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51B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326"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35F80BDF-165A-47E2-B9FA-A1154A696C8C}"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E302EA-072D-4087-9440-7BC49D43F05F}" type="slidenum">
              <a:rPr lang="en-US" smtClean="0"/>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F80BDF-165A-47E2-B9FA-A1154A696C8C}"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E302EA-072D-4087-9440-7BC49D43F05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F80BDF-165A-47E2-B9FA-A1154A696C8C}"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E302EA-072D-4087-9440-7BC49D43F05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35F80BDF-165A-47E2-B9FA-A1154A696C8C}"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E302EA-072D-4087-9440-7BC49D43F05F}"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F80BDF-165A-47E2-B9FA-A1154A696C8C}"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E302EA-072D-4087-9440-7BC49D43F05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35F80BDF-165A-47E2-B9FA-A1154A696C8C}" type="datetimeFigureOut">
              <a:rPr lang="en-US" smtClean="0"/>
              <a:t>3/3/2020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E302EA-072D-4087-9440-7BC49D43F05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35F80BDF-165A-47E2-B9FA-A1154A696C8C}" type="datetimeFigureOut">
              <a:rPr lang="en-US" smtClean="0"/>
              <a:t>3/3/2020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E302EA-072D-4087-9440-7BC49D43F05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5F80BDF-165A-47E2-B9FA-A1154A696C8C}" type="datetimeFigureOut">
              <a:rPr lang="en-US" smtClean="0"/>
              <a:t>3/3/2020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E302EA-072D-4087-9440-7BC49D43F05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F80BDF-165A-47E2-B9FA-A1154A696C8C}" type="datetimeFigureOut">
              <a:rPr lang="en-US" smtClean="0"/>
              <a:t>3/3/2020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E302EA-072D-4087-9440-7BC49D43F05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F80BDF-165A-47E2-B9FA-A1154A696C8C}" type="datetimeFigureOut">
              <a:rPr lang="en-US" smtClean="0"/>
              <a:t>3/3/2020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E302EA-072D-4087-9440-7BC49D43F05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F80BDF-165A-47E2-B9FA-A1154A696C8C}" type="datetimeFigureOut">
              <a:rPr lang="en-US" smtClean="0"/>
              <a:t>3/3/2020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E302EA-072D-4087-9440-7BC49D43F05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35F80BDF-165A-47E2-B9FA-A1154A696C8C}" type="datetimeFigureOut">
              <a:rPr lang="en-US" smtClean="0"/>
              <a:t>3/3/2020</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FEE302EA-072D-4087-9440-7BC49D43F05F}"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544286" y="1654629"/>
            <a:ext cx="8077200" cy="4191000"/>
          </a:xfrm>
        </p:spPr>
        <p:txBody>
          <a:bodyPr>
            <a:normAutofit/>
          </a:bodyPr>
          <a:lstStyle/>
          <a:p>
            <a:pPr algn="r"/>
            <a:r>
              <a:rPr lang="fa-IR" sz="4000" dirty="0" smtClean="0">
                <a:solidFill>
                  <a:srgbClr val="0070C0"/>
                </a:solidFill>
              </a:rPr>
              <a:t>مقدمه:</a:t>
            </a:r>
          </a:p>
          <a:p>
            <a:pPr algn="r"/>
            <a:r>
              <a:rPr lang="fa-IR" sz="2800" dirty="0" smtClean="0">
                <a:solidFill>
                  <a:srgbClr val="0070C0"/>
                </a:solidFill>
              </a:rPr>
              <a:t>مدیریاسرپرست یک سازمان باید نگرش همه جانبه ای به مساِل داشته باشدتاوظایف اصلی خویش را به انجام رساند.</a:t>
            </a:r>
          </a:p>
          <a:p>
            <a:pPr algn="r"/>
            <a:r>
              <a:rPr lang="fa-IR" sz="2800" dirty="0" smtClean="0">
                <a:solidFill>
                  <a:srgbClr val="0070C0"/>
                </a:solidFill>
              </a:rPr>
              <a:t>گزارش ها درسازمان ها پایه های اصلی برای اتخاذ تصمیمات گوناگون در ضمینه های اداری.مالی فنی واستخدامی میباشد</a:t>
            </a:r>
            <a:endParaRPr lang="en-US" sz="2800" dirty="0">
              <a:solidFill>
                <a:srgbClr val="FFFF00"/>
              </a:solidFill>
            </a:endParaRPr>
          </a:p>
        </p:txBody>
      </p:sp>
    </p:spTree>
    <p:extLst>
      <p:ext uri="{BB962C8B-B14F-4D97-AF65-F5344CB8AC3E}">
        <p14:creationId xmlns:p14="http://schemas.microsoft.com/office/powerpoint/2010/main" val="143386295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a:bodyPr>
          <a:lstStyle/>
          <a:p>
            <a:pPr algn="r"/>
            <a:r>
              <a:rPr lang="fa-IR" sz="4000" dirty="0" smtClean="0">
                <a:solidFill>
                  <a:srgbClr val="FF0000"/>
                </a:solidFill>
              </a:rPr>
              <a:t>تعریف گزارش</a:t>
            </a:r>
          </a:p>
          <a:p>
            <a:pPr algn="r"/>
            <a:r>
              <a:rPr lang="fa-IR" sz="2800" dirty="0" smtClean="0">
                <a:solidFill>
                  <a:srgbClr val="002060"/>
                </a:solidFill>
              </a:rPr>
              <a:t>گزارش رامی توان بیان اظهارنظر وانتقال اطلاعات از فردی که ان اطلاعات را میداند ویا به دست اورده به فردی که ان اطلاعات را نمی داند وضرورت دارد که بداند تعریف نمود</a:t>
            </a:r>
            <a:endParaRPr lang="en-US" sz="2800" dirty="0">
              <a:solidFill>
                <a:srgbClr val="002060"/>
              </a:solidFill>
            </a:endParaRPr>
          </a:p>
        </p:txBody>
      </p:sp>
    </p:spTree>
    <p:extLst>
      <p:ext uri="{BB962C8B-B14F-4D97-AF65-F5344CB8AC3E}">
        <p14:creationId xmlns:p14="http://schemas.microsoft.com/office/powerpoint/2010/main" val="32114668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381000"/>
            <a:ext cx="7924800" cy="5867400"/>
          </a:xfrm>
        </p:spPr>
        <p:txBody>
          <a:bodyPr>
            <a:normAutofit/>
          </a:bodyPr>
          <a:lstStyle/>
          <a:p>
            <a:pPr algn="r"/>
            <a:r>
              <a:rPr lang="fa-IR" sz="4000" dirty="0" smtClean="0">
                <a:solidFill>
                  <a:srgbClr val="FFC000"/>
                </a:solidFill>
              </a:rPr>
              <a:t>اصول گزارش نویسی</a:t>
            </a:r>
          </a:p>
          <a:p>
            <a:pPr algn="r"/>
            <a:r>
              <a:rPr lang="fa-IR" sz="2800" dirty="0" smtClean="0">
                <a:solidFill>
                  <a:srgbClr val="FFC000"/>
                </a:solidFill>
              </a:rPr>
              <a:t>1.</a:t>
            </a:r>
            <a:r>
              <a:rPr lang="fa-IR" sz="2800" dirty="0" smtClean="0">
                <a:solidFill>
                  <a:srgbClr val="00B0F0"/>
                </a:solidFill>
              </a:rPr>
              <a:t>موضوع گزارش باید به چه نحوی تعیین گردد؟</a:t>
            </a:r>
          </a:p>
          <a:p>
            <a:pPr algn="r"/>
            <a:r>
              <a:rPr lang="fa-IR" sz="2800" dirty="0" smtClean="0">
                <a:solidFill>
                  <a:srgbClr val="00B0F0"/>
                </a:solidFill>
              </a:rPr>
              <a:t>الف.</a:t>
            </a:r>
            <a:r>
              <a:rPr lang="fa-IR" sz="2800" dirty="0" smtClean="0">
                <a:solidFill>
                  <a:srgbClr val="0070C0"/>
                </a:solidFill>
              </a:rPr>
              <a:t>حالت دستوری گزارش این است که رئیس بامقام مسعول بر اساس نیازی که دارد کارشناس یاکارمند رامکلف میسازد گزارش راپیرامون مسئله مشخصی تهیه کندو ارائه دهد.</a:t>
            </a:r>
          </a:p>
          <a:p>
            <a:pPr algn="r"/>
            <a:r>
              <a:rPr lang="fa-IR" sz="2800" dirty="0" smtClean="0">
                <a:solidFill>
                  <a:srgbClr val="0070C0"/>
                </a:solidFill>
              </a:rPr>
              <a:t>ب.حالت وظیفه ای گزارش این است که کارشناس یا کارمند بدون دستور مقام مسئول براساسوظایف محوله عرف اداری به تهیه گزارش های روزانه هفتگی ماهانه یاسالانه درمورد مسائل جاری سازمان اقدام کند</a:t>
            </a:r>
            <a:endParaRPr lang="en-US" sz="2800" dirty="0">
              <a:solidFill>
                <a:srgbClr val="00B0F0"/>
              </a:solidFill>
            </a:endParaRPr>
          </a:p>
        </p:txBody>
      </p:sp>
    </p:spTree>
    <p:extLst>
      <p:ext uri="{BB962C8B-B14F-4D97-AF65-F5344CB8AC3E}">
        <p14:creationId xmlns:p14="http://schemas.microsoft.com/office/powerpoint/2010/main" val="228297216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304800"/>
            <a:ext cx="7924800" cy="6324600"/>
          </a:xfrm>
        </p:spPr>
        <p:txBody>
          <a:bodyPr>
            <a:normAutofit/>
          </a:bodyPr>
          <a:lstStyle/>
          <a:p>
            <a:pPr algn="r"/>
            <a:r>
              <a:rPr lang="fa-IR" sz="4000" dirty="0" smtClean="0">
                <a:solidFill>
                  <a:srgbClr val="C00000"/>
                </a:solidFill>
              </a:rPr>
              <a:t>2.در گزارش کدام هدف دنبال می شود؟</a:t>
            </a:r>
          </a:p>
          <a:p>
            <a:pPr algn="r"/>
            <a:r>
              <a:rPr lang="fa-IR" sz="2800" dirty="0" smtClean="0">
                <a:solidFill>
                  <a:srgbClr val="0070C0"/>
                </a:solidFill>
              </a:rPr>
              <a:t>تهیه گزارش به منظور تحقق اهداف خاصی صورت میگیرد،گزارش دهنده باید بداند ارائه گزارش به منظور تحقق کدام یک از اهداف صورت میگیرد.</a:t>
            </a:r>
          </a:p>
          <a:p>
            <a:pPr algn="r"/>
            <a:r>
              <a:rPr lang="fa-IR" sz="3600" dirty="0" smtClean="0">
                <a:solidFill>
                  <a:srgbClr val="FF0000"/>
                </a:solidFill>
              </a:rPr>
              <a:t>برخی از این اهداف به  شرح زیر میباشد</a:t>
            </a:r>
            <a:r>
              <a:rPr lang="fa-IR" sz="3600" dirty="0" smtClean="0">
                <a:solidFill>
                  <a:srgbClr val="0070C0"/>
                </a:solidFill>
              </a:rPr>
              <a:t>:</a:t>
            </a:r>
          </a:p>
          <a:p>
            <a:pPr algn="r"/>
            <a:r>
              <a:rPr lang="fa-IR" sz="2800" dirty="0" smtClean="0">
                <a:solidFill>
                  <a:srgbClr val="0070C0"/>
                </a:solidFill>
              </a:rPr>
              <a:t>1.مدیریت ازنحوه ی اجرای دستورها به وسیله ی واحدهای تحت نظارت اطلاع حاصل میکند و مطمئن می شود که دستورها به صورت کامل وبدون نقص انجام پذیرفته است.</a:t>
            </a:r>
          </a:p>
          <a:p>
            <a:pPr algn="r"/>
            <a:r>
              <a:rPr lang="fa-IR" sz="2800" dirty="0" smtClean="0">
                <a:solidFill>
                  <a:srgbClr val="0070C0"/>
                </a:solidFill>
              </a:rPr>
              <a:t>2.مدیریت به کم وکیف و چگونگی پیشرفت اموروفعالیت های سازمان اگاهی میابد</a:t>
            </a:r>
            <a:r>
              <a:rPr lang="fa-IR" sz="2800" dirty="0" smtClean="0">
                <a:solidFill>
                  <a:srgbClr val="00B0F0"/>
                </a:solidFill>
              </a:rPr>
              <a:t>.</a:t>
            </a:r>
            <a:endParaRPr lang="fa-IR" sz="2800" dirty="0" smtClean="0">
              <a:solidFill>
                <a:srgbClr val="0070C0"/>
              </a:solidFill>
            </a:endParaRPr>
          </a:p>
        </p:txBody>
      </p:sp>
    </p:spTree>
    <p:extLst>
      <p:ext uri="{BB962C8B-B14F-4D97-AF65-F5344CB8AC3E}">
        <p14:creationId xmlns:p14="http://schemas.microsoft.com/office/powerpoint/2010/main" val="256400848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304800"/>
            <a:ext cx="7924800" cy="5410200"/>
          </a:xfrm>
        </p:spPr>
        <p:txBody>
          <a:bodyPr>
            <a:normAutofit lnSpcReduction="10000"/>
          </a:bodyPr>
          <a:lstStyle/>
          <a:p>
            <a:pPr algn="r"/>
            <a:r>
              <a:rPr lang="fa-IR" sz="4000" dirty="0" smtClean="0">
                <a:solidFill>
                  <a:srgbClr val="C00000"/>
                </a:solidFill>
              </a:rPr>
              <a:t>چه نوع گزارش هایی باید تهیه شود؟</a:t>
            </a:r>
          </a:p>
          <a:p>
            <a:pPr algn="r"/>
            <a:r>
              <a:rPr lang="fa-IR" sz="2800" dirty="0" smtClean="0">
                <a:solidFill>
                  <a:srgbClr val="0070C0"/>
                </a:solidFill>
              </a:rPr>
              <a:t>الف.گزارش ساده اطلاعاتی :این گزارش مختصر وجنبه ی اطلاعاتی دارد وباید به صورت یک نامه ی انشایی تهیه گردد.</a:t>
            </a:r>
          </a:p>
          <a:p>
            <a:pPr algn="r"/>
            <a:r>
              <a:rPr lang="fa-IR" sz="2800" dirty="0" smtClean="0">
                <a:solidFill>
                  <a:srgbClr val="0070C0"/>
                </a:solidFill>
              </a:rPr>
              <a:t>ب.گزارش نیمه مبسوط:این گزارش نیاز به تحقیق دارد.این اعتبارکه مجموعه ی اطلاعات اطلاعات ذهنی فرد جوابگونمی باشد ولازم است ار منابع دیگراطلاعاتی به دست اورد تابه موضوع گزارش اهمیت داده میشود شود.</a:t>
            </a:r>
          </a:p>
          <a:p>
            <a:pPr algn="r"/>
            <a:r>
              <a:rPr lang="fa-IR" sz="2800" dirty="0" smtClean="0">
                <a:solidFill>
                  <a:srgbClr val="0070C0"/>
                </a:solidFill>
              </a:rPr>
              <a:t>ج.گزارش تحلیلی :در این گزارش ،گزارشگر باید تجربه   واطلاعات قبلی را همراه باتحقیق ازمنابع مختلف تلفیق نماید به ترتیبی که اطلاعات بع دست امده باید با یک دید تحلیلی تجزیه وتحلیل گردد</a:t>
            </a:r>
            <a:endParaRPr lang="en-US" sz="2800" dirty="0">
              <a:solidFill>
                <a:srgbClr val="0070C0"/>
              </a:solidFill>
            </a:endParaRPr>
          </a:p>
        </p:txBody>
      </p:sp>
    </p:spTree>
    <p:extLst>
      <p:ext uri="{BB962C8B-B14F-4D97-AF65-F5344CB8AC3E}">
        <p14:creationId xmlns:p14="http://schemas.microsoft.com/office/powerpoint/2010/main" val="181207454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152400"/>
            <a:ext cx="7924800" cy="6123214"/>
          </a:xfrm>
        </p:spPr>
        <p:txBody>
          <a:bodyPr>
            <a:normAutofit/>
          </a:bodyPr>
          <a:lstStyle/>
          <a:p>
            <a:pPr algn="r"/>
            <a:r>
              <a:rPr lang="fa-IR" sz="4000" dirty="0" smtClean="0">
                <a:solidFill>
                  <a:srgbClr val="FF0000"/>
                </a:solidFill>
              </a:rPr>
              <a:t>گزارش گیرنده کدام فرد یاساازمان میباشد؟</a:t>
            </a:r>
          </a:p>
          <a:p>
            <a:pPr algn="r"/>
            <a:r>
              <a:rPr lang="fa-IR" sz="2800" dirty="0" smtClean="0">
                <a:solidFill>
                  <a:srgbClr val="FFC000"/>
                </a:solidFill>
              </a:rPr>
              <a:t>گزارش گیرنده ممکن است یکی ازافراد زیر باشد.</a:t>
            </a:r>
          </a:p>
          <a:p>
            <a:pPr algn="r"/>
            <a:r>
              <a:rPr lang="fa-IR" sz="2800" dirty="0" smtClean="0">
                <a:solidFill>
                  <a:srgbClr val="FFC000"/>
                </a:solidFill>
              </a:rPr>
              <a:t>1. فرد</a:t>
            </a:r>
          </a:p>
          <a:p>
            <a:pPr algn="r"/>
            <a:r>
              <a:rPr lang="fa-IR" sz="2800" dirty="0" smtClean="0">
                <a:solidFill>
                  <a:srgbClr val="FFC000"/>
                </a:solidFill>
              </a:rPr>
              <a:t>2.مدیریت سارمان</a:t>
            </a:r>
          </a:p>
          <a:p>
            <a:pPr algn="r"/>
            <a:r>
              <a:rPr lang="fa-IR" sz="2800" dirty="0" smtClean="0">
                <a:solidFill>
                  <a:srgbClr val="FFC000"/>
                </a:solidFill>
              </a:rPr>
              <a:t>3.سازمان های دیگر</a:t>
            </a:r>
            <a:endParaRPr lang="en-US" sz="2800" dirty="0">
              <a:solidFill>
                <a:srgbClr val="0070C0"/>
              </a:solidFill>
            </a:endParaRPr>
          </a:p>
        </p:txBody>
      </p:sp>
    </p:spTree>
    <p:extLst>
      <p:ext uri="{BB962C8B-B14F-4D97-AF65-F5344CB8AC3E}">
        <p14:creationId xmlns:p14="http://schemas.microsoft.com/office/powerpoint/2010/main" val="333900712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228600"/>
            <a:ext cx="7924800" cy="6172200"/>
          </a:xfrm>
        </p:spPr>
        <p:txBody>
          <a:bodyPr>
            <a:normAutofit/>
          </a:bodyPr>
          <a:lstStyle/>
          <a:p>
            <a:pPr marL="0" indent="0" algn="r">
              <a:buNone/>
            </a:pPr>
            <a:r>
              <a:rPr lang="fa-IR" sz="3600" dirty="0" smtClean="0">
                <a:solidFill>
                  <a:srgbClr val="FF0000"/>
                </a:solidFill>
              </a:rPr>
              <a:t>مراحل گزارش نویسی</a:t>
            </a:r>
          </a:p>
          <a:p>
            <a:pPr marL="0" indent="0" algn="r">
              <a:buNone/>
            </a:pPr>
            <a:r>
              <a:rPr lang="fa-IR" sz="2800" dirty="0" smtClean="0">
                <a:solidFill>
                  <a:srgbClr val="0070C0"/>
                </a:solidFill>
              </a:rPr>
              <a:t>1.مرحله تهیه وتدارک</a:t>
            </a:r>
          </a:p>
          <a:p>
            <a:pPr marL="0" indent="0" algn="r">
              <a:buNone/>
            </a:pPr>
            <a:r>
              <a:rPr lang="fa-IR" sz="2800" dirty="0" smtClean="0">
                <a:solidFill>
                  <a:srgbClr val="0070C0"/>
                </a:solidFill>
              </a:rPr>
              <a:t>2.مرحله تنظیم وترتیب وطبقه بندی اطلاعات ومطالب</a:t>
            </a:r>
          </a:p>
          <a:p>
            <a:pPr marL="0" indent="0" algn="r">
              <a:buNone/>
            </a:pPr>
            <a:r>
              <a:rPr lang="fa-IR" sz="2800" dirty="0" smtClean="0">
                <a:solidFill>
                  <a:srgbClr val="0070C0"/>
                </a:solidFill>
              </a:rPr>
              <a:t>3.مرحله نگارش گزارش</a:t>
            </a:r>
          </a:p>
          <a:p>
            <a:pPr marL="0" indent="0" algn="r">
              <a:buNone/>
            </a:pPr>
            <a:r>
              <a:rPr lang="fa-IR" sz="2800" dirty="0" smtClean="0">
                <a:solidFill>
                  <a:srgbClr val="0070C0"/>
                </a:solidFill>
              </a:rPr>
              <a:t>4.مرحله تجدیدنظرواصلاح گزارش</a:t>
            </a:r>
            <a:endParaRPr lang="en-US" sz="2800" dirty="0">
              <a:solidFill>
                <a:srgbClr val="0070C0"/>
              </a:solidFill>
            </a:endParaRPr>
          </a:p>
        </p:txBody>
      </p:sp>
    </p:spTree>
    <p:extLst>
      <p:ext uri="{BB962C8B-B14F-4D97-AF65-F5344CB8AC3E}">
        <p14:creationId xmlns:p14="http://schemas.microsoft.com/office/powerpoint/2010/main" val="1481585377"/>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152400"/>
            <a:ext cx="7924800" cy="5562600"/>
          </a:xfrm>
        </p:spPr>
        <p:txBody>
          <a:bodyPr>
            <a:normAutofit/>
          </a:bodyPr>
          <a:lstStyle/>
          <a:p>
            <a:pPr algn="r"/>
            <a:r>
              <a:rPr lang="fa-IR" sz="4000" dirty="0" smtClean="0">
                <a:solidFill>
                  <a:srgbClr val="FF0000"/>
                </a:solidFill>
              </a:rPr>
              <a:t>ارکان اصلی در نگارش خوب</a:t>
            </a:r>
          </a:p>
          <a:p>
            <a:pPr algn="r"/>
            <a:r>
              <a:rPr lang="fa-IR" sz="4000" dirty="0" smtClean="0">
                <a:solidFill>
                  <a:srgbClr val="FF0000"/>
                </a:solidFill>
              </a:rPr>
              <a:t>1.پیش گفتاریامقدمه</a:t>
            </a:r>
          </a:p>
          <a:p>
            <a:pPr algn="r"/>
            <a:r>
              <a:rPr lang="fa-IR" sz="4000" dirty="0" smtClean="0">
                <a:solidFill>
                  <a:srgbClr val="FF0000"/>
                </a:solidFill>
              </a:rPr>
              <a:t>2.متن گزارش</a:t>
            </a:r>
          </a:p>
          <a:p>
            <a:pPr algn="r"/>
            <a:r>
              <a:rPr lang="fa-IR" sz="4000" dirty="0" smtClean="0">
                <a:solidFill>
                  <a:srgbClr val="FF0000"/>
                </a:solidFill>
              </a:rPr>
              <a:t>3.نتیجه گیری</a:t>
            </a:r>
          </a:p>
          <a:p>
            <a:pPr algn="r"/>
            <a:r>
              <a:rPr lang="fa-IR" sz="4000" dirty="0" smtClean="0">
                <a:solidFill>
                  <a:srgbClr val="FF0000"/>
                </a:solidFill>
              </a:rPr>
              <a:t>4.ضمایم گزارش</a:t>
            </a:r>
          </a:p>
          <a:p>
            <a:pPr algn="r"/>
            <a:r>
              <a:rPr lang="fa-IR" sz="4000" dirty="0" smtClean="0">
                <a:solidFill>
                  <a:srgbClr val="FF0000"/>
                </a:solidFill>
              </a:rPr>
              <a:t>5.جلدگزارش</a:t>
            </a:r>
            <a:endParaRPr lang="en-US" sz="4000" dirty="0">
              <a:solidFill>
                <a:srgbClr val="FF0000"/>
              </a:solidFill>
            </a:endParaRPr>
          </a:p>
        </p:txBody>
      </p:sp>
    </p:spTree>
    <p:extLst>
      <p:ext uri="{BB962C8B-B14F-4D97-AF65-F5344CB8AC3E}">
        <p14:creationId xmlns:p14="http://schemas.microsoft.com/office/powerpoint/2010/main" val="5305337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152400"/>
            <a:ext cx="7924800" cy="5562600"/>
          </a:xfrm>
        </p:spPr>
        <p:txBody>
          <a:bodyPr>
            <a:normAutofit lnSpcReduction="10000"/>
          </a:bodyPr>
          <a:lstStyle/>
          <a:p>
            <a:pPr marL="0" indent="0" algn="r">
              <a:buNone/>
            </a:pPr>
            <a:r>
              <a:rPr lang="fa-IR" sz="3600" dirty="0" smtClean="0">
                <a:solidFill>
                  <a:srgbClr val="B51B6C"/>
                </a:solidFill>
              </a:rPr>
              <a:t>کتاب منبع 1:</a:t>
            </a:r>
          </a:p>
          <a:p>
            <a:pPr marL="0" indent="0" algn="r">
              <a:buNone/>
            </a:pPr>
            <a:r>
              <a:rPr lang="fa-IR" sz="3600" dirty="0" smtClean="0">
                <a:solidFill>
                  <a:srgbClr val="B51B6C"/>
                </a:solidFill>
              </a:rPr>
              <a:t>عنوان ونام پدید اور:مدیریت واصول سرپرستی\مولف سید رضا سید جوادین</a:t>
            </a:r>
          </a:p>
          <a:p>
            <a:pPr marL="0" indent="0" algn="r">
              <a:buNone/>
            </a:pPr>
            <a:r>
              <a:rPr lang="fa-IR" sz="3600" dirty="0" smtClean="0">
                <a:solidFill>
                  <a:srgbClr val="B51B6C"/>
                </a:solidFill>
              </a:rPr>
              <a:t>مشخصات نشر:تهران:نگاه دانش،1385مشخصات ظاهری:336ص:نمودار,جدول</a:t>
            </a:r>
          </a:p>
          <a:p>
            <a:pPr marL="0" indent="0" algn="r">
              <a:buNone/>
            </a:pPr>
            <a:r>
              <a:rPr lang="fa-IR" sz="3600" dirty="0" smtClean="0">
                <a:solidFill>
                  <a:srgbClr val="B51B6C"/>
                </a:solidFill>
              </a:rPr>
              <a:t>کتاب منبع 2:</a:t>
            </a:r>
          </a:p>
          <a:p>
            <a:pPr marL="0" indent="0" algn="r">
              <a:buNone/>
            </a:pPr>
            <a:r>
              <a:rPr lang="fa-IR" sz="3600" dirty="0" smtClean="0">
                <a:solidFill>
                  <a:srgbClr val="B51B6C"/>
                </a:solidFill>
              </a:rPr>
              <a:t>عنوان وپدید اورنده:اصول سرپرستی\تالیف سیده جمیله مدرسی سریزدی </a:t>
            </a:r>
          </a:p>
          <a:p>
            <a:pPr marL="0" indent="0" algn="r">
              <a:buNone/>
            </a:pPr>
            <a:r>
              <a:rPr lang="fa-IR" sz="3600" dirty="0" smtClean="0">
                <a:solidFill>
                  <a:srgbClr val="B51B6C"/>
                </a:solidFill>
              </a:rPr>
              <a:t>مشخصات نشر:تهران،ترمه،1386</a:t>
            </a:r>
          </a:p>
        </p:txBody>
      </p:sp>
    </p:spTree>
    <p:extLst>
      <p:ext uri="{BB962C8B-B14F-4D97-AF65-F5344CB8AC3E}">
        <p14:creationId xmlns:p14="http://schemas.microsoft.com/office/powerpoint/2010/main" val="2313124582"/>
      </p:ext>
    </p:extLst>
  </p:cSld>
  <p:clrMapOvr>
    <a:masterClrMapping/>
  </p:clrMapOvr>
  <p:timing>
    <p:tnLst>
      <p:par>
        <p:cT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130</TotalTime>
  <Words>412</Words>
  <Application>Microsoft Office PowerPoint</Application>
  <PresentationFormat>On-screen Show (4:3)</PresentationFormat>
  <Paragraphs>40</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Arial Narrow</vt:lpstr>
      <vt:lpstr>Horizon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c:creator>
  <cp:lastModifiedBy>Asus</cp:lastModifiedBy>
  <cp:revision>13</cp:revision>
  <dcterms:created xsi:type="dcterms:W3CDTF">2016-05-15T19:13:03Z</dcterms:created>
  <dcterms:modified xsi:type="dcterms:W3CDTF">2020-03-03T18:38:01Z</dcterms:modified>
</cp:coreProperties>
</file>