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60" r:id="rId4"/>
    <p:sldId id="263" r:id="rId5"/>
    <p:sldId id="264" r:id="rId6"/>
    <p:sldId id="265" r:id="rId7"/>
    <p:sldId id="266" r:id="rId8"/>
    <p:sldId id="267" r:id="rId9"/>
    <p:sldId id="268" r:id="rId10"/>
    <p:sldId id="269"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B425063-1686-426E-BC64-F2829A19818E}" type="datetimeFigureOut">
              <a:rPr lang="en-US" smtClean="0"/>
              <a:t>3/3/2020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C1FA570-229C-443A-90D6-07CC56AFE59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425063-1686-426E-BC64-F2829A19818E}" type="datetimeFigureOut">
              <a:rPr lang="en-US" smtClean="0"/>
              <a:t>3/3/2020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1FA570-229C-443A-90D6-07CC56AFE5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425063-1686-426E-BC64-F2829A19818E}" type="datetimeFigureOut">
              <a:rPr lang="en-US" smtClean="0"/>
              <a:t>3/3/2020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1FA570-229C-443A-90D6-07CC56AFE5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425063-1686-426E-BC64-F2829A19818E}" type="datetimeFigureOut">
              <a:rPr lang="en-US" smtClean="0"/>
              <a:t>3/3/2020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1FA570-229C-443A-90D6-07CC56AFE59D}"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B425063-1686-426E-BC64-F2829A19818E}" type="datetimeFigureOut">
              <a:rPr lang="en-US" smtClean="0"/>
              <a:t>3/3/2020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1FA570-229C-443A-90D6-07CC56AFE59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425063-1686-426E-BC64-F2829A19818E}" type="datetimeFigureOut">
              <a:rPr lang="en-US" smtClean="0"/>
              <a:t>3/3/2020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1FA570-229C-443A-90D6-07CC56AFE59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425063-1686-426E-BC64-F2829A19818E}" type="datetimeFigureOut">
              <a:rPr lang="en-US" smtClean="0"/>
              <a:t>3/3/2020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1FA570-229C-443A-90D6-07CC56AFE59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B425063-1686-426E-BC64-F2829A19818E}" type="datetimeFigureOut">
              <a:rPr lang="en-US" smtClean="0"/>
              <a:t>3/3/2020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1FA570-229C-443A-90D6-07CC56AFE59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B425063-1686-426E-BC64-F2829A19818E}" type="datetimeFigureOut">
              <a:rPr lang="en-US" smtClean="0"/>
              <a:t>3/3/2020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1FA570-229C-443A-90D6-07CC56AFE5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B425063-1686-426E-BC64-F2829A19818E}" type="datetimeFigureOut">
              <a:rPr lang="en-US" smtClean="0"/>
              <a:t>3/3/2020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1FA570-229C-443A-90D6-07CC56AFE59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B425063-1686-426E-BC64-F2829A19818E}" type="datetimeFigureOut">
              <a:rPr lang="en-US" smtClean="0"/>
              <a:t>3/3/2020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C1FA570-229C-443A-90D6-07CC56AFE59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425063-1686-426E-BC64-F2829A19818E}" type="datetimeFigureOut">
              <a:rPr lang="en-US" smtClean="0"/>
              <a:t>3/3/2020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C1FA570-229C-443A-90D6-07CC56AFE5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dirty="0" err="1" smtClean="0">
                <a:latin typeface="Miriam" pitchFamily="34" charset="-79"/>
                <a:cs typeface="Miriam" pitchFamily="34" charset="-79"/>
              </a:rPr>
              <a:t>بسم</a:t>
            </a:r>
            <a:r>
              <a:rPr lang="en-US" sz="6600" dirty="0" smtClean="0">
                <a:latin typeface="Miriam" pitchFamily="34" charset="-79"/>
                <a:cs typeface="Miriam" pitchFamily="34" charset="-79"/>
              </a:rPr>
              <a:t> </a:t>
            </a:r>
            <a:r>
              <a:rPr lang="en-US" sz="6600" dirty="0" err="1" smtClean="0">
                <a:latin typeface="Miriam" pitchFamily="34" charset="-79"/>
                <a:cs typeface="Miriam" pitchFamily="34" charset="-79"/>
              </a:rPr>
              <a:t>الله</a:t>
            </a:r>
            <a:r>
              <a:rPr lang="en-US" sz="6600" dirty="0" smtClean="0">
                <a:latin typeface="Miriam" pitchFamily="34" charset="-79"/>
                <a:cs typeface="Miriam" pitchFamily="34" charset="-79"/>
              </a:rPr>
              <a:t> </a:t>
            </a:r>
            <a:r>
              <a:rPr lang="en-US" sz="6600" dirty="0" err="1" smtClean="0">
                <a:latin typeface="Miriam" pitchFamily="34" charset="-79"/>
                <a:cs typeface="Miriam" pitchFamily="34" charset="-79"/>
              </a:rPr>
              <a:t>الرحمان</a:t>
            </a:r>
            <a:r>
              <a:rPr lang="en-US" sz="6600" dirty="0" smtClean="0">
                <a:latin typeface="Miriam" pitchFamily="34" charset="-79"/>
                <a:cs typeface="Miriam" pitchFamily="34" charset="-79"/>
              </a:rPr>
              <a:t> </a:t>
            </a:r>
            <a:r>
              <a:rPr lang="en-US" sz="6600" dirty="0" err="1" smtClean="0">
                <a:latin typeface="Miriam" pitchFamily="34" charset="-79"/>
                <a:cs typeface="Miriam" pitchFamily="34" charset="-79"/>
              </a:rPr>
              <a:t>الرحیم</a:t>
            </a:r>
            <a:endParaRPr lang="en-US" sz="6600" dirty="0">
              <a:latin typeface="Miriam" pitchFamily="34" charset="-79"/>
              <a:cs typeface="Miriam" pitchFamily="34"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SA" dirty="0" smtClean="0"/>
              <a:t>اصول تقسیم کار:1-تخصص2-صرفه جویی3-کنترل4-هماهنگی</a:t>
            </a:r>
            <a:endParaRPr lang="en-US" dirty="0" smtClean="0"/>
          </a:p>
          <a:p>
            <a:r>
              <a:rPr lang="ar-SA" dirty="0" smtClean="0"/>
              <a:t>5-اهمیت نسبی وظایف </a:t>
            </a:r>
            <a:endParaRPr lang="en-US" dirty="0" smtClean="0"/>
          </a:p>
          <a:p>
            <a:r>
              <a:rPr lang="ar-SA" dirty="0" smtClean="0"/>
              <a:t>مزایای تقسیم کار:1_هزینه اموزش کار گران را کاهش می دهد</a:t>
            </a:r>
            <a:endParaRPr lang="en-US" dirty="0" smtClean="0"/>
          </a:p>
          <a:p>
            <a:r>
              <a:rPr lang="ar-SA" dirty="0" smtClean="0"/>
              <a:t>2_درجه اتکای سازمان به افرادبه حداقل میرسد</a:t>
            </a:r>
            <a:endParaRPr lang="en-US" dirty="0" smtClean="0"/>
          </a:p>
          <a:p>
            <a:r>
              <a:rPr lang="ar-SA" dirty="0" smtClean="0"/>
              <a:t>3-کارگران تلاش می کنند حرکات اضافه را حذف کنند</a:t>
            </a:r>
            <a:endParaRPr lang="en-US" dirty="0" smtClean="0"/>
          </a:p>
          <a:p>
            <a:r>
              <a:rPr lang="ar-SA" dirty="0" smtClean="0"/>
              <a:t>فعالیت تقسیم کار:1- غیبت افزایش پیدا می کند</a:t>
            </a:r>
            <a:endParaRPr lang="en-US" dirty="0" smtClean="0"/>
          </a:p>
          <a:p>
            <a:r>
              <a:rPr lang="ar-SA" dirty="0" smtClean="0"/>
              <a:t>2- فرد منافع خودرا در خطر می بیند</a:t>
            </a:r>
            <a:endParaRPr lang="en-US" dirty="0" smtClean="0"/>
          </a:p>
          <a:p>
            <a:r>
              <a:rPr lang="ar-SA" dirty="0" smtClean="0"/>
              <a:t>شیفتها یانوبت کاری:</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SA" dirty="0" smtClean="0"/>
              <a:t>انواع شیفت های کاری:</a:t>
            </a:r>
            <a:endParaRPr lang="en-US" dirty="0" smtClean="0"/>
          </a:p>
          <a:p>
            <a:r>
              <a:rPr lang="ar-SA" dirty="0" smtClean="0"/>
              <a:t>اگر ساعت کاری بین 6صبح تا22شب باشد کار روز(روزکار)می گویند</a:t>
            </a:r>
            <a:endParaRPr lang="en-US" dirty="0" smtClean="0"/>
          </a:p>
          <a:p>
            <a:r>
              <a:rPr lang="ar-SA" dirty="0" smtClean="0"/>
              <a:t>اگر از 22تا6 صبح باشد کارشب(شب کار)می گویند</a:t>
            </a:r>
            <a:endParaRPr lang="en-US" dirty="0" smtClean="0"/>
          </a:p>
          <a:p>
            <a:r>
              <a:rPr lang="ar-SA" dirty="0" smtClean="0"/>
              <a:t>نکته:اگر قسمتی از کار در روز وقسمتی در شب  انجام گیرد(کار مختلف )می گویند</a:t>
            </a:r>
            <a:endParaRPr lang="en-US" dirty="0" smtClean="0"/>
          </a:p>
          <a:p>
            <a:r>
              <a:rPr lang="ar-SA" dirty="0" smtClean="0"/>
              <a:t> ساعت کار:ساعت کاراز 6تا14را شیفت اول یا شیفت صبح می گویند</a:t>
            </a:r>
            <a:endParaRPr lang="en-US" dirty="0" smtClean="0"/>
          </a:p>
          <a:p>
            <a:r>
              <a:rPr lang="ar-SA" dirty="0" smtClean="0"/>
              <a:t>از ساعت 14 تا 22را شیفت دوم یا شیفت عصر می گویند</a:t>
            </a:r>
            <a:endParaRPr lang="en-US" dirty="0" smtClean="0"/>
          </a:p>
          <a:p>
            <a:r>
              <a:rPr lang="ar-SA" dirty="0" smtClean="0"/>
              <a:t>از ساعت 22تا6صبح راشیفت سوم یا شیفت شب میگویند</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73891"/>
          </a:xfrm>
        </p:spPr>
        <p:txBody>
          <a:bodyPr/>
          <a:lstStyle/>
          <a:p>
            <a:r>
              <a:rPr lang="en-US" dirty="0" err="1" smtClean="0"/>
              <a:t>سنجیوزمانکارهابندیزمان</a:t>
            </a:r>
            <a:r>
              <a:rPr lang="en-US" dirty="0" smtClean="0"/>
              <a:t> </a:t>
            </a:r>
            <a:r>
              <a:rPr lang="en-US" dirty="0" err="1" smtClean="0"/>
              <a:t>اصول</a:t>
            </a:r>
            <a:endParaRPr lang="en-US" dirty="0" smtClean="0"/>
          </a:p>
          <a:p>
            <a:r>
              <a:rPr lang="ar-SA" dirty="0" smtClean="0"/>
              <a:t>مطالعه کار:عبارت است از کار گیری تکنیکهای مانند روش سنجوکارسنجی مطالعه کارعبارت است از شیوه علمی برسی وتجربه وتحلیل کار به طور منظم که موجب حذف فعالیتهای غیرضروری وبهترین روش برای انجام کار</a:t>
            </a:r>
            <a:endParaRPr lang="en-US" dirty="0" smtClean="0"/>
          </a:p>
          <a:p>
            <a:r>
              <a:rPr lang="ar-SA" dirty="0" smtClean="0"/>
              <a:t>هدفهای مطالعه کار:</a:t>
            </a:r>
            <a:endParaRPr lang="en-US" dirty="0" smtClean="0"/>
          </a:p>
          <a:p>
            <a:r>
              <a:rPr lang="ar-SA" dirty="0" smtClean="0"/>
              <a:t>استفاده ازنیروهای انسانی به طور موثر1</a:t>
            </a:r>
            <a:endParaRPr lang="en-US" dirty="0" smtClean="0"/>
          </a:p>
          <a:p>
            <a:r>
              <a:rPr lang="ar-SA" dirty="0" smtClean="0"/>
              <a:t>استفاده موثر از تجهیزات2</a:t>
            </a:r>
            <a:endParaRPr lang="en-US" dirty="0" smtClean="0"/>
          </a:p>
          <a:p>
            <a:r>
              <a:rPr lang="ar-SA" dirty="0" smtClean="0"/>
              <a:t>به طور کلی استفاده صحیح ازمنابع3</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smtClean="0"/>
              <a:t>شیوههای مطالعه کار:</a:t>
            </a:r>
            <a:endParaRPr lang="en-US" dirty="0" smtClean="0"/>
          </a:p>
          <a:p>
            <a:r>
              <a:rPr lang="ar-SA" dirty="0" smtClean="0"/>
              <a:t>روش سنجی:ثبت منظم وبرسی دقیق روشهای انجام کار پیشنهاد روشهای اصلاحی به منظور کاهش هزینه ها.ساده کردن عملیات وافزایش بازدهی</a:t>
            </a:r>
            <a:endParaRPr lang="en-US" dirty="0" smtClean="0"/>
          </a:p>
          <a:p>
            <a:r>
              <a:rPr lang="ar-SA" dirty="0" smtClean="0"/>
              <a:t>زمان سنجی:بهترین زمان برای انجام فعالیتهای خاص توسط افراد واجدصلاحیت می دانیم</a:t>
            </a:r>
            <a:endParaRPr lang="en-US" dirty="0" smtClean="0"/>
          </a:p>
          <a:p>
            <a:r>
              <a:rPr lang="ar-SA" dirty="0" smtClean="0"/>
              <a:t>مراحل زمان سنجی:1انتخاب2ثبت3زمان سنجی4برسی5جمع بندی6تعریف</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smtClean="0"/>
              <a:t>تعریف زمان استاندارد:مقدار زمانی که به هحتصاب بازدهی صد در صد برای کارگر ضمن منظور داشتن وقفه ها وتغیرهایاجناب ناپذیر حین کار {استراحت.رفع خستگی.نهارخوردنو...}در کار مطرح شد</a:t>
            </a:r>
            <a:endParaRPr lang="en-US" dirty="0" smtClean="0"/>
          </a:p>
          <a:p>
            <a:r>
              <a:rPr lang="ar-SA" dirty="0" smtClean="0"/>
              <a:t>زمان بییکاری+زمان نرمال=زمان استاندارد</a:t>
            </a:r>
            <a:endParaRPr lang="en-US" dirty="0" smtClean="0"/>
          </a:p>
          <a:p>
            <a:r>
              <a:rPr lang="ar-SA" dirty="0" smtClean="0"/>
              <a:t>تعریف زمان نرمال:زمانی است که فرد مشغول انجام کار است یا به عبارت دیگر زمانی که یک فرد با مهارت متوسط در شرایط نرمال برای انجام کار مورد نظر صرف می کند</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SA" dirty="0" smtClean="0"/>
              <a:t>بیکاری مجاز:زمانی که علاوه برزمان مجاز در دادن فرصتی به کارگر برای برطرف کردن اثرات جسمانی وروانی ناشی از کار در شرایط خاص ونیز رفع نیازهای شخص منظور می شود بیکار مجاز برحسب تحولات زیر مطرح می شود</a:t>
            </a:r>
            <a:endParaRPr lang="en-US" dirty="0" smtClean="0"/>
          </a:p>
          <a:p>
            <a:r>
              <a:rPr lang="ar-SA" dirty="0" smtClean="0"/>
              <a:t>1رفع نیازهای شخصی2رفع حستگی بدنی3رفع خستگی فکری 4شرایط محیط کار 5تغیرهای اجتناب ناپذیر</a:t>
            </a:r>
            <a:endParaRPr lang="en-US" dirty="0" smtClean="0"/>
          </a:p>
          <a:p>
            <a:r>
              <a:rPr lang="ar-SA" dirty="0" smtClean="0"/>
              <a:t>تجزیه وتحلیل شغل          </a:t>
            </a:r>
            <a:endParaRPr lang="en-US" dirty="0" smtClean="0"/>
          </a:p>
          <a:p>
            <a:r>
              <a:rPr lang="ar-SA" dirty="0" smtClean="0"/>
              <a:t>شرح شغل                   شرایط احراز شغل             ارزیابی شغل                                </a:t>
            </a:r>
            <a:endParaRPr lang="en-US" dirty="0" smtClean="0"/>
          </a:p>
          <a:p>
            <a:r>
              <a:rPr lang="ar-SA" dirty="0" smtClean="0"/>
              <a:t>تجزیه وتحلیل شغل:به زبان ساده همان شکافتن شعل است که ویزگی هاوظایف.مسئولیت هاوشرایط لازم را برای انجام شغل مورد  برسی قرارمیدهد  همچنین  جایگاه شغل های  سازمانی بایکدیگر مقایسه می کنند</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rtl="1"/>
            <a:r>
              <a:rPr lang="ar-SA" dirty="0" smtClean="0"/>
              <a:t>:همانند اشیاء شغل راتوصیف می کنند به بیان دیگر </a:t>
            </a:r>
            <a:r>
              <a:rPr lang="en-US" dirty="0" err="1" smtClean="0"/>
              <a:t>شغل</a:t>
            </a:r>
            <a:r>
              <a:rPr lang="en-US" dirty="0" smtClean="0"/>
              <a:t> </a:t>
            </a:r>
            <a:r>
              <a:rPr lang="en-US" dirty="0" err="1" smtClean="0"/>
              <a:t>شرح</a:t>
            </a:r>
            <a:r>
              <a:rPr lang="ar-SA" dirty="0" smtClean="0"/>
              <a:t> شرح شغل عبارت است از وظایف.تکالیف .مسئولیت هاوهرآنچه به شغل مربوط می شود</a:t>
            </a:r>
            <a:endParaRPr lang="en-US" dirty="0" smtClean="0"/>
          </a:p>
          <a:p>
            <a:r>
              <a:rPr lang="ar-SA" dirty="0" smtClean="0"/>
              <a:t>شرایط احراز شغل: ویژهای فردی و مهارت لازم از لحاظ داشتن تخصصهای لازم مربوط به کار {هرچیز که توسط فرد برای انجام دادن بهتر کار لازماست}</a:t>
            </a:r>
            <a:endParaRPr lang="en-US" dirty="0" smtClean="0"/>
          </a:p>
          <a:p>
            <a:r>
              <a:rPr lang="ar-SA" dirty="0" smtClean="0"/>
              <a:t>ارزیابی شغل: تعیین جایگاه یک شغل در مقایسهواهمیت آن شغل  در مقایسه با شغل های دیگر</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rtl="1"/>
            <a:r>
              <a:rPr lang="ar-SA" dirty="0" smtClean="0"/>
              <a:t>:همانند اشیاء شغل راتوصیف می کنند به بیان دیگر </a:t>
            </a:r>
            <a:r>
              <a:rPr lang="en-US" dirty="0" err="1" smtClean="0"/>
              <a:t>شغل</a:t>
            </a:r>
            <a:r>
              <a:rPr lang="en-US" dirty="0" smtClean="0"/>
              <a:t> </a:t>
            </a:r>
            <a:r>
              <a:rPr lang="en-US" dirty="0" err="1" smtClean="0"/>
              <a:t>شرح</a:t>
            </a:r>
            <a:r>
              <a:rPr lang="ar-SA" dirty="0" smtClean="0"/>
              <a:t> شرح شغل عبارت است از وظایف.تکالیف .مسئولیت هاوهرآنچه به شغل مربوط می شود</a:t>
            </a:r>
            <a:endParaRPr lang="en-US" dirty="0" smtClean="0"/>
          </a:p>
          <a:p>
            <a:r>
              <a:rPr lang="ar-SA" dirty="0" smtClean="0"/>
              <a:t>شرایط احراز شغل: ویژهای فردی و مهارت لازم از لحاظ داشتن تخصصهای لازم مربوط به کار {هرچیز که توسط فرد برای انجام دادن بهتر کار لازماست}</a:t>
            </a:r>
            <a:endParaRPr lang="en-US" dirty="0" smtClean="0"/>
          </a:p>
          <a:p>
            <a:r>
              <a:rPr lang="ar-SA" dirty="0" smtClean="0"/>
              <a:t>ارزیابی شغل: تعیین جایگاه یک شغل در مقایسهواهمیت آن شغل  در مقایسه با شغل های دیگر مسئولیت ها. اختیارات. ارتباط  سیستم حقوقی دستمزد نحوه گزار دهی و گزارش گیری در یک طبقه قرار می گکیرد</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smtClean="0"/>
              <a:t>نکته:ارزش یابی مشاغل شغل مشابه وهمگن از حیث(لحاظ) وظایف  </a:t>
            </a:r>
            <a:endParaRPr lang="en-US" dirty="0" smtClean="0"/>
          </a:p>
          <a:p>
            <a:r>
              <a:rPr lang="ar-SA" dirty="0" smtClean="0"/>
              <a:t>تقسیم کار:  تقسیم کار باعث مجزا شدن وظایف وتخصصها در سطح سازمان می شود</a:t>
            </a:r>
            <a:endParaRPr lang="en-US" dirty="0" smtClean="0"/>
          </a:p>
          <a:p>
            <a:r>
              <a:rPr lang="ar-SA" dirty="0" smtClean="0"/>
              <a:t>انواع تقیم کار:</a:t>
            </a:r>
            <a:endParaRPr lang="en-US" dirty="0" smtClean="0"/>
          </a:p>
          <a:p>
            <a:r>
              <a:rPr lang="ar-SA" dirty="0" smtClean="0"/>
              <a:t>1تقسیم کار بر مبنای نوع فعالیت: درآن کلیه فعالیات های که مشابه یک دیگرهستند وبریک نوع تخصص واطلاعات احتیاج دارد دریک گروه متمرکز می شوند </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rtl="1"/>
            <a:r>
              <a:rPr lang="ar-SA" dirty="0" smtClean="0"/>
              <a:t>2تقسیم بندی  برمبنای مشتری یاارباب الرجوع :بدین معنی که کلیه فعالیتهای که به یک طبقه بهخصوص از مردم باشند مربوط می شوند در یک دسته قرار می گیرد</a:t>
            </a:r>
            <a:endParaRPr lang="en-US" dirty="0" smtClean="0"/>
          </a:p>
          <a:p>
            <a:r>
              <a:rPr lang="ar-SA" dirty="0" smtClean="0"/>
              <a:t>3تقسیم بندی بر مبنای منطقه جغرافیایی:کلیه فعالیت های که در یک منطقه وجود دارد باید تحت نظارت یکمدیر قرار گیرد</a:t>
            </a:r>
            <a:endParaRPr lang="en-US" dirty="0" smtClean="0"/>
          </a:p>
          <a:p>
            <a:r>
              <a:rPr lang="ar-SA" dirty="0" smtClean="0"/>
              <a:t>مثال 1)کار خانجات تولید مواد غذایی</a:t>
            </a:r>
            <a:endParaRPr lang="en-US" dirty="0" smtClean="0"/>
          </a:p>
          <a:p>
            <a:r>
              <a:rPr lang="ar-SA" dirty="0" smtClean="0"/>
              <a:t>مثال 2)کلیه معلمانی که در مقطع دبستان ودبیر ستان فعالیت می کنند از هم مجذا می شوند</a:t>
            </a:r>
            <a:endParaRPr lang="en-US" dirty="0" smtClean="0"/>
          </a:p>
          <a:p>
            <a:r>
              <a:rPr lang="ar-SA" dirty="0" smtClean="0"/>
              <a:t>مثال 3)مانند کلید فعالیتهای دفاعی کشور</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TotalTime>
  <Words>679</Words>
  <Application>Microsoft Office PowerPoint</Application>
  <PresentationFormat>On-screen Show (4:3)</PresentationFormat>
  <Paragraphs>49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Lucida Sans Unicode</vt:lpstr>
      <vt:lpstr>Miriam</vt:lpstr>
      <vt:lpstr>Verdana</vt:lpstr>
      <vt:lpstr>Wingdings 2</vt:lpstr>
      <vt:lpstr>Wingdings 3</vt:lpstr>
      <vt:lpstr>Concourse</vt:lpstr>
      <vt:lpstr>بسم الله الرحمان الرحیم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الرحمان الرحیم</dc:title>
  <dc:creator>saeed heydari</dc:creator>
  <cp:lastModifiedBy>Asus</cp:lastModifiedBy>
  <cp:revision>5</cp:revision>
  <dcterms:created xsi:type="dcterms:W3CDTF">2016-04-25T00:50:31Z</dcterms:created>
  <dcterms:modified xsi:type="dcterms:W3CDTF">2020-03-03T18:35:59Z</dcterms:modified>
</cp:coreProperties>
</file>