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5/21/2017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792" y="154547"/>
            <a:ext cx="10136072" cy="6316268"/>
          </a:xfrm>
          <a:prstGeom prst="rect">
            <a:avLst/>
          </a:prstGeom>
        </p:spPr>
      </p:pic>
    </p:spTree>
    <p:extLst>
      <p:ext uri="{BB962C8B-B14F-4D97-AF65-F5344CB8AC3E}">
        <p14:creationId xmlns:p14="http://schemas.microsoft.com/office/powerpoint/2010/main" val="1286490980"/>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318" y="860400"/>
            <a:ext cx="9944682" cy="5383369"/>
          </a:xfrm>
        </p:spPr>
        <p:txBody>
          <a:bodyPr>
            <a:normAutofit/>
          </a:bodyPr>
          <a:lstStyle/>
          <a:p>
            <a:r>
              <a:rPr lang="ar-SA" dirty="0">
                <a:cs typeface="B Nazanin" panose="00000400000000000000" pitchFamily="2" charset="-78"/>
              </a:rPr>
              <a:t>این نوع از ربا هنگام مبادله دو کالای هم جنس با یکدیگر و فزونی یکی از آن دو بر دیگری رخ می دهد بنابراین برای مثال اگر یک کیلو گندم با دو کیلو گندم دیگر ، یا یک کیلو گندم با یک کیلو گندم و مبلغی پول ضمیمه مبادله شود ، وجود اضافه ، موجب ربوی شدن معامله می گردد و نقد یا نسیه بودن معامله در آن تفاوت نمی کند </a:t>
            </a:r>
            <a:endParaRPr lang="en-US"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ar-SA" sz="4400" b="1" dirty="0">
                <a:cs typeface="B Nazanin" panose="00000400000000000000" pitchFamily="2" charset="-78"/>
              </a:rPr>
              <a:t>ربای </a:t>
            </a:r>
            <a:r>
              <a:rPr lang="ar-SA" sz="4400" b="1" dirty="0" smtClean="0">
                <a:cs typeface="B Nazanin" panose="00000400000000000000" pitchFamily="2" charset="-78"/>
              </a:rPr>
              <a:t>معاوضی</a:t>
            </a:r>
            <a:r>
              <a:rPr lang="fa-IR" sz="4400" b="1" dirty="0" smtClean="0">
                <a:cs typeface="B Nazanin" panose="00000400000000000000" pitchFamily="2" charset="-78"/>
              </a:rPr>
              <a:t>:</a:t>
            </a:r>
            <a:endParaRPr lang="en-US" sz="4400" b="1" dirty="0">
              <a:cs typeface="B Nazanin" panose="00000400000000000000" pitchFamily="2" charset="-78"/>
            </a:endParaRPr>
          </a:p>
        </p:txBody>
      </p:sp>
    </p:spTree>
    <p:extLst>
      <p:ext uri="{BB962C8B-B14F-4D97-AF65-F5344CB8AC3E}">
        <p14:creationId xmlns:p14="http://schemas.microsoft.com/office/powerpoint/2010/main" val="164529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583" y="1557054"/>
            <a:ext cx="10859079" cy="3311160"/>
          </a:xfrm>
        </p:spPr>
        <p:txBody>
          <a:bodyPr>
            <a:normAutofit/>
          </a:bodyPr>
          <a:lstStyle/>
          <a:p>
            <a:r>
              <a:rPr lang="fa-IR" dirty="0" smtClean="0">
                <a:cs typeface="B Nazanin" panose="00000400000000000000" pitchFamily="2" charset="-78"/>
              </a:rPr>
              <a:t>1-</a:t>
            </a:r>
            <a:r>
              <a:rPr lang="ar-SA" dirty="0">
                <a:cs typeface="B Nazanin" panose="00000400000000000000" pitchFamily="2" charset="-78"/>
              </a:rPr>
              <a:t>لازم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2-جایز</a:t>
            </a:r>
            <a:br>
              <a:rPr lang="fa-IR" dirty="0" smtClean="0">
                <a:cs typeface="B Nazanin" panose="00000400000000000000" pitchFamily="2" charset="-78"/>
              </a:rPr>
            </a:br>
            <a:r>
              <a:rPr lang="ar-SA" dirty="0">
                <a:cs typeface="B Nazanin" panose="00000400000000000000" pitchFamily="2" charset="-78"/>
              </a:rPr>
              <a:t>قرار داد لازم آن است که طرفین تا پایان دوره تعیین شده در قرار داد ملتزم به آن باقی بمانند و بجز با توافق دو طرف قابل فسخ نیست . ولی در قرار دادهای جایز ، امکان فسخ قرار داد از سوی هر یک از طرفین وجود دارد</a:t>
            </a:r>
            <a:endParaRPr lang="en-US" dirty="0">
              <a:cs typeface="B Nazanin" panose="00000400000000000000" pitchFamily="2" charset="-78"/>
            </a:endParaRPr>
          </a:p>
        </p:txBody>
      </p:sp>
      <p:sp>
        <p:nvSpPr>
          <p:cNvPr id="3" name="Text Placeholder 2"/>
          <p:cNvSpPr>
            <a:spLocks noGrp="1"/>
          </p:cNvSpPr>
          <p:nvPr>
            <p:ph type="body" idx="1"/>
          </p:nvPr>
        </p:nvSpPr>
        <p:spPr>
          <a:xfrm>
            <a:off x="2173290" y="399245"/>
            <a:ext cx="10018710" cy="860400"/>
          </a:xfrm>
        </p:spPr>
        <p:txBody>
          <a:bodyPr>
            <a:normAutofit/>
          </a:bodyPr>
          <a:lstStyle/>
          <a:p>
            <a:r>
              <a:rPr lang="ar-SA" sz="3600" dirty="0">
                <a:cs typeface="B Nazanin" panose="00000400000000000000" pitchFamily="2" charset="-78"/>
              </a:rPr>
              <a:t>در یک دسته بندی کلی قرار دادها به دو دسته تقسیم می شوند :</a:t>
            </a:r>
            <a:endParaRPr lang="en-US" sz="3600" dirty="0">
              <a:cs typeface="B Nazanin" panose="00000400000000000000" pitchFamily="2" charset="-78"/>
            </a:endParaRPr>
          </a:p>
        </p:txBody>
      </p:sp>
    </p:spTree>
    <p:extLst>
      <p:ext uri="{BB962C8B-B14F-4D97-AF65-F5344CB8AC3E}">
        <p14:creationId xmlns:p14="http://schemas.microsoft.com/office/powerpoint/2010/main" val="197227968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8039" y="965915"/>
            <a:ext cx="10813961" cy="4171682"/>
          </a:xfrm>
        </p:spPr>
        <p:txBody>
          <a:bodyPr>
            <a:normAutofit/>
          </a:bodyPr>
          <a:lstStyle/>
          <a:p>
            <a:pPr algn="r"/>
            <a:r>
              <a:rPr lang="ar-SA" dirty="0">
                <a:cs typeface="B Nazanin" panose="00000400000000000000" pitchFamily="2" charset="-78"/>
              </a:rPr>
              <a:t>قراردادهای شرعی دارای شرایط و خصوصیاتی در اصل قرار داد ، طرفین قرار داد ، متعلق قرار داد ( آنچه به جهت آن قرار داد تنظیم شده است ) و تعهدات پس از انعقاد قرار داد می باشند که برخی از شرایط در همه آن ها به طور مساوی باید تحقق یابد و در برخی ، شرایط خاصی باید به وجود آید و بدون توجه به شرایط مذکور ، یا قرار داد باطل است و یا آثار حقوقی خاصی بر آن مترتب می گردد </a:t>
            </a:r>
            <a:endParaRPr lang="en-US" dirty="0">
              <a:cs typeface="B Nazanin" panose="00000400000000000000" pitchFamily="2" charset="-78"/>
            </a:endParaRPr>
          </a:p>
        </p:txBody>
      </p:sp>
      <p:sp>
        <p:nvSpPr>
          <p:cNvPr id="4" name="Text Placeholder 3"/>
          <p:cNvSpPr>
            <a:spLocks noGrp="1"/>
          </p:cNvSpPr>
          <p:nvPr>
            <p:ph type="body" idx="1"/>
          </p:nvPr>
        </p:nvSpPr>
        <p:spPr>
          <a:xfrm>
            <a:off x="2173287" y="0"/>
            <a:ext cx="10018713" cy="769513"/>
          </a:xfrm>
        </p:spPr>
        <p:txBody>
          <a:bodyPr>
            <a:normAutofit/>
          </a:bodyPr>
          <a:lstStyle/>
          <a:p>
            <a:pPr algn="r"/>
            <a:r>
              <a:rPr lang="ar-SA" sz="4000" b="1" dirty="0">
                <a:cs typeface="B Nazanin" panose="00000400000000000000" pitchFamily="2" charset="-78"/>
              </a:rPr>
              <a:t>شرایط قرار </a:t>
            </a:r>
            <a:r>
              <a:rPr lang="ar-SA" sz="4000" b="1" dirty="0" smtClean="0">
                <a:cs typeface="B Nazanin" panose="00000400000000000000" pitchFamily="2" charset="-78"/>
              </a:rPr>
              <a:t>داد</a:t>
            </a:r>
            <a:r>
              <a:rPr lang="fa-IR" sz="4000" b="1" dirty="0" smtClean="0">
                <a:cs typeface="B Nazanin" panose="00000400000000000000" pitchFamily="2" charset="-78"/>
              </a:rPr>
              <a:t>:</a:t>
            </a:r>
            <a:endParaRPr lang="en-US" sz="4000" b="1" dirty="0">
              <a:cs typeface="B Nazanin" panose="00000400000000000000" pitchFamily="2" charset="-78"/>
            </a:endParaRPr>
          </a:p>
        </p:txBody>
      </p:sp>
    </p:spTree>
    <p:extLst>
      <p:ext uri="{BB962C8B-B14F-4D97-AF65-F5344CB8AC3E}">
        <p14:creationId xmlns:p14="http://schemas.microsoft.com/office/powerpoint/2010/main" val="108376337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949" y="1072166"/>
            <a:ext cx="10698051" cy="4710447"/>
          </a:xfrm>
        </p:spPr>
        <p:txBody>
          <a:bodyPr>
            <a:normAutofit/>
          </a:bodyPr>
          <a:lstStyle/>
          <a:p>
            <a:pPr algn="r"/>
            <a:r>
              <a:rPr lang="ar-SA" sz="3600" dirty="0">
                <a:cs typeface="B Nazanin" panose="00000400000000000000" pitchFamily="2" charset="-78"/>
              </a:rPr>
              <a:t>قرار داد یا عقد ، تعهدی است بین دو نفر یا بیش تر که در آن به توافق رسیده اند </a:t>
            </a:r>
            <a:r>
              <a:rPr lang="en-US" sz="3600" dirty="0">
                <a:cs typeface="B Nazanin" panose="00000400000000000000" pitchFamily="2" charset="-78"/>
              </a:rPr>
              <a:t>. </a:t>
            </a:r>
            <a:r>
              <a:rPr lang="ar-SA" sz="3600" dirty="0">
                <a:cs typeface="B Nazanin" panose="00000400000000000000" pitchFamily="2" charset="-78"/>
              </a:rPr>
              <a:t>در فقه اسلمی علاوه بر توافق مذکور برای انعقاد قرار داد ایجاب و قبول لفظی شرط شده است . یعنی یکی از طرفین قرار داد که توسط قانون معین می شود ابتدا رضایت خود را نسبت به مفاد قرار داد ابزار می دارد سپس طرف دیگر آن را قبول می کند </a:t>
            </a:r>
            <a:endParaRPr lang="en-US" sz="3600" dirty="0">
              <a:cs typeface="B Nazanin" panose="00000400000000000000" pitchFamily="2" charset="-78"/>
            </a:endParaRPr>
          </a:p>
        </p:txBody>
      </p:sp>
      <p:sp>
        <p:nvSpPr>
          <p:cNvPr id="3" name="Text Placeholder 2"/>
          <p:cNvSpPr>
            <a:spLocks noGrp="1"/>
          </p:cNvSpPr>
          <p:nvPr>
            <p:ph type="body" idx="1"/>
          </p:nvPr>
        </p:nvSpPr>
        <p:spPr>
          <a:xfrm>
            <a:off x="2173287" y="0"/>
            <a:ext cx="10018713" cy="898301"/>
          </a:xfrm>
        </p:spPr>
        <p:txBody>
          <a:bodyPr>
            <a:normAutofit/>
          </a:bodyPr>
          <a:lstStyle/>
          <a:p>
            <a:pPr algn="r"/>
            <a:r>
              <a:rPr lang="fa-IR" sz="3200" b="1" dirty="0" smtClean="0">
                <a:cs typeface="B Nazanin" panose="00000400000000000000" pitchFamily="2" charset="-78"/>
              </a:rPr>
              <a:t>1-</a:t>
            </a:r>
            <a:r>
              <a:rPr lang="ar-SA" sz="3200" b="1" dirty="0" smtClean="0">
                <a:cs typeface="B Nazanin" panose="00000400000000000000" pitchFamily="2" charset="-78"/>
              </a:rPr>
              <a:t>قرار </a:t>
            </a:r>
            <a:r>
              <a:rPr lang="ar-SA" sz="3200" b="1" dirty="0">
                <a:cs typeface="B Nazanin" panose="00000400000000000000" pitchFamily="2" charset="-78"/>
              </a:rPr>
              <a:t>داد ( عقد </a:t>
            </a:r>
            <a:r>
              <a:rPr lang="ar-SA" sz="3200" b="1" dirty="0" smtClean="0">
                <a:cs typeface="B Nazanin" panose="00000400000000000000" pitchFamily="2" charset="-78"/>
              </a:rPr>
              <a:t>)</a:t>
            </a:r>
            <a:r>
              <a:rPr lang="fa-IR" sz="3200" b="1" dirty="0" smtClean="0">
                <a:cs typeface="B Nazanin" panose="00000400000000000000" pitchFamily="2" charset="-78"/>
              </a:rPr>
              <a:t>:</a:t>
            </a:r>
            <a:endParaRPr lang="en-US" sz="3200" b="1" dirty="0">
              <a:cs typeface="B Nazanin" panose="00000400000000000000" pitchFamily="2" charset="-78"/>
            </a:endParaRPr>
          </a:p>
        </p:txBody>
      </p:sp>
    </p:spTree>
    <p:extLst>
      <p:ext uri="{BB962C8B-B14F-4D97-AF65-F5344CB8AC3E}">
        <p14:creationId xmlns:p14="http://schemas.microsoft.com/office/powerpoint/2010/main" val="22625517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4009" y="1119172"/>
            <a:ext cx="10018709" cy="3749042"/>
          </a:xfrm>
        </p:spPr>
        <p:txBody>
          <a:bodyPr>
            <a:normAutofit/>
          </a:bodyPr>
          <a:lstStyle/>
          <a:p>
            <a:r>
              <a:rPr lang="fa-IR" dirty="0" smtClean="0">
                <a:cs typeface="B Nazanin" panose="00000400000000000000" pitchFamily="2" charset="-78"/>
              </a:rPr>
              <a:t>1-بلوغ</a:t>
            </a:r>
            <a:br>
              <a:rPr lang="fa-IR" dirty="0" smtClean="0">
                <a:cs typeface="B Nazanin" panose="00000400000000000000" pitchFamily="2" charset="-78"/>
              </a:rPr>
            </a:br>
            <a:r>
              <a:rPr lang="fa-IR" dirty="0" smtClean="0">
                <a:cs typeface="B Nazanin" panose="00000400000000000000" pitchFamily="2" charset="-78"/>
              </a:rPr>
              <a:t>2-</a:t>
            </a:r>
            <a:r>
              <a:rPr lang="ar-SA" dirty="0">
                <a:cs typeface="B Nazanin" panose="00000400000000000000" pitchFamily="2" charset="-78"/>
              </a:rPr>
              <a:t>عقل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3-</a:t>
            </a:r>
            <a:r>
              <a:rPr lang="ar-SA" dirty="0">
                <a:cs typeface="B Nazanin" panose="00000400000000000000" pitchFamily="2" charset="-78"/>
              </a:rPr>
              <a:t>رشد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4-</a:t>
            </a:r>
            <a:r>
              <a:rPr lang="ar-SA" dirty="0">
                <a:cs typeface="B Nazanin" panose="00000400000000000000" pitchFamily="2" charset="-78"/>
              </a:rPr>
              <a:t>توجه و قصد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5-</a:t>
            </a:r>
            <a:r>
              <a:rPr lang="ar-SA" dirty="0">
                <a:cs typeface="B Nazanin" panose="00000400000000000000" pitchFamily="2" charset="-78"/>
              </a:rPr>
              <a:t>اختیار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6-</a:t>
            </a:r>
            <a:r>
              <a:rPr lang="ar-SA" dirty="0">
                <a:cs typeface="B Nazanin" panose="00000400000000000000" pitchFamily="2" charset="-78"/>
              </a:rPr>
              <a:t>عدم محجوریت قانونی</a:t>
            </a:r>
            <a:endParaRPr lang="en-US" dirty="0">
              <a:cs typeface="B Nazanin" panose="00000400000000000000" pitchFamily="2" charset="-78"/>
            </a:endParaRPr>
          </a:p>
        </p:txBody>
      </p:sp>
      <p:sp>
        <p:nvSpPr>
          <p:cNvPr id="3" name="Text Placeholder 2"/>
          <p:cNvSpPr>
            <a:spLocks noGrp="1"/>
          </p:cNvSpPr>
          <p:nvPr>
            <p:ph type="body" idx="1"/>
          </p:nvPr>
        </p:nvSpPr>
        <p:spPr>
          <a:xfrm>
            <a:off x="2173290" y="0"/>
            <a:ext cx="10018710" cy="860400"/>
          </a:xfrm>
        </p:spPr>
        <p:txBody>
          <a:bodyPr>
            <a:normAutofit/>
          </a:bodyPr>
          <a:lstStyle/>
          <a:p>
            <a:r>
              <a:rPr lang="fa-IR" sz="3600" b="1" dirty="0" smtClean="0">
                <a:cs typeface="B Nazanin" panose="00000400000000000000" pitchFamily="2" charset="-78"/>
              </a:rPr>
              <a:t>2-</a:t>
            </a:r>
            <a:r>
              <a:rPr lang="ar-SA" sz="3600" b="1" dirty="0" smtClean="0">
                <a:cs typeface="B Nazanin" panose="00000400000000000000" pitchFamily="2" charset="-78"/>
              </a:rPr>
              <a:t>شرایط </a:t>
            </a:r>
            <a:r>
              <a:rPr lang="ar-SA" sz="3600" b="1" dirty="0">
                <a:cs typeface="B Nazanin" panose="00000400000000000000" pitchFamily="2" charset="-78"/>
              </a:rPr>
              <a:t>طرفین قرار </a:t>
            </a:r>
            <a:r>
              <a:rPr lang="ar-SA" sz="3600" b="1" dirty="0" smtClean="0">
                <a:cs typeface="B Nazanin" panose="00000400000000000000" pitchFamily="2" charset="-78"/>
              </a:rPr>
              <a:t>داد</a:t>
            </a:r>
            <a:r>
              <a:rPr lang="fa-IR" sz="3600" b="1" dirty="0" smtClean="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378773283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8104" y="1519707"/>
            <a:ext cx="10018709" cy="2742519"/>
          </a:xfrm>
        </p:spPr>
        <p:txBody>
          <a:bodyPr>
            <a:noAutofit/>
          </a:bodyPr>
          <a:lstStyle/>
          <a:p>
            <a:r>
              <a:rPr lang="ar-SA" sz="3600" dirty="0">
                <a:cs typeface="B Nazanin" panose="00000400000000000000" pitchFamily="2" charset="-78"/>
              </a:rPr>
              <a:t>موضوع قرار دادهای بازرگانی کالایی است که به موجب قرار داد به دیگری منتقل می گردد یا انجام دادن خدمتی است که به موجب آن برای دیگری تعهد می شود</a:t>
            </a:r>
            <a:endParaRPr lang="en-US" sz="3600" dirty="0">
              <a:cs typeface="B Nazanin" panose="00000400000000000000" pitchFamily="2" charset="-78"/>
            </a:endParaRPr>
          </a:p>
        </p:txBody>
      </p:sp>
      <p:sp>
        <p:nvSpPr>
          <p:cNvPr id="3" name="Text Placeholder 2"/>
          <p:cNvSpPr>
            <a:spLocks noGrp="1"/>
          </p:cNvSpPr>
          <p:nvPr>
            <p:ph type="body" idx="1"/>
          </p:nvPr>
        </p:nvSpPr>
        <p:spPr>
          <a:xfrm>
            <a:off x="2173290" y="0"/>
            <a:ext cx="10018710" cy="860400"/>
          </a:xfrm>
        </p:spPr>
        <p:txBody>
          <a:bodyPr>
            <a:normAutofit/>
          </a:bodyPr>
          <a:lstStyle/>
          <a:p>
            <a:r>
              <a:rPr lang="fa-IR" sz="3200" b="1" dirty="0" smtClean="0">
                <a:cs typeface="B Nazanin" panose="00000400000000000000" pitchFamily="2" charset="-78"/>
              </a:rPr>
              <a:t>3-</a:t>
            </a:r>
            <a:r>
              <a:rPr lang="ar-SA" sz="3200" b="1" dirty="0">
                <a:cs typeface="B Nazanin" panose="00000400000000000000" pitchFamily="2" charset="-78"/>
              </a:rPr>
              <a:t>موضوع قرار </a:t>
            </a:r>
            <a:r>
              <a:rPr lang="ar-SA" sz="3200" b="1" dirty="0" smtClean="0">
                <a:cs typeface="B Nazanin" panose="00000400000000000000" pitchFamily="2" charset="-78"/>
              </a:rPr>
              <a:t>داد</a:t>
            </a:r>
            <a:r>
              <a:rPr lang="fa-IR" sz="3200" b="1" dirty="0">
                <a:cs typeface="B Nazanin" panose="00000400000000000000" pitchFamily="2" charset="-78"/>
              </a:rPr>
              <a:t>:</a:t>
            </a:r>
            <a:endParaRPr lang="en-US" sz="3200" b="1" dirty="0">
              <a:cs typeface="B Nazanin" panose="00000400000000000000" pitchFamily="2" charset="-78"/>
            </a:endParaRPr>
          </a:p>
        </p:txBody>
      </p:sp>
    </p:spTree>
    <p:extLst>
      <p:ext uri="{BB962C8B-B14F-4D97-AF65-F5344CB8AC3E}">
        <p14:creationId xmlns:p14="http://schemas.microsoft.com/office/powerpoint/2010/main" val="902017250"/>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1679" y="1326524"/>
            <a:ext cx="10350321" cy="3541009"/>
          </a:xfrm>
        </p:spPr>
        <p:txBody>
          <a:bodyPr>
            <a:noAutofit/>
          </a:bodyPr>
          <a:lstStyle/>
          <a:p>
            <a:r>
              <a:rPr lang="ar-SA" sz="3600" dirty="0">
                <a:cs typeface="B Nazanin" panose="00000400000000000000" pitchFamily="2" charset="-78"/>
              </a:rPr>
              <a:t>اساس قراردادها بر تعهدی است که طرفین قرار داد به آن ملتزم شده اند و در صورت عدم التزام به تعهدات ، قرار دادها فاقد آثار حقوقی می گردند . تعهدات در قرار دادها به دو صورت است ، گاهی به طور صریح در قرار داد ذکر می شود و گاهی بدون ذکر صریح ، مورد پذیرش همگان قرار می گیرد</a:t>
            </a:r>
            <a:endParaRPr lang="en-US" sz="3600" dirty="0">
              <a:cs typeface="B Nazanin" panose="00000400000000000000" pitchFamily="2" charset="-78"/>
            </a:endParaRPr>
          </a:p>
        </p:txBody>
      </p:sp>
      <p:sp>
        <p:nvSpPr>
          <p:cNvPr id="3" name="Text Placeholder 2"/>
          <p:cNvSpPr>
            <a:spLocks noGrp="1"/>
          </p:cNvSpPr>
          <p:nvPr>
            <p:ph type="body" idx="1"/>
          </p:nvPr>
        </p:nvSpPr>
        <p:spPr>
          <a:xfrm>
            <a:off x="2173290" y="0"/>
            <a:ext cx="10018710" cy="860400"/>
          </a:xfrm>
        </p:spPr>
        <p:txBody>
          <a:bodyPr>
            <a:normAutofit/>
          </a:bodyPr>
          <a:lstStyle/>
          <a:p>
            <a:r>
              <a:rPr lang="fa-IR" sz="3600" b="1" dirty="0" smtClean="0">
                <a:cs typeface="B Nazanin" panose="00000400000000000000" pitchFamily="2" charset="-78"/>
              </a:rPr>
              <a:t>4-</a:t>
            </a:r>
            <a:r>
              <a:rPr lang="ar-SA" sz="3600" b="1" dirty="0">
                <a:cs typeface="B Nazanin" panose="00000400000000000000" pitchFamily="2" charset="-78"/>
              </a:rPr>
              <a:t>تعهدات طرفین قرار </a:t>
            </a:r>
            <a:r>
              <a:rPr lang="ar-SA" sz="3600" b="1" dirty="0" smtClean="0">
                <a:cs typeface="B Nazanin" panose="00000400000000000000" pitchFamily="2" charset="-78"/>
              </a:rPr>
              <a:t>داد</a:t>
            </a:r>
            <a:r>
              <a:rPr lang="fa-IR" sz="3600" b="1" dirty="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357929991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3499" y="1109612"/>
            <a:ext cx="10118501" cy="4222242"/>
          </a:xfrm>
        </p:spPr>
        <p:txBody>
          <a:bodyPr>
            <a:noAutofit/>
          </a:bodyPr>
          <a:lstStyle/>
          <a:p>
            <a:r>
              <a:rPr lang="ar-SA" sz="3600" dirty="0">
                <a:cs typeface="B Nazanin" panose="00000400000000000000" pitchFamily="2" charset="-78"/>
              </a:rPr>
              <a:t>بازرگانان ، چه از سرمایه شخصی خود استفاده نماید و چه به صورت مشارکت با دیگران یا به عنوان عامل برای صاحبان سرمایه کار کنند ، ناچار به استفاده از قرارداد بیع برای داد و ستدها می باشند . به جهت کاربرد وسیع این قرارداد توضیح انواع مختلف آن می پردازیم</a:t>
            </a:r>
            <a:r>
              <a:rPr lang="en-US" sz="3600" dirty="0">
                <a:cs typeface="B Nazanin" panose="00000400000000000000" pitchFamily="2" charset="-78"/>
              </a:rPr>
              <a:t> .</a:t>
            </a:r>
            <a:br>
              <a:rPr lang="en-US" sz="3600" dirty="0">
                <a:cs typeface="B Nazanin" panose="00000400000000000000" pitchFamily="2" charset="-78"/>
              </a:rPr>
            </a:br>
            <a:r>
              <a:rPr lang="ar-SA" sz="3600" dirty="0">
                <a:cs typeface="B Nazanin" panose="00000400000000000000" pitchFamily="2" charset="-78"/>
              </a:rPr>
              <a:t>بیع از عقود لازم است و به سه صورت انجام می گیرد : نقدی، نسیه و سلف</a:t>
            </a:r>
            <a:endParaRPr lang="en-US" sz="3600" dirty="0">
              <a:cs typeface="B Nazanin" panose="00000400000000000000" pitchFamily="2" charset="-78"/>
            </a:endParaRPr>
          </a:p>
        </p:txBody>
      </p:sp>
      <p:sp>
        <p:nvSpPr>
          <p:cNvPr id="3" name="Subtitle 2"/>
          <p:cNvSpPr>
            <a:spLocks noGrp="1"/>
          </p:cNvSpPr>
          <p:nvPr>
            <p:ph type="subTitle" idx="1"/>
          </p:nvPr>
        </p:nvSpPr>
        <p:spPr>
          <a:xfrm>
            <a:off x="5204355" y="0"/>
            <a:ext cx="6987645" cy="811369"/>
          </a:xfrm>
        </p:spPr>
        <p:txBody>
          <a:bodyPr>
            <a:normAutofit/>
          </a:bodyPr>
          <a:lstStyle/>
          <a:p>
            <a:r>
              <a:rPr lang="ar-SA" sz="3600" b="1" dirty="0" smtClean="0">
                <a:cs typeface="B Nazanin" panose="00000400000000000000" pitchFamily="2" charset="-78"/>
              </a:rPr>
              <a:t>بیع </a:t>
            </a:r>
            <a:r>
              <a:rPr lang="ar-SA" sz="3600" b="1" dirty="0">
                <a:cs typeface="B Nazanin" panose="00000400000000000000" pitchFamily="2" charset="-78"/>
              </a:rPr>
              <a:t>( خرید و فروش </a:t>
            </a:r>
            <a:r>
              <a:rPr lang="ar-SA" sz="3600" b="1" dirty="0" smtClean="0">
                <a:cs typeface="B Nazanin" panose="00000400000000000000" pitchFamily="2" charset="-78"/>
              </a:rPr>
              <a:t>)</a:t>
            </a:r>
            <a:r>
              <a:rPr lang="fa-IR" sz="3600" b="1" dirty="0" smtClean="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152664459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37138" y="852034"/>
            <a:ext cx="9654862" cy="5085126"/>
          </a:xfrm>
        </p:spPr>
        <p:txBody>
          <a:bodyPr>
            <a:noAutofit/>
          </a:bodyPr>
          <a:lstStyle/>
          <a:p>
            <a:r>
              <a:rPr lang="ar-SA" sz="3200" dirty="0">
                <a:cs typeface="B Nazanin" panose="00000400000000000000" pitchFamily="2" charset="-78"/>
              </a:rPr>
              <a:t>در اصطلاح فقهی به قراردادهایی که در آن از الفاظ ایجاب و قبول استفاده می شود و هر یک از فروشنده و خریدار ، موافقت خود را به صورت کتبی و یا شفاهی اعلام و ابراز می دارند بیع عقدی گویند و به مبادلاتی که به صورت عملی و بدون ایجاب و قبول لفظی صورت گیرد بیع معاطات گویند</a:t>
            </a:r>
            <a:r>
              <a:rPr lang="en-US" sz="3200" dirty="0">
                <a:cs typeface="B Nazanin" panose="00000400000000000000" pitchFamily="2" charset="-78"/>
              </a:rPr>
              <a:t> .</a:t>
            </a:r>
            <a:br>
              <a:rPr lang="en-US" sz="3200" dirty="0">
                <a:cs typeface="B Nazanin" panose="00000400000000000000" pitchFamily="2" charset="-78"/>
              </a:rPr>
            </a:br>
            <a:r>
              <a:rPr lang="ar-SA" sz="3200" dirty="0">
                <a:cs typeface="B Nazanin" panose="00000400000000000000" pitchFamily="2" charset="-78"/>
              </a:rPr>
              <a:t>اگر در قرارداد بیع سخنی از زمان پرداخت قیمت کالا توسط خریدار به میان نیاید معامله در حکم بیع نقد است و فروشنده پس از انعقاد قرارداد می تواند قیمت توافق شده را مطالبه کند . بنابراین در بیع نقدی کالای مورد مبادله و بهای آن ، در زمان انعقاد قرارداد به طرف مقابل تحویل می گردد</a:t>
            </a:r>
            <a:endParaRPr lang="en-US" sz="3200" dirty="0">
              <a:cs typeface="B Nazanin" panose="00000400000000000000" pitchFamily="2" charset="-78"/>
            </a:endParaRPr>
          </a:p>
        </p:txBody>
      </p:sp>
      <p:sp>
        <p:nvSpPr>
          <p:cNvPr id="3" name="Subtitle 2"/>
          <p:cNvSpPr>
            <a:spLocks noGrp="1"/>
          </p:cNvSpPr>
          <p:nvPr>
            <p:ph type="subTitle" idx="1"/>
          </p:nvPr>
        </p:nvSpPr>
        <p:spPr>
          <a:xfrm>
            <a:off x="5204355" y="0"/>
            <a:ext cx="6987645" cy="743158"/>
          </a:xfrm>
        </p:spPr>
        <p:txBody>
          <a:bodyPr>
            <a:normAutofit/>
          </a:bodyPr>
          <a:lstStyle/>
          <a:p>
            <a:r>
              <a:rPr lang="ar-SA" sz="3600" b="1" dirty="0">
                <a:cs typeface="B Nazanin" panose="00000400000000000000" pitchFamily="2" charset="-78"/>
              </a:rPr>
              <a:t>بیع </a:t>
            </a:r>
            <a:r>
              <a:rPr lang="ar-SA" sz="3600" b="1" dirty="0" smtClean="0">
                <a:cs typeface="B Nazanin" panose="00000400000000000000" pitchFamily="2" charset="-78"/>
              </a:rPr>
              <a:t>نقدی</a:t>
            </a:r>
            <a:r>
              <a:rPr lang="fa-IR" sz="3600" b="1" dirty="0" smtClean="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30336381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0321" y="875763"/>
            <a:ext cx="9461679" cy="4202330"/>
          </a:xfrm>
        </p:spPr>
        <p:txBody>
          <a:bodyPr>
            <a:noAutofit/>
          </a:bodyPr>
          <a:lstStyle/>
          <a:p>
            <a:r>
              <a:rPr lang="ar-SA" sz="4400" dirty="0">
                <a:cs typeface="B Nazanin" panose="00000400000000000000" pitchFamily="2" charset="-78"/>
              </a:rPr>
              <a:t>بجز در موارد محدودی مانند مبادلات نسیه طلا به طلا و نقره به نقره خرید و فروش نسیه در فقه اسلامی تجویز شده است تا خریدار فرصت بیش تری برای پرداخت قیمت کالاهای خریداری شده داشته باشد</a:t>
            </a:r>
            <a:endParaRPr lang="en-US" sz="4400" dirty="0">
              <a:cs typeface="B Nazanin" panose="00000400000000000000" pitchFamily="2" charset="-78"/>
            </a:endParaRPr>
          </a:p>
        </p:txBody>
      </p:sp>
      <p:sp>
        <p:nvSpPr>
          <p:cNvPr id="3" name="Subtitle 2"/>
          <p:cNvSpPr>
            <a:spLocks noGrp="1"/>
          </p:cNvSpPr>
          <p:nvPr>
            <p:ph type="subTitle" idx="1"/>
          </p:nvPr>
        </p:nvSpPr>
        <p:spPr>
          <a:xfrm>
            <a:off x="5204355" y="0"/>
            <a:ext cx="6987645" cy="875763"/>
          </a:xfrm>
        </p:spPr>
        <p:txBody>
          <a:bodyPr>
            <a:normAutofit/>
          </a:bodyPr>
          <a:lstStyle/>
          <a:p>
            <a:r>
              <a:rPr lang="ar-SA" sz="4000" b="1" dirty="0">
                <a:cs typeface="B Nazanin" panose="00000400000000000000" pitchFamily="2" charset="-78"/>
              </a:rPr>
              <a:t>بیع </a:t>
            </a:r>
            <a:r>
              <a:rPr lang="ar-SA" sz="4000" b="1" dirty="0" smtClean="0">
                <a:cs typeface="B Nazanin" panose="00000400000000000000" pitchFamily="2" charset="-78"/>
              </a:rPr>
              <a:t>نسیه</a:t>
            </a:r>
            <a:r>
              <a:rPr lang="fa-IR" sz="4000" b="1" dirty="0" smtClean="0">
                <a:cs typeface="B Nazanin" panose="00000400000000000000" pitchFamily="2" charset="-78"/>
              </a:rPr>
              <a:t>:</a:t>
            </a:r>
            <a:endParaRPr lang="en-US" sz="4000" b="1" dirty="0">
              <a:cs typeface="B Nazanin" panose="00000400000000000000" pitchFamily="2" charset="-78"/>
            </a:endParaRPr>
          </a:p>
        </p:txBody>
      </p:sp>
    </p:spTree>
    <p:extLst>
      <p:ext uri="{BB962C8B-B14F-4D97-AF65-F5344CB8AC3E}">
        <p14:creationId xmlns:p14="http://schemas.microsoft.com/office/powerpoint/2010/main" val="8873994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25003"/>
            <a:ext cx="10018713" cy="6246253"/>
          </a:xfrm>
        </p:spPr>
        <p:txBody>
          <a:bodyPr/>
          <a:lstStyle/>
          <a:p>
            <a:pPr algn="r"/>
            <a:r>
              <a:rPr lang="fa-IR" dirty="0" smtClean="0">
                <a:cs typeface="B Nazanin" panose="00000400000000000000" pitchFamily="2" charset="-78"/>
              </a:rPr>
              <a:t>موضوع:</a:t>
            </a:r>
            <a:r>
              <a:rPr lang="ar-SA" dirty="0" smtClean="0">
                <a:cs typeface="B Nazanin" panose="00000400000000000000" pitchFamily="2" charset="-78"/>
              </a:rPr>
              <a:t>کسب </a:t>
            </a:r>
            <a:r>
              <a:rPr lang="ar-SA" dirty="0">
                <a:cs typeface="B Nazanin" panose="00000400000000000000" pitchFamily="2" charset="-78"/>
              </a:rPr>
              <a:t>و کار از دیدگاه </a:t>
            </a:r>
            <a:r>
              <a:rPr lang="ar-SA" dirty="0" smtClean="0">
                <a:cs typeface="B Nazanin" panose="00000400000000000000" pitchFamily="2" charset="-78"/>
              </a:rPr>
              <a:t>اسلام</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استاد مربوطه:جناب آقای واقفی</a:t>
            </a:r>
            <a:br>
              <a:rPr lang="fa-IR" dirty="0" smtClean="0">
                <a:cs typeface="B Nazanin" panose="00000400000000000000" pitchFamily="2" charset="-78"/>
              </a:rPr>
            </a:br>
            <a:r>
              <a:rPr lang="fa-IR" dirty="0" smtClean="0">
                <a:cs typeface="B Nazanin" panose="00000400000000000000" pitchFamily="2" charset="-78"/>
              </a:rPr>
              <a:t>دانشجویان:</a:t>
            </a:r>
            <a:br>
              <a:rPr lang="fa-IR" dirty="0" smtClean="0">
                <a:cs typeface="B Nazanin" panose="00000400000000000000" pitchFamily="2" charset="-78"/>
              </a:rPr>
            </a:br>
            <a:r>
              <a:rPr lang="fa-IR" dirty="0" smtClean="0">
                <a:cs typeface="B Nazanin" panose="00000400000000000000" pitchFamily="2" charset="-78"/>
              </a:rPr>
              <a:t>ابراهیم حقیقت</a:t>
            </a:r>
            <a:br>
              <a:rPr lang="fa-IR" dirty="0" smtClean="0">
                <a:cs typeface="B Nazanin" panose="00000400000000000000" pitchFamily="2" charset="-78"/>
              </a:rPr>
            </a:br>
            <a:r>
              <a:rPr lang="fa-IR" dirty="0" smtClean="0">
                <a:cs typeface="B Nazanin" panose="00000400000000000000" pitchFamily="2" charset="-78"/>
              </a:rPr>
              <a:t>میلاد دشتیان</a:t>
            </a:r>
            <a:br>
              <a:rPr lang="fa-IR" dirty="0" smtClean="0">
                <a:cs typeface="B Nazanin" panose="00000400000000000000" pitchFamily="2" charset="-78"/>
              </a:rPr>
            </a:br>
            <a:r>
              <a:rPr lang="fa-IR" dirty="0" smtClean="0">
                <a:cs typeface="B Nazanin" panose="00000400000000000000" pitchFamily="2" charset="-78"/>
              </a:rPr>
              <a:t>حسن بیژنی</a:t>
            </a:r>
            <a:br>
              <a:rPr lang="fa-IR" dirty="0" smtClean="0">
                <a:cs typeface="B Nazanin" panose="00000400000000000000" pitchFamily="2" charset="-78"/>
              </a:rPr>
            </a:br>
            <a:r>
              <a:rPr lang="fa-IR" dirty="0" smtClean="0">
                <a:cs typeface="B Nazanin" panose="00000400000000000000" pitchFamily="2" charset="-78"/>
              </a:rPr>
              <a:t>یاسر شاهسونی</a:t>
            </a:r>
            <a:endParaRPr lang="en-US" dirty="0">
              <a:cs typeface="B Nazanin" panose="00000400000000000000" pitchFamily="2" charset="-78"/>
            </a:endParaRPr>
          </a:p>
        </p:txBody>
      </p:sp>
    </p:spTree>
    <p:extLst>
      <p:ext uri="{BB962C8B-B14F-4D97-AF65-F5344CB8AC3E}">
        <p14:creationId xmlns:p14="http://schemas.microsoft.com/office/powerpoint/2010/main" val="184045436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82946" y="1094705"/>
            <a:ext cx="9109053" cy="3709115"/>
          </a:xfrm>
        </p:spPr>
        <p:txBody>
          <a:bodyPr>
            <a:noAutofit/>
          </a:bodyPr>
          <a:lstStyle/>
          <a:p>
            <a:r>
              <a:rPr lang="ar-SA" sz="4000" dirty="0">
                <a:cs typeface="B Nazanin" panose="00000400000000000000" pitchFamily="2" charset="-78"/>
              </a:rPr>
              <a:t>بیع سلف عکس بیع نسیه است و در آن قیمت کالا نقدا و قبل از تحویل جنس پرداخت می گردد تا در زمان معینی کالای مورد نظر تحویل خریدار شود و در حقیقت پیش فروش کالاهایی است که بعد تولید می شود </a:t>
            </a:r>
            <a:endParaRPr lang="en-US" sz="4000" dirty="0">
              <a:cs typeface="B Nazanin" panose="00000400000000000000" pitchFamily="2" charset="-78"/>
            </a:endParaRPr>
          </a:p>
        </p:txBody>
      </p:sp>
      <p:sp>
        <p:nvSpPr>
          <p:cNvPr id="3" name="Subtitle 2"/>
          <p:cNvSpPr>
            <a:spLocks noGrp="1"/>
          </p:cNvSpPr>
          <p:nvPr>
            <p:ph type="subTitle" idx="1"/>
          </p:nvPr>
        </p:nvSpPr>
        <p:spPr>
          <a:xfrm>
            <a:off x="5204355" y="0"/>
            <a:ext cx="6987645" cy="807552"/>
          </a:xfrm>
        </p:spPr>
        <p:txBody>
          <a:bodyPr>
            <a:normAutofit/>
          </a:bodyPr>
          <a:lstStyle/>
          <a:p>
            <a:r>
              <a:rPr lang="ar-SA" sz="3600" b="1" dirty="0">
                <a:cs typeface="B Nazanin" panose="00000400000000000000" pitchFamily="2" charset="-78"/>
              </a:rPr>
              <a:t>بیع </a:t>
            </a:r>
            <a:r>
              <a:rPr lang="ar-SA" sz="3600" b="1" dirty="0" smtClean="0">
                <a:cs typeface="B Nazanin" panose="00000400000000000000" pitchFamily="2" charset="-78"/>
              </a:rPr>
              <a:t>سلف</a:t>
            </a:r>
            <a:r>
              <a:rPr lang="fa-IR" sz="3600" b="1" dirty="0" smtClean="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12312272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0047" y="1004552"/>
            <a:ext cx="10021953" cy="5181123"/>
          </a:xfrm>
        </p:spPr>
        <p:txBody>
          <a:bodyPr>
            <a:noAutofit/>
          </a:bodyPr>
          <a:lstStyle/>
          <a:p>
            <a:r>
              <a:rPr lang="fa-IR" sz="4000" dirty="0">
                <a:cs typeface="B Nazanin" panose="00000400000000000000" pitchFamily="2" charset="-78"/>
              </a:rPr>
              <a:t>بقای جهان بشریت تمام ملت‌ها و تکامل مادی و معنوی انسان‌ها، همیشه در پرتو کار و کوشش بوده زیرا همه می‌دانیم که بشر در هر زمانی بواسطه کار و فعالیت نیازمندی‌های خود را تأمین کرده و به زندگی خود نشاط بخشیده است. رزش و اهمیت واقعی که اسلام 14 قرن پیش با عناوین مختلف و بیانات گوناگون برای کار و کارگر بیان کرده هنوز بشر به آن پی نبرده است لذا به چند قسمت از آنها اشاره کرده و نمونه‌هایی از روایات اسلامی را در مورد آنها نقل می‌نماییم. </a:t>
            </a:r>
            <a:endParaRPr lang="en-US" sz="4000" dirty="0">
              <a:cs typeface="B Nazanin" panose="00000400000000000000" pitchFamily="2" charset="-78"/>
            </a:endParaRPr>
          </a:p>
        </p:txBody>
      </p:sp>
      <p:sp>
        <p:nvSpPr>
          <p:cNvPr id="3" name="Subtitle 2"/>
          <p:cNvSpPr>
            <a:spLocks noGrp="1"/>
          </p:cNvSpPr>
          <p:nvPr>
            <p:ph type="subTitle" idx="1"/>
          </p:nvPr>
        </p:nvSpPr>
        <p:spPr>
          <a:xfrm>
            <a:off x="5204355" y="0"/>
            <a:ext cx="6987645" cy="498460"/>
          </a:xfrm>
        </p:spPr>
        <p:txBody>
          <a:bodyPr>
            <a:noAutofit/>
          </a:bodyPr>
          <a:lstStyle/>
          <a:p>
            <a:r>
              <a:rPr lang="fa-IR" sz="3200" b="1" dirty="0">
                <a:cs typeface="B Nazanin" panose="00000400000000000000" pitchFamily="2" charset="-78"/>
              </a:rPr>
              <a:t>اهمیت کار و ارزش کارگر در اسلام:</a:t>
            </a:r>
            <a:endParaRPr lang="en-US" sz="3200" dirty="0">
              <a:cs typeface="B Nazanin" panose="00000400000000000000" pitchFamily="2" charset="-78"/>
            </a:endParaRPr>
          </a:p>
        </p:txBody>
      </p:sp>
    </p:spTree>
    <p:extLst>
      <p:ext uri="{BB962C8B-B14F-4D97-AF65-F5344CB8AC3E}">
        <p14:creationId xmlns:p14="http://schemas.microsoft.com/office/powerpoint/2010/main" val="141046276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289" y="1407017"/>
            <a:ext cx="10018711" cy="3048000"/>
          </a:xfrm>
        </p:spPr>
        <p:txBody>
          <a:bodyPr>
            <a:normAutofit/>
          </a:bodyPr>
          <a:lstStyle/>
          <a:p>
            <a:pPr algn="r"/>
            <a:r>
              <a:rPr lang="fa-IR" dirty="0">
                <a:cs typeface="B Nazanin" panose="00000400000000000000" pitchFamily="2" charset="-78"/>
              </a:rPr>
              <a:t>اسلام کار و طلب روزی حلال را بالاترین عبادت، معرفی نموده است چنانکه پیامبراکرم(ص) می‌فرماید: «العباده سبعون جزاً افضلها طلب الحلال». عبادت 7 جز دارد برترین آنها کار و کوشش برای بدست آوردن روزی حلال است. </a:t>
            </a:r>
            <a:endParaRPr lang="en-US" dirty="0">
              <a:cs typeface="B Nazanin" panose="00000400000000000000" pitchFamily="2" charset="-78"/>
            </a:endParaRPr>
          </a:p>
        </p:txBody>
      </p:sp>
      <p:sp>
        <p:nvSpPr>
          <p:cNvPr id="3" name="Text Placeholder 2"/>
          <p:cNvSpPr>
            <a:spLocks noGrp="1"/>
          </p:cNvSpPr>
          <p:nvPr>
            <p:ph type="body" idx="1"/>
          </p:nvPr>
        </p:nvSpPr>
        <p:spPr>
          <a:xfrm>
            <a:off x="2173287" y="0"/>
            <a:ext cx="10018713" cy="911180"/>
          </a:xfrm>
        </p:spPr>
        <p:txBody>
          <a:bodyPr>
            <a:normAutofit/>
          </a:bodyPr>
          <a:lstStyle/>
          <a:p>
            <a:pPr algn="r"/>
            <a:r>
              <a:rPr lang="fa-IR" sz="4000" b="1" dirty="0">
                <a:cs typeface="B Nazanin" panose="00000400000000000000" pitchFamily="2" charset="-78"/>
              </a:rPr>
              <a:t>1. کار بالاترین عبادت:</a:t>
            </a:r>
            <a:endParaRPr lang="en-US" sz="4000" b="1" dirty="0">
              <a:cs typeface="B Nazanin" panose="00000400000000000000" pitchFamily="2" charset="-78"/>
            </a:endParaRPr>
          </a:p>
        </p:txBody>
      </p:sp>
    </p:spTree>
    <p:extLst>
      <p:ext uri="{BB962C8B-B14F-4D97-AF65-F5344CB8AC3E}">
        <p14:creationId xmlns:p14="http://schemas.microsoft.com/office/powerpoint/2010/main" val="403494099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290" y="991672"/>
            <a:ext cx="10018709" cy="3592525"/>
          </a:xfrm>
        </p:spPr>
        <p:txBody>
          <a:bodyPr>
            <a:normAutofit/>
          </a:bodyPr>
          <a:lstStyle/>
          <a:p>
            <a:r>
              <a:rPr lang="fa-IR" dirty="0">
                <a:cs typeface="B Nazanin" panose="00000400000000000000" pitchFamily="2" charset="-78"/>
              </a:rPr>
              <a:t>ب</a:t>
            </a:r>
            <a:r>
              <a:rPr lang="fa-IR" dirty="0" smtClean="0">
                <a:cs typeface="B Nazanin" panose="00000400000000000000" pitchFamily="2" charset="-78"/>
              </a:rPr>
              <a:t>ا </a:t>
            </a:r>
            <a:r>
              <a:rPr lang="fa-IR" dirty="0">
                <a:cs typeface="B Nazanin" panose="00000400000000000000" pitchFamily="2" charset="-78"/>
              </a:rPr>
              <a:t>آنکه جهاد و فداکاری در اسلام ارزش ویژه‌ای دارد ولی کار مثل آن و بلکه از آن برتر معرفی شده است. چنانکه امام صادق(ع) می‌فرمایند: «الکار لعیاله کالمجاهد فی سبیل‌الله». آنکس که برای تأمین احتیاجات عایله‌اش تلاش کند مثل آنست که در راه خدا جهاد می‌کند. و امام رضا(ع) فرمود: آنکس که(با کار و تلاش) از فضل و برکت خداوند طب روزی می‌کند که نیازهای عایله‌اش را فراهم نماید از جهاد‌کننده در راه خدا پاداشش بیشتر است. </a:t>
            </a:r>
            <a:br>
              <a:rPr lang="fa-IR" dirty="0">
                <a:cs typeface="B Nazanin" panose="00000400000000000000" pitchFamily="2" charset="-78"/>
              </a:rPr>
            </a:br>
            <a:endParaRPr lang="en-US" dirty="0">
              <a:cs typeface="B Nazanin" panose="00000400000000000000" pitchFamily="2" charset="-78"/>
            </a:endParaRPr>
          </a:p>
        </p:txBody>
      </p:sp>
      <p:sp>
        <p:nvSpPr>
          <p:cNvPr id="3" name="Text Placeholder 2"/>
          <p:cNvSpPr>
            <a:spLocks noGrp="1"/>
          </p:cNvSpPr>
          <p:nvPr>
            <p:ph type="body" idx="1"/>
          </p:nvPr>
        </p:nvSpPr>
        <p:spPr>
          <a:xfrm>
            <a:off x="2173290" y="0"/>
            <a:ext cx="10018710" cy="860400"/>
          </a:xfrm>
        </p:spPr>
        <p:txBody>
          <a:bodyPr>
            <a:normAutofit/>
          </a:bodyPr>
          <a:lstStyle/>
          <a:p>
            <a:r>
              <a:rPr lang="fa-IR" sz="3600" b="1" dirty="0">
                <a:cs typeface="B Nazanin" panose="00000400000000000000" pitchFamily="2" charset="-78"/>
              </a:rPr>
              <a:t>2. کار بالاترین جهاد</a:t>
            </a:r>
            <a:r>
              <a:rPr lang="fa-IR" sz="3600" b="1" dirty="0" smtClean="0">
                <a:cs typeface="B Nazanin" panose="00000400000000000000" pitchFamily="2" charset="-78"/>
              </a:rPr>
              <a:t>:</a:t>
            </a:r>
            <a:endParaRPr lang="en-US" sz="3600" dirty="0">
              <a:cs typeface="B Nazanin" panose="00000400000000000000" pitchFamily="2" charset="-78"/>
            </a:endParaRPr>
          </a:p>
        </p:txBody>
      </p:sp>
    </p:spTree>
    <p:extLst>
      <p:ext uri="{BB962C8B-B14F-4D97-AF65-F5344CB8AC3E}">
        <p14:creationId xmlns:p14="http://schemas.microsoft.com/office/powerpoint/2010/main" val="87672595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6262" y="1068947"/>
            <a:ext cx="9725738" cy="2901563"/>
          </a:xfrm>
        </p:spPr>
        <p:txBody>
          <a:bodyPr>
            <a:noAutofit/>
          </a:bodyPr>
          <a:lstStyle/>
          <a:p>
            <a:r>
              <a:rPr lang="fa-IR" sz="3600" dirty="0">
                <a:cs typeface="B Nazanin" panose="00000400000000000000" pitchFamily="2" charset="-78"/>
              </a:rPr>
              <a:t>معلی ‌بن خنیس می‌گوید: امام صادق(ع) مرا دید که دیر به بازار در محل کار خود می‌روم فرمود: اعذ الی عزک. «صبح زود بطرف عزت و بزرگی خود بیرون برو». برخلاف کسانی که کار را برای خود ننگ می‌دانند یا به کارگر به چشم حقارت نگاه می‌کنند، رئیس مذهب شیعه، کار را سبب و عزت کارگر می‌داند. </a:t>
            </a:r>
            <a:endParaRPr lang="en-US" sz="3600" dirty="0">
              <a:cs typeface="B Nazanin" panose="00000400000000000000" pitchFamily="2" charset="-78"/>
            </a:endParaRPr>
          </a:p>
        </p:txBody>
      </p:sp>
      <p:sp>
        <p:nvSpPr>
          <p:cNvPr id="3" name="Subtitle 2"/>
          <p:cNvSpPr>
            <a:spLocks noGrp="1"/>
          </p:cNvSpPr>
          <p:nvPr>
            <p:ph type="subTitle" idx="1"/>
          </p:nvPr>
        </p:nvSpPr>
        <p:spPr>
          <a:xfrm>
            <a:off x="5204355" y="0"/>
            <a:ext cx="6987645" cy="665885"/>
          </a:xfrm>
        </p:spPr>
        <p:txBody>
          <a:bodyPr>
            <a:normAutofit/>
          </a:bodyPr>
          <a:lstStyle/>
          <a:p>
            <a:r>
              <a:rPr lang="fa-IR" sz="3600" b="1" dirty="0">
                <a:cs typeface="B Nazanin" panose="00000400000000000000" pitchFamily="2" charset="-78"/>
              </a:rPr>
              <a:t>3. کار موجب عزت و </a:t>
            </a:r>
            <a:r>
              <a:rPr lang="fa-IR" sz="3600" b="1" dirty="0" smtClean="0">
                <a:cs typeface="B Nazanin" panose="00000400000000000000" pitchFamily="2" charset="-78"/>
              </a:rPr>
              <a:t>بزرگی</a:t>
            </a:r>
            <a:r>
              <a:rPr lang="fa-IR" sz="3600" b="1" dirty="0">
                <a:cs typeface="B Nazanin" panose="00000400000000000000" pitchFamily="2" charset="-78"/>
              </a:rPr>
              <a:t>:</a:t>
            </a:r>
            <a:endParaRPr lang="en-US" sz="3600" dirty="0">
              <a:cs typeface="B Nazanin" panose="00000400000000000000" pitchFamily="2" charset="-78"/>
            </a:endParaRPr>
          </a:p>
        </p:txBody>
      </p:sp>
    </p:spTree>
    <p:extLst>
      <p:ext uri="{BB962C8B-B14F-4D97-AF65-F5344CB8AC3E}">
        <p14:creationId xmlns:p14="http://schemas.microsoft.com/office/powerpoint/2010/main" val="31652823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101" y="1545466"/>
            <a:ext cx="10578898" cy="5126016"/>
          </a:xfrm>
        </p:spPr>
        <p:txBody>
          <a:bodyPr>
            <a:normAutofit fontScale="90000"/>
          </a:bodyPr>
          <a:lstStyle/>
          <a:p>
            <a:pPr algn="r"/>
            <a:r>
              <a:rPr lang="fa-IR" dirty="0">
                <a:cs typeface="B Nazanin" panose="00000400000000000000" pitchFamily="2" charset="-78"/>
              </a:rPr>
              <a:t>اسلام می‌گوید: هرکس می‌خواهد کارگری را به کار گیرد، نخست باید مزد او را تعیین کرده و به وی صریحاً اعلام نماید تا کارگر در صورت تمایل و رضایت به انجام آن کار اقدام نماید. این حقیقتی که با صراحت در روایات اسلامی به آن توجه شده است که چند نمونه در ذیل ذکر می‌کنیم: </a:t>
            </a:r>
            <a:br>
              <a:rPr lang="fa-IR" dirty="0">
                <a:cs typeface="B Nazanin" panose="00000400000000000000" pitchFamily="2" charset="-78"/>
              </a:rPr>
            </a:br>
            <a:r>
              <a:rPr lang="fa-IR" b="1" dirty="0">
                <a:cs typeface="B Nazanin" panose="00000400000000000000" pitchFamily="2" charset="-78"/>
              </a:rPr>
              <a:t>1ـ </a:t>
            </a:r>
            <a:r>
              <a:rPr lang="fa-IR" dirty="0">
                <a:cs typeface="B Nazanin" panose="00000400000000000000" pitchFamily="2" charset="-78"/>
              </a:rPr>
              <a:t>«نهی رسول‌الله(ص) ان یستعمل اجیرا حتی یعلم ما اجرته» از اینکه کسی کارگری را پیش از تعیین مزدش بکار گیرد منع فرمود. و امام صادق(ع) می‌فرمایند: هرکس ایمان به خدا و روز قیامت دارد، تا وقتی مزد کارگری را به او اعلام نکرده است او را به </a:t>
            </a:r>
            <a:r>
              <a:rPr lang="fa-IR" dirty="0" smtClean="0">
                <a:cs typeface="B Nazanin" panose="00000400000000000000" pitchFamily="2" charset="-78"/>
              </a:rPr>
              <a:t>ک</a:t>
            </a:r>
            <a:r>
              <a:rPr lang="fa-IR" dirty="0">
                <a:cs typeface="B Nazanin" panose="00000400000000000000" pitchFamily="2" charset="-78"/>
              </a:rPr>
              <a:t>ار نگیرد. </a:t>
            </a:r>
            <a:r>
              <a:rPr lang="fa-IR" b="1" dirty="0"/>
              <a:t/>
            </a:r>
            <a:br>
              <a:rPr lang="fa-IR" b="1" dirty="0"/>
            </a:br>
            <a:endParaRPr lang="en-US" dirty="0">
              <a:cs typeface="B Nazanin" panose="00000400000000000000" pitchFamily="2" charset="-78"/>
            </a:endParaRPr>
          </a:p>
        </p:txBody>
      </p:sp>
      <p:sp>
        <p:nvSpPr>
          <p:cNvPr id="3" name="Text Placeholder 2"/>
          <p:cNvSpPr>
            <a:spLocks noGrp="1"/>
          </p:cNvSpPr>
          <p:nvPr>
            <p:ph type="body" sz="quarter" idx="13"/>
          </p:nvPr>
        </p:nvSpPr>
        <p:spPr>
          <a:xfrm>
            <a:off x="2173287" y="0"/>
            <a:ext cx="10018713" cy="838200"/>
          </a:xfrm>
        </p:spPr>
        <p:txBody>
          <a:bodyPr>
            <a:normAutofit/>
          </a:bodyPr>
          <a:lstStyle/>
          <a:p>
            <a:pPr algn="r"/>
            <a:r>
              <a:rPr lang="fa-IR" sz="3600" b="1" dirty="0">
                <a:cs typeface="B Nazanin" panose="00000400000000000000" pitchFamily="2" charset="-78"/>
              </a:rPr>
              <a:t>حقوق کارگر از دیدگاه اسلام: </a:t>
            </a:r>
            <a:endParaRPr lang="en-US" sz="3600" dirty="0">
              <a:cs typeface="B Nazanin" panose="00000400000000000000" pitchFamily="2" charset="-78"/>
            </a:endParaRPr>
          </a:p>
        </p:txBody>
      </p:sp>
      <p:sp>
        <p:nvSpPr>
          <p:cNvPr id="4" name="Text Placeholder 3"/>
          <p:cNvSpPr>
            <a:spLocks noGrp="1"/>
          </p:cNvSpPr>
          <p:nvPr>
            <p:ph type="body" idx="1"/>
          </p:nvPr>
        </p:nvSpPr>
        <p:spPr>
          <a:xfrm>
            <a:off x="1613101" y="939734"/>
            <a:ext cx="10018713" cy="631489"/>
          </a:xfrm>
        </p:spPr>
        <p:txBody>
          <a:bodyPr>
            <a:normAutofit/>
          </a:bodyPr>
          <a:lstStyle/>
          <a:p>
            <a:pPr algn="r"/>
            <a:r>
              <a:rPr lang="fa-IR" sz="2800" b="1" dirty="0">
                <a:cs typeface="B Nazanin" panose="00000400000000000000" pitchFamily="2" charset="-78"/>
              </a:rPr>
              <a:t>تعیین مزد قبل از کار:</a:t>
            </a:r>
            <a:endParaRPr lang="en-US" sz="2800" dirty="0">
              <a:cs typeface="B Nazanin" panose="00000400000000000000" pitchFamily="2" charset="-78"/>
            </a:endParaRPr>
          </a:p>
        </p:txBody>
      </p:sp>
    </p:spTree>
    <p:extLst>
      <p:ext uri="{BB962C8B-B14F-4D97-AF65-F5344CB8AC3E}">
        <p14:creationId xmlns:p14="http://schemas.microsoft.com/office/powerpoint/2010/main" val="356013584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528" y="1081825"/>
            <a:ext cx="10440472" cy="5035639"/>
          </a:xfrm>
        </p:spPr>
        <p:txBody>
          <a:bodyPr>
            <a:normAutofit/>
          </a:bodyPr>
          <a:lstStyle/>
          <a:p>
            <a:r>
              <a:rPr lang="fa-IR" dirty="0">
                <a:cs typeface="B Nazanin" panose="00000400000000000000" pitchFamily="2" charset="-78"/>
              </a:rPr>
              <a:t>اسلام هرگز اجازه نمی‌دهد که فرد یا مؤسسه و حتی دوست، شخصی را به زور بدون رضایت و توافق او به کاری اجبارش کند، چنانکه علمای اسلام یکی از شرایط صحت و مشروعیت اجاره و کار گرفتن را میل و اختیار او ذکر کرده‌اند(و در صورتی که کارگر نابالغ باشد، میل و رضایت او بی‌اعتبار است(چون، ممکن است او را فریب دهند و حقوقش را کامل ندهند) در درستی و صحت اجاره و بکارگیری او اجازه از ولی و سرپرست او را لازم دانسته‌اند و...) </a:t>
            </a:r>
            <a:endParaRPr lang="en-US"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fa-IR" sz="3600" b="1" dirty="0">
                <a:cs typeface="B Nazanin" panose="00000400000000000000" pitchFamily="2" charset="-78"/>
              </a:rPr>
              <a:t>2ـ توافق در کار</a:t>
            </a:r>
            <a:r>
              <a:rPr lang="fa-IR" sz="3600" b="1" dirty="0" smtClean="0">
                <a:cs typeface="B Nazanin" panose="00000400000000000000" pitchFamily="2" charset="-78"/>
              </a:rPr>
              <a:t>:</a:t>
            </a:r>
            <a:endParaRPr lang="en-US" sz="3600" dirty="0">
              <a:cs typeface="B Nazanin" panose="00000400000000000000" pitchFamily="2" charset="-78"/>
            </a:endParaRPr>
          </a:p>
        </p:txBody>
      </p:sp>
    </p:spTree>
    <p:extLst>
      <p:ext uri="{BB962C8B-B14F-4D97-AF65-F5344CB8AC3E}">
        <p14:creationId xmlns:p14="http://schemas.microsoft.com/office/powerpoint/2010/main" val="199266667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2279" y="167425"/>
            <a:ext cx="9619721" cy="6362164"/>
          </a:xfrm>
        </p:spPr>
        <p:txBody>
          <a:bodyPr>
            <a:noAutofit/>
          </a:bodyPr>
          <a:lstStyle/>
          <a:p>
            <a:r>
              <a:rPr lang="fa-IR" sz="2800" dirty="0">
                <a:cs typeface="B Nazanin" panose="00000400000000000000" pitchFamily="2" charset="-78"/>
              </a:rPr>
              <a:t>سلام همانطور که در تعیین مزد کارگر و رضایت او در اشتغال بکار سفارش کرده است، در فوریت پرداخت مزد کارگر نیز تأکید کرده است، تا جایی که می‌گوید: به مجرد اینکه کارگر دست از کارش کشید هنوز عرق کارش خشک نشده باید مزد او به وی پرداخت شود که چند نمونه روایت ذیل آمده است.[55] </a:t>
            </a:r>
            <a:br>
              <a:rPr lang="fa-IR" sz="2800" dirty="0">
                <a:cs typeface="B Nazanin" panose="00000400000000000000" pitchFamily="2" charset="-78"/>
              </a:rPr>
            </a:br>
            <a:r>
              <a:rPr lang="fa-IR" sz="2800" dirty="0">
                <a:cs typeface="B Nazanin" panose="00000400000000000000" pitchFamily="2" charset="-78"/>
              </a:rPr>
              <a:t>1ـ هشام‌بن‌ حکم از امام صادق(ع) نقل می‌کند در مورد کارگری که کار کرده است فرموده: «لا یححف عرقه حتی تعطیله اجرته.» «کارگر را تا عرقش خشک نشده اجرتش را به او بده»... </a:t>
            </a:r>
            <a:br>
              <a:rPr lang="fa-IR" sz="2800" dirty="0">
                <a:cs typeface="B Nazanin" panose="00000400000000000000" pitchFamily="2" charset="-78"/>
              </a:rPr>
            </a:br>
            <a:r>
              <a:rPr lang="fa-IR" sz="2800" dirty="0">
                <a:cs typeface="B Nazanin" panose="00000400000000000000" pitchFamily="2" charset="-78"/>
              </a:rPr>
              <a:t>2ـ شعیب می‌گوید:[55] ما عده‌ای کارگر گرفته بودیم که در باغستان امام صادق(ع) کار می‌کردند و آخرین کارشان عصر بود، وقتی که عصر شد حضرت به نماینده‌اش فرمود: اعطهم اجور هم قبل ان یحف عرقهم. تا عرقشان خشک نشده است اجرت و مزد آنها را پرداخت کن. علمای اسلام نیز ضمن لزوم تعیین مزد کارگر گفته‌اند، در صورتی که تأخیر پرداخت مزد کارگر را با او شرط نکرده باشند فورا با شتاب باید مزد او را پرداخت </a:t>
            </a:r>
            <a:r>
              <a:rPr lang="fa-IR" sz="2800" dirty="0" smtClean="0">
                <a:cs typeface="B Nazanin" panose="00000400000000000000" pitchFamily="2" charset="-78"/>
              </a:rPr>
              <a:t>کنند</a:t>
            </a:r>
            <a:endParaRPr lang="en-US" sz="2800"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fa-IR" sz="3600" b="1" dirty="0">
                <a:cs typeface="B Nazanin" panose="00000400000000000000" pitchFamily="2" charset="-78"/>
              </a:rPr>
              <a:t>3ـ شتاب در پرداخت مزد: </a:t>
            </a:r>
            <a:endParaRPr lang="en-US" sz="3600" dirty="0">
              <a:cs typeface="B Nazanin" panose="00000400000000000000" pitchFamily="2" charset="-78"/>
            </a:endParaRPr>
          </a:p>
        </p:txBody>
      </p:sp>
    </p:spTree>
    <p:extLst>
      <p:ext uri="{BB962C8B-B14F-4D97-AF65-F5344CB8AC3E}">
        <p14:creationId xmlns:p14="http://schemas.microsoft.com/office/powerpoint/2010/main" val="340186764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435" y="695460"/>
            <a:ext cx="10599312" cy="6162540"/>
          </a:xfrm>
        </p:spPr>
        <p:txBody>
          <a:bodyPr>
            <a:noAutofit/>
          </a:bodyPr>
          <a:lstStyle/>
          <a:p>
            <a:r>
              <a:rPr lang="fa-IR" sz="2800" dirty="0">
                <a:cs typeface="B Nazanin" panose="00000400000000000000" pitchFamily="2" charset="-78"/>
              </a:rPr>
              <a:t>انسان در نگرش اسلامی دارای کرامت و ارزش انسانی است و بر او بایسته است که پیش از هر چیز این کرامت ذاتی را در جهان هستی پاس دارد و تدابیری بیندیشد که خود را به جایگاه شایسته برساند. و از طرفی، کار از دیدگاه اسلام وظیفه طبیعی انسان، رمز رشد و پیشرفت فرد و جامعه، راز شادابی فرهنگ‌ها، شعار و شعور انسان توحید‌گرا، روح و جان دین محمد(ص) و پیشه شایسته کرداران خوبان بارگاه خداست. در قرآن کریم و در احکام اسلامی به ارزش کار و فرهنگ کار بهای ویژه‌ای داده شده است. در قانون اساسی کشور آن نیز وقتی بحث از کار، کارگر و کارمند و یا بطور کلی امر اشتغال می‌شود، به محرومیت‌زدایی‌ها و برآوردن نیازهای جامعه و فقر‌زدایی و ایجاد امکانات و شرایط لازم برای همه مردم در جهت اشتغال اشاره شده است. البته ارزش والای نیروی کار بر کسی پوشیده نیست وقتی ما پیرو مکتبی هستیم که پیشوایان این مکتب تأکید بر ارزش فوق‌العاده نیروی کار می‌کنند، خود گواه این امر است. تفکر کار و تلاش مثبت از حصول فرهنگ اسلامی می‌باشد و ارتقای اندیشه و پرورش فکری نیروی کار در گروه ارزش‌گذاری صحیح برای نیروی کار و فراهم آوردن محیطی مناسب برای حمایت از آنهاست. اصول مذهبی و موازین دینی ما از کار و تلاش صرف‌نظر از بعد مادی و ظاهری آن بعنوان یک ارزش یاد می‌کنند و از این‌ رو به وظیفه مدیران و کار‌فرمایان و سرپرستان محیط کار و روحیه کارکنان تأکید بسیار شده است. </a:t>
            </a:r>
            <a:endParaRPr lang="en-US" sz="2800"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fa-IR" sz="3200" b="1" dirty="0">
                <a:cs typeface="B Nazanin" panose="00000400000000000000" pitchFamily="2" charset="-78"/>
              </a:rPr>
              <a:t>نتیجه‌گیری و جمع‌بندی: </a:t>
            </a:r>
            <a:endParaRPr lang="en-US" sz="3200" dirty="0">
              <a:cs typeface="B Nazanin" panose="00000400000000000000" pitchFamily="2" charset="-78"/>
            </a:endParaRPr>
          </a:p>
        </p:txBody>
      </p:sp>
    </p:spTree>
    <p:extLst>
      <p:ext uri="{BB962C8B-B14F-4D97-AF65-F5344CB8AC3E}">
        <p14:creationId xmlns:p14="http://schemas.microsoft.com/office/powerpoint/2010/main" val="1984146712"/>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1" cy="6858000"/>
          </a:xfrm>
        </p:spPr>
        <p:txBody>
          <a:bodyPr>
            <a:noAutofit/>
          </a:bodyPr>
          <a:lstStyle/>
          <a:p>
            <a:r>
              <a:rPr lang="fa-IR" sz="2800" dirty="0">
                <a:cs typeface="B Nazanin" panose="00000400000000000000" pitchFamily="2" charset="-78"/>
              </a:rPr>
              <a:t>یک مدیر موفق و توانمند در بهره‌گیری از همه توانایی‌های نیروی کار و تلاش می‌کند که البته این امر بسیار دشوار است و می‌توان گفت که تنها با ارزش‌گذاری‌های مادی و معنوی به نیروی کار می‌توان از همه توانایی‌های آنها بهره گرفت. با استناد به فرمایش حضرت علی(ع) که کار ایمان را صیقل می‌دهد می‌توان به ارزش کار و نیروی کار پی برد. به این معنا که اهمیت کار آنچنان بالاست که در کنار ایمان مطرح می‌شود بنابراین باید به توسعه و ارتقای فرهنگ کار توجه بیشتری شود. اگر هدف ما توسعه انسانی است این توسعه انسانی دست نمی‌دهد مگر اینکه معتقد به توسعه اجتماعی باشیم که توسعه اجتماعی خود در گرو اولویت‌گذاری به نیروی فکر و اندیشه و تقویت روحیه اجتماعی است. باید توجه داشته باشیم که رسیدن به سطح مطلوب بهره‌وری در گرو داشتن عناصری آگاه، هوشمند، متعهد و نو‌آور، تحت سیستم اجتماعی و انسانی در محیط کاری است. که همه این‌ها میسر نمی‌باشد جز با ارتقای فرهنگ کار. در پایان سخن باید گفت که خداوند آدمی را موجودی چند‌بعدی خلق کرده است و شناخته می‌شود و بدیهی است که هر که از ابعاد انسان نیازمندی‌های دارد که نیازها باید برطرف شود. محیط‌های کاری، دل‌بستگی به وظایف و مسؤلیت‌ها را به صورتی منطقی و اصولی و در عین‌حال لذت‌بخش فراهم می‌سازد و شرایط ارضای نیازها و تمایلات عاطفی، ذوقی و معنوی کارکنان را مهیّا کنند، خود جنبه‌ای نمادین از ارزش‌گذاری برای نیروی کار است. بنابراین در محیط کاری باید شرایطی را فراهم آورد که هر یک از کارکنان بتوانند در رفع نیازمندی‌های انسانی خود و خانواده و شکوفایی استعداد و نبوغ شخصیتی‌شان، تلاش و کوششی آگاهانه معمول دارند و از این طریق زمینه ارتقای فرهنگ کار و ارزش‌گذاری نیروی کار فراهم آید. </a:t>
            </a:r>
            <a:endParaRPr lang="en-US" sz="2800" dirty="0">
              <a:cs typeface="B Nazanin" panose="00000400000000000000" pitchFamily="2" charset="-78"/>
            </a:endParaRPr>
          </a:p>
        </p:txBody>
      </p:sp>
    </p:spTree>
    <p:extLst>
      <p:ext uri="{BB962C8B-B14F-4D97-AF65-F5344CB8AC3E}">
        <p14:creationId xmlns:p14="http://schemas.microsoft.com/office/powerpoint/2010/main" val="12755810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13646" y="1001387"/>
            <a:ext cx="10202260" cy="4536529"/>
          </a:xfrm>
        </p:spPr>
        <p:txBody>
          <a:bodyPr>
            <a:normAutofit/>
          </a:bodyPr>
          <a:lstStyle/>
          <a:p>
            <a:r>
              <a:rPr lang="ar-SA" dirty="0">
                <a:cs typeface="B Nazanin" panose="00000400000000000000" pitchFamily="2" charset="-78"/>
              </a:rPr>
              <a:t>فرهنگ اسلامی انسان را برای حضور در صحنه های کار و تلاش آماده می نماید و رمزهای موفقیّت را برای انسان روشن می کند و انسان را در ساختن زندگی یاری می نماید. امام علی (ع) می فرماید: بر شما باد به تلاش و سخت کوشی و مهیا شدن و آماده گشتن. به طاعت خدای سبحان دست نیابد مگر کسی که تلاش کند و نهایت کوشش خود را به کار گیرد</a:t>
            </a:r>
            <a:endParaRPr lang="en-US" dirty="0">
              <a:cs typeface="B Nazanin" panose="00000400000000000000" pitchFamily="2" charset="-78"/>
            </a:endParaRPr>
          </a:p>
        </p:txBody>
      </p:sp>
      <p:sp>
        <p:nvSpPr>
          <p:cNvPr id="4" name="Text Placeholder 3"/>
          <p:cNvSpPr>
            <a:spLocks noGrp="1"/>
          </p:cNvSpPr>
          <p:nvPr>
            <p:ph type="body" idx="1"/>
          </p:nvPr>
        </p:nvSpPr>
        <p:spPr>
          <a:xfrm>
            <a:off x="2726824" y="321291"/>
            <a:ext cx="8930748" cy="860400"/>
          </a:xfrm>
        </p:spPr>
        <p:txBody>
          <a:bodyPr>
            <a:normAutofit/>
          </a:bodyPr>
          <a:lstStyle/>
          <a:p>
            <a:r>
              <a:rPr lang="ar-SA" sz="3600" b="1" dirty="0" smtClean="0">
                <a:cs typeface="B Nazanin" panose="00000400000000000000" pitchFamily="2" charset="-78"/>
              </a:rPr>
              <a:t>مقدمه</a:t>
            </a:r>
            <a:r>
              <a:rPr lang="fa-IR" sz="3600" b="1" dirty="0" smtClean="0">
                <a:cs typeface="B Nazanin" panose="00000400000000000000" pitchFamily="2" charset="-78"/>
              </a:rPr>
              <a:t>:</a:t>
            </a:r>
            <a:endParaRPr lang="en-US" sz="3600" dirty="0">
              <a:cs typeface="B Nazanin" panose="00000400000000000000" pitchFamily="2" charset="-78"/>
            </a:endParaRPr>
          </a:p>
        </p:txBody>
      </p:sp>
    </p:spTree>
    <p:extLst>
      <p:ext uri="{BB962C8B-B14F-4D97-AF65-F5344CB8AC3E}">
        <p14:creationId xmlns:p14="http://schemas.microsoft.com/office/powerpoint/2010/main" val="35916002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492" y="1690352"/>
            <a:ext cx="10018713" cy="1752599"/>
          </a:xfrm>
        </p:spPr>
        <p:txBody>
          <a:bodyPr/>
          <a:lstStyle/>
          <a:p>
            <a:r>
              <a:rPr lang="fa-IR" b="1" dirty="0" smtClean="0">
                <a:cs typeface="2  Titr" panose="00000700000000000000" pitchFamily="2" charset="-78"/>
              </a:rPr>
              <a:t>به امید پیروزی و سربلندی</a:t>
            </a:r>
            <a:endParaRPr lang="en-US" b="1" dirty="0">
              <a:cs typeface="2  Titr" panose="00000700000000000000" pitchFamily="2" charset="-78"/>
            </a:endParaRPr>
          </a:p>
        </p:txBody>
      </p:sp>
    </p:spTree>
    <p:extLst>
      <p:ext uri="{BB962C8B-B14F-4D97-AF65-F5344CB8AC3E}">
        <p14:creationId xmlns:p14="http://schemas.microsoft.com/office/powerpoint/2010/main" val="324102572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2279" y="615702"/>
            <a:ext cx="9619721" cy="5997599"/>
          </a:xfrm>
        </p:spPr>
        <p:txBody>
          <a:bodyPr>
            <a:normAutofit fontScale="90000"/>
          </a:bodyPr>
          <a:lstStyle/>
          <a:p>
            <a:r>
              <a:rPr lang="fa-IR" dirty="0" smtClean="0">
                <a:cs typeface="B Nazanin" panose="00000400000000000000" pitchFamily="2" charset="-78"/>
              </a:rPr>
              <a:t>1ـ </a:t>
            </a:r>
            <a:r>
              <a:rPr lang="fa-IR" dirty="0">
                <a:cs typeface="B Nazanin" panose="00000400000000000000" pitchFamily="2" charset="-78"/>
              </a:rPr>
              <a:t>به معنی شغل، عمل، پیشه بکار رفته است. </a:t>
            </a:r>
            <a:br>
              <a:rPr lang="fa-IR" dirty="0">
                <a:cs typeface="B Nazanin" panose="00000400000000000000" pitchFamily="2" charset="-78"/>
              </a:rPr>
            </a:br>
            <a:r>
              <a:rPr lang="fa-IR" dirty="0">
                <a:cs typeface="B Nazanin" panose="00000400000000000000" pitchFamily="2" charset="-78"/>
              </a:rPr>
              <a:t>2 ـ رفتار و کردار </a:t>
            </a:r>
            <a:br>
              <a:rPr lang="fa-IR" dirty="0">
                <a:cs typeface="B Nazanin" panose="00000400000000000000" pitchFamily="2" charset="-78"/>
              </a:rPr>
            </a:br>
            <a:r>
              <a:rPr lang="fa-IR" dirty="0">
                <a:cs typeface="B Nazanin" panose="00000400000000000000" pitchFamily="2" charset="-78"/>
              </a:rPr>
              <a:t>3 ـ آنچه در عالم خارج تحقق می‌یابد </a:t>
            </a:r>
            <a:br>
              <a:rPr lang="fa-IR" dirty="0">
                <a:cs typeface="B Nazanin" panose="00000400000000000000" pitchFamily="2" charset="-78"/>
              </a:rPr>
            </a:br>
            <a:r>
              <a:rPr lang="fa-IR" dirty="0">
                <a:cs typeface="B Nazanin" panose="00000400000000000000" pitchFamily="2" charset="-78"/>
              </a:rPr>
              <a:t>4ـ ممارست، اشتغال، تمرین </a:t>
            </a:r>
            <a:br>
              <a:rPr lang="fa-IR" dirty="0">
                <a:cs typeface="B Nazanin" panose="00000400000000000000" pitchFamily="2" charset="-78"/>
              </a:rPr>
            </a:br>
            <a:r>
              <a:rPr lang="fa-IR" dirty="0">
                <a:cs typeface="B Nazanin" panose="00000400000000000000" pitchFamily="2" charset="-78"/>
              </a:rPr>
              <a:t>5ـ حادثه </a:t>
            </a:r>
            <a:br>
              <a:rPr lang="fa-IR" dirty="0">
                <a:cs typeface="B Nazanin" panose="00000400000000000000" pitchFamily="2" charset="-78"/>
              </a:rPr>
            </a:br>
            <a:r>
              <a:rPr lang="fa-IR" dirty="0">
                <a:cs typeface="B Nazanin" panose="00000400000000000000" pitchFamily="2" charset="-78"/>
              </a:rPr>
              <a:t>6ـ صنعت و هنر </a:t>
            </a:r>
            <a:br>
              <a:rPr lang="fa-IR" dirty="0">
                <a:cs typeface="B Nazanin" panose="00000400000000000000" pitchFamily="2" charset="-78"/>
              </a:rPr>
            </a:br>
            <a:r>
              <a:rPr lang="fa-IR" dirty="0">
                <a:cs typeface="B Nazanin" panose="00000400000000000000" pitchFamily="2" charset="-78"/>
              </a:rPr>
              <a:t>7ـ رنج و زحمت </a:t>
            </a:r>
            <a:br>
              <a:rPr lang="fa-IR" dirty="0">
                <a:cs typeface="B Nazanin" panose="00000400000000000000" pitchFamily="2" charset="-78"/>
              </a:rPr>
            </a:br>
            <a:r>
              <a:rPr lang="fa-IR" dirty="0">
                <a:cs typeface="B Nazanin" panose="00000400000000000000" pitchFamily="2" charset="-78"/>
              </a:rPr>
              <a:t>8ـ بنا و ساختمان </a:t>
            </a:r>
            <a:br>
              <a:rPr lang="fa-IR" dirty="0">
                <a:cs typeface="B Nazanin" panose="00000400000000000000" pitchFamily="2" charset="-78"/>
              </a:rPr>
            </a:br>
            <a:r>
              <a:rPr lang="fa-IR" dirty="0">
                <a:cs typeface="B Nazanin" panose="00000400000000000000" pitchFamily="2" charset="-78"/>
              </a:rPr>
              <a:t>9ـ حاجت احتیاج </a:t>
            </a:r>
            <a:br>
              <a:rPr lang="fa-IR" dirty="0">
                <a:cs typeface="B Nazanin" panose="00000400000000000000" pitchFamily="2" charset="-78"/>
              </a:rPr>
            </a:br>
            <a:r>
              <a:rPr lang="fa-IR" dirty="0">
                <a:cs typeface="B Nazanin" panose="00000400000000000000" pitchFamily="2" charset="-78"/>
              </a:rPr>
              <a:t>10 ـ وسیله معیشت</a:t>
            </a:r>
            <a:endParaRPr lang="en-US"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fa-IR" sz="3600" b="1" dirty="0">
                <a:cs typeface="B Nazanin" panose="00000400000000000000" pitchFamily="2" charset="-78"/>
              </a:rPr>
              <a:t>معانی کار در فرهنگ اسلامی:</a:t>
            </a:r>
            <a:endParaRPr lang="en-US" sz="3600" dirty="0">
              <a:cs typeface="B Nazanin" panose="00000400000000000000" pitchFamily="2" charset="-78"/>
            </a:endParaRPr>
          </a:p>
        </p:txBody>
      </p:sp>
    </p:spTree>
    <p:extLst>
      <p:ext uri="{BB962C8B-B14F-4D97-AF65-F5344CB8AC3E}">
        <p14:creationId xmlns:p14="http://schemas.microsoft.com/office/powerpoint/2010/main" val="327814279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344" y="1943420"/>
            <a:ext cx="10018709" cy="1468800"/>
          </a:xfrm>
        </p:spPr>
        <p:txBody>
          <a:bodyPr/>
          <a:lstStyle/>
          <a:p>
            <a:r>
              <a:rPr lang="fa-IR" dirty="0">
                <a:cs typeface="B Nazanin" panose="00000400000000000000" pitchFamily="2" charset="-78"/>
              </a:rPr>
              <a:t>ا</a:t>
            </a:r>
            <a:r>
              <a:rPr lang="ar-SA" dirty="0" smtClean="0">
                <a:cs typeface="B Nazanin" panose="00000400000000000000" pitchFamily="2" charset="-78"/>
              </a:rPr>
              <a:t>ول </a:t>
            </a:r>
            <a:r>
              <a:rPr lang="ar-SA" dirty="0">
                <a:cs typeface="B Nazanin" panose="00000400000000000000" pitchFamily="2" charset="-78"/>
              </a:rPr>
              <a:t>آگاهی، دوم عمل</a:t>
            </a:r>
            <a:endParaRPr lang="en-US" dirty="0">
              <a:cs typeface="B Nazanin" panose="00000400000000000000" pitchFamily="2" charset="-78"/>
            </a:endParaRPr>
          </a:p>
        </p:txBody>
      </p:sp>
      <p:sp>
        <p:nvSpPr>
          <p:cNvPr id="3" name="Text Placeholder 2"/>
          <p:cNvSpPr>
            <a:spLocks noGrp="1"/>
          </p:cNvSpPr>
          <p:nvPr>
            <p:ph type="body" idx="1"/>
          </p:nvPr>
        </p:nvSpPr>
        <p:spPr>
          <a:xfrm>
            <a:off x="2076740" y="540232"/>
            <a:ext cx="10018710" cy="860400"/>
          </a:xfrm>
        </p:spPr>
        <p:txBody>
          <a:bodyPr>
            <a:normAutofit/>
          </a:bodyPr>
          <a:lstStyle/>
          <a:p>
            <a:r>
              <a:rPr lang="en-US" sz="3200" b="1" dirty="0" smtClean="0">
                <a:cs typeface="B Nazanin" panose="00000400000000000000" pitchFamily="2" charset="-78"/>
              </a:rPr>
              <a:t>:</a:t>
            </a:r>
            <a:r>
              <a:rPr lang="ar-SA" sz="3200" b="1" dirty="0" smtClean="0">
                <a:cs typeface="B Nazanin" panose="00000400000000000000" pitchFamily="2" charset="-78"/>
              </a:rPr>
              <a:t>سفارشهای </a:t>
            </a:r>
            <a:r>
              <a:rPr lang="ar-SA" sz="3200" b="1" dirty="0">
                <a:cs typeface="B Nazanin" panose="00000400000000000000" pitchFamily="2" charset="-78"/>
              </a:rPr>
              <a:t>اسلام درباره تجارت چنین </a:t>
            </a:r>
            <a:r>
              <a:rPr lang="ar-SA" sz="3200" b="1" dirty="0" smtClean="0">
                <a:cs typeface="B Nazanin" panose="00000400000000000000" pitchFamily="2" charset="-78"/>
              </a:rPr>
              <a:t>است</a:t>
            </a:r>
            <a:endParaRPr lang="en-US" sz="3200" dirty="0">
              <a:cs typeface="B Nazanin" panose="00000400000000000000" pitchFamily="2" charset="-78"/>
            </a:endParaRPr>
          </a:p>
        </p:txBody>
      </p:sp>
    </p:spTree>
    <p:extLst>
      <p:ext uri="{BB962C8B-B14F-4D97-AF65-F5344CB8AC3E}">
        <p14:creationId xmlns:p14="http://schemas.microsoft.com/office/powerpoint/2010/main" val="2902238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733" y="1117297"/>
            <a:ext cx="11232569" cy="4411014"/>
          </a:xfrm>
        </p:spPr>
        <p:txBody>
          <a:bodyPr>
            <a:normAutofit/>
          </a:bodyPr>
          <a:lstStyle/>
          <a:p>
            <a:r>
              <a:rPr lang="fa-IR" sz="3600" dirty="0" smtClean="0">
                <a:cs typeface="B Nazanin" panose="00000400000000000000" pitchFamily="2" charset="-78"/>
              </a:rPr>
              <a:t>1-</a:t>
            </a:r>
            <a:r>
              <a:rPr lang="ar-SA" sz="3600" dirty="0" smtClean="0">
                <a:cs typeface="B Nazanin" panose="00000400000000000000" pitchFamily="2" charset="-78"/>
              </a:rPr>
              <a:t>واجب</a:t>
            </a:r>
            <a:r>
              <a:rPr lang="fa-IR" sz="3600" dirty="0" smtClean="0">
                <a:cs typeface="B Nazanin" panose="00000400000000000000" pitchFamily="2" charset="-78"/>
              </a:rPr>
              <a:t>:</a:t>
            </a:r>
            <a:r>
              <a:rPr lang="ar-SA" sz="3600" dirty="0">
                <a:cs typeface="B Nazanin" panose="00000400000000000000" pitchFamily="2" charset="-78"/>
              </a:rPr>
              <a:t>مانند تجارتی که شخص برای تامین مخارج خودوخانواده‏اش انجام می‏</a:t>
            </a:r>
            <a:r>
              <a:rPr lang="ar-SA" sz="3600" dirty="0" smtClean="0">
                <a:cs typeface="B Nazanin" panose="00000400000000000000" pitchFamily="2" charset="-78"/>
              </a:rPr>
              <a:t>دهد</a:t>
            </a:r>
            <a:r>
              <a:rPr lang="fa-IR" sz="3600" dirty="0" smtClean="0">
                <a:cs typeface="B Nazanin" panose="00000400000000000000" pitchFamily="2" charset="-78"/>
              </a:rPr>
              <a:t/>
            </a:r>
            <a:br>
              <a:rPr lang="fa-IR" sz="3600" dirty="0" smtClean="0">
                <a:cs typeface="B Nazanin" panose="00000400000000000000" pitchFamily="2" charset="-78"/>
              </a:rPr>
            </a:br>
            <a:r>
              <a:rPr lang="fa-IR" sz="3600" dirty="0" smtClean="0">
                <a:cs typeface="B Nazanin" panose="00000400000000000000" pitchFamily="2" charset="-78"/>
              </a:rPr>
              <a:t>2-</a:t>
            </a:r>
            <a:r>
              <a:rPr lang="ar-SA" sz="3600" dirty="0" smtClean="0">
                <a:cs typeface="B Nazanin" panose="00000400000000000000" pitchFamily="2" charset="-78"/>
              </a:rPr>
              <a:t>مستحب</a:t>
            </a:r>
            <a:r>
              <a:rPr lang="fa-IR" sz="3600" dirty="0" smtClean="0">
                <a:cs typeface="B Nazanin" panose="00000400000000000000" pitchFamily="2" charset="-78"/>
              </a:rPr>
              <a:t>:</a:t>
            </a:r>
            <a:r>
              <a:rPr lang="ar-SA" sz="3600" dirty="0">
                <a:cs typeface="B Nazanin" panose="00000400000000000000" pitchFamily="2" charset="-78"/>
              </a:rPr>
              <a:t>یا دادو ستدی که ترک آن، خطر اقتصادی‏برای مسلمانان پدید می‏</a:t>
            </a:r>
            <a:r>
              <a:rPr lang="ar-SA" sz="3600" dirty="0" smtClean="0">
                <a:cs typeface="B Nazanin" panose="00000400000000000000" pitchFamily="2" charset="-78"/>
              </a:rPr>
              <a:t>آورد</a:t>
            </a:r>
            <a:r>
              <a:rPr lang="fa-IR" sz="3600" dirty="0" smtClean="0">
                <a:cs typeface="B Nazanin" panose="00000400000000000000" pitchFamily="2" charset="-78"/>
              </a:rPr>
              <a:t/>
            </a:r>
            <a:br>
              <a:rPr lang="fa-IR" sz="3600" dirty="0" smtClean="0">
                <a:cs typeface="B Nazanin" panose="00000400000000000000" pitchFamily="2" charset="-78"/>
              </a:rPr>
            </a:br>
            <a:r>
              <a:rPr lang="fa-IR" sz="3600" dirty="0" smtClean="0">
                <a:cs typeface="B Nazanin" panose="00000400000000000000" pitchFamily="2" charset="-78"/>
              </a:rPr>
              <a:t>3-</a:t>
            </a:r>
            <a:r>
              <a:rPr lang="ar-SA" sz="3600" dirty="0" smtClean="0">
                <a:cs typeface="B Nazanin" panose="00000400000000000000" pitchFamily="2" charset="-78"/>
              </a:rPr>
              <a:t>مکروه</a:t>
            </a:r>
            <a:r>
              <a:rPr lang="fa-IR" sz="3600" dirty="0" smtClean="0">
                <a:cs typeface="B Nazanin" panose="00000400000000000000" pitchFamily="2" charset="-78"/>
              </a:rPr>
              <a:t>:</a:t>
            </a:r>
            <a:r>
              <a:rPr lang="ar-SA" sz="3600" dirty="0" smtClean="0">
                <a:cs typeface="B Nazanin" panose="00000400000000000000" pitchFamily="2" charset="-78"/>
              </a:rPr>
              <a:t>مانند </a:t>
            </a:r>
            <a:r>
              <a:rPr lang="ar-SA" sz="3600" dirty="0">
                <a:cs typeface="B Nazanin" panose="00000400000000000000" pitchFamily="2" charset="-78"/>
              </a:rPr>
              <a:t>تجارتی که برای جامعه مفید </a:t>
            </a:r>
            <a:r>
              <a:rPr lang="ar-SA" sz="3600" dirty="0" smtClean="0">
                <a:cs typeface="B Nazanin" panose="00000400000000000000" pitchFamily="2" charset="-78"/>
              </a:rPr>
              <a:t>است</a:t>
            </a:r>
            <a:r>
              <a:rPr lang="fa-IR" sz="3600" dirty="0" smtClean="0">
                <a:cs typeface="B Nazanin" panose="00000400000000000000" pitchFamily="2" charset="-78"/>
              </a:rPr>
              <a:t/>
            </a:r>
            <a:br>
              <a:rPr lang="fa-IR" sz="3600" dirty="0" smtClean="0">
                <a:cs typeface="B Nazanin" panose="00000400000000000000" pitchFamily="2" charset="-78"/>
              </a:rPr>
            </a:br>
            <a:r>
              <a:rPr lang="fa-IR" sz="3600" dirty="0" smtClean="0">
                <a:cs typeface="B Nazanin" panose="00000400000000000000" pitchFamily="2" charset="-78"/>
              </a:rPr>
              <a:t>4-</a:t>
            </a:r>
            <a:r>
              <a:rPr lang="ar-SA" sz="3600" dirty="0" smtClean="0">
                <a:cs typeface="B Nazanin" panose="00000400000000000000" pitchFamily="2" charset="-78"/>
              </a:rPr>
              <a:t>مباح</a:t>
            </a:r>
            <a:r>
              <a:rPr lang="fa-IR" sz="3600" dirty="0" smtClean="0">
                <a:cs typeface="B Nazanin" panose="00000400000000000000" pitchFamily="2" charset="-78"/>
              </a:rPr>
              <a:t>:</a:t>
            </a:r>
            <a:r>
              <a:rPr lang="ar-SA" sz="3600" dirty="0">
                <a:cs typeface="B Nazanin" panose="00000400000000000000" pitchFamily="2" charset="-78"/>
              </a:rPr>
              <a:t>مانند صرافی، کفن فروشی و ذبح حیوانات در صورتی‏که شغل دائم </a:t>
            </a:r>
            <a:r>
              <a:rPr lang="ar-SA" sz="3600" dirty="0" smtClean="0">
                <a:cs typeface="B Nazanin" panose="00000400000000000000" pitchFamily="2" charset="-78"/>
              </a:rPr>
              <a:t>باشد</a:t>
            </a:r>
            <a:r>
              <a:rPr lang="fa-IR" sz="3600" dirty="0" smtClean="0">
                <a:cs typeface="B Nazanin" panose="00000400000000000000" pitchFamily="2" charset="-78"/>
              </a:rPr>
              <a:t/>
            </a:r>
            <a:br>
              <a:rPr lang="fa-IR" sz="3600" dirty="0" smtClean="0">
                <a:cs typeface="B Nazanin" panose="00000400000000000000" pitchFamily="2" charset="-78"/>
              </a:rPr>
            </a:br>
            <a:r>
              <a:rPr lang="fa-IR" sz="3600" dirty="0" smtClean="0">
                <a:cs typeface="B Nazanin" panose="00000400000000000000" pitchFamily="2" charset="-78"/>
              </a:rPr>
              <a:t>5-</a:t>
            </a:r>
            <a:r>
              <a:rPr lang="ar-SA" sz="3600" dirty="0" smtClean="0">
                <a:cs typeface="B Nazanin" panose="00000400000000000000" pitchFamily="2" charset="-78"/>
              </a:rPr>
              <a:t>حرام</a:t>
            </a:r>
            <a:r>
              <a:rPr lang="fa-IR" sz="3600" dirty="0" smtClean="0">
                <a:cs typeface="B Nazanin" panose="00000400000000000000" pitchFamily="2" charset="-78"/>
              </a:rPr>
              <a:t>:</a:t>
            </a:r>
            <a:r>
              <a:rPr lang="ar-SA" sz="3600" dirty="0">
                <a:cs typeface="B Nazanin" panose="00000400000000000000" pitchFamily="2" charset="-78"/>
              </a:rPr>
              <a:t>مانند خرید و فروش مواد مخدر، مشروبات الکلی، ربا،نوارهای موسیقی</a:t>
            </a:r>
            <a:endParaRPr lang="en-US" sz="3600" dirty="0">
              <a:cs typeface="B Nazanin" panose="00000400000000000000" pitchFamily="2" charset="-78"/>
            </a:endParaRPr>
          </a:p>
        </p:txBody>
      </p:sp>
      <p:sp>
        <p:nvSpPr>
          <p:cNvPr id="3" name="Text Placeholder 2"/>
          <p:cNvSpPr>
            <a:spLocks noGrp="1"/>
          </p:cNvSpPr>
          <p:nvPr>
            <p:ph type="body" idx="1"/>
          </p:nvPr>
        </p:nvSpPr>
        <p:spPr>
          <a:xfrm>
            <a:off x="1674254" y="256897"/>
            <a:ext cx="10421200" cy="860400"/>
          </a:xfrm>
        </p:spPr>
        <p:txBody>
          <a:bodyPr>
            <a:noAutofit/>
          </a:bodyPr>
          <a:lstStyle/>
          <a:p>
            <a:r>
              <a:rPr lang="ar-SA" sz="3600" b="1" dirty="0">
                <a:cs typeface="B Nazanin" panose="00000400000000000000" pitchFamily="2" charset="-78"/>
              </a:rPr>
              <a:t>در اسلام تجارت نیز مثل اعمال دیگر به پنج نوع تقسیم می‏</a:t>
            </a:r>
            <a:r>
              <a:rPr lang="ar-SA" sz="3600" b="1" dirty="0" smtClean="0">
                <a:cs typeface="B Nazanin" panose="00000400000000000000" pitchFamily="2" charset="-78"/>
              </a:rPr>
              <a:t>شود</a:t>
            </a:r>
            <a:r>
              <a:rPr lang="fa-IR" sz="3600" b="1" dirty="0" smtClean="0">
                <a:cs typeface="B Nazanin" panose="00000400000000000000" pitchFamily="2" charset="-78"/>
              </a:rPr>
              <a:t>:</a:t>
            </a:r>
            <a:endParaRPr lang="en-US" sz="3600" b="1" dirty="0">
              <a:cs typeface="B Nazanin" panose="00000400000000000000" pitchFamily="2" charset="-78"/>
            </a:endParaRPr>
          </a:p>
        </p:txBody>
      </p:sp>
    </p:spTree>
    <p:extLst>
      <p:ext uri="{BB962C8B-B14F-4D97-AF65-F5344CB8AC3E}">
        <p14:creationId xmlns:p14="http://schemas.microsoft.com/office/powerpoint/2010/main" val="38244578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674" y="1546537"/>
            <a:ext cx="8930747" cy="3605012"/>
          </a:xfrm>
        </p:spPr>
        <p:txBody>
          <a:bodyPr>
            <a:noAutofit/>
          </a:bodyPr>
          <a:lstStyle/>
          <a:p>
            <a:r>
              <a:rPr lang="fa-IR" dirty="0" smtClean="0">
                <a:cs typeface="B Nazanin" panose="00000400000000000000" pitchFamily="2" charset="-78"/>
              </a:rPr>
              <a:t>1-</a:t>
            </a:r>
            <a:r>
              <a:rPr lang="ar-SA" dirty="0">
                <a:cs typeface="B Nazanin" panose="00000400000000000000" pitchFamily="2" charset="-78"/>
              </a:rPr>
              <a:t>ربا </a:t>
            </a:r>
            <a:r>
              <a:rPr lang="ar-SA" dirty="0" smtClean="0">
                <a:cs typeface="B Nazanin" panose="00000400000000000000" pitchFamily="2" charset="-78"/>
              </a:rPr>
              <a:t>نگرفتن</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2-</a:t>
            </a:r>
            <a:r>
              <a:rPr lang="ar-SA" dirty="0" smtClean="0">
                <a:cs typeface="B Nazanin" panose="00000400000000000000" pitchFamily="2" charset="-78"/>
              </a:rPr>
              <a:t>سوگند </a:t>
            </a:r>
            <a:r>
              <a:rPr lang="ar-SA" dirty="0">
                <a:cs typeface="B Nazanin" panose="00000400000000000000" pitchFamily="2" charset="-78"/>
              </a:rPr>
              <a:t>نخوردن </a:t>
            </a:r>
            <a:r>
              <a:rPr lang="fa-IR" dirty="0">
                <a:cs typeface="B Nazanin" panose="00000400000000000000" pitchFamily="2" charset="-78"/>
              </a:rPr>
              <a:t/>
            </a:r>
            <a:br>
              <a:rPr lang="fa-IR" dirty="0">
                <a:cs typeface="B Nazanin" panose="00000400000000000000" pitchFamily="2" charset="-78"/>
              </a:rPr>
            </a:br>
            <a:r>
              <a:rPr lang="fa-IR" dirty="0" smtClean="0">
                <a:cs typeface="B Nazanin" panose="00000400000000000000" pitchFamily="2" charset="-78"/>
              </a:rPr>
              <a:t>3-</a:t>
            </a:r>
            <a:r>
              <a:rPr lang="ar-SA" dirty="0">
                <a:cs typeface="B Nazanin" panose="00000400000000000000" pitchFamily="2" charset="-78"/>
              </a:rPr>
              <a:t>عدم کتمان عیب کالا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4-</a:t>
            </a:r>
            <a:r>
              <a:rPr lang="ar-SA" dirty="0">
                <a:cs typeface="B Nazanin" panose="00000400000000000000" pitchFamily="2" charset="-78"/>
              </a:rPr>
              <a:t>تعریف نکردن کالا </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5-</a:t>
            </a:r>
            <a:r>
              <a:rPr lang="ar-SA" dirty="0">
                <a:cs typeface="B Nazanin" panose="00000400000000000000" pitchFamily="2" charset="-78"/>
              </a:rPr>
              <a:t>مذمت نکردن کالا هنگام خرید</a:t>
            </a:r>
            <a:endParaRPr lang="en-US" dirty="0">
              <a:cs typeface="B Nazanin" panose="00000400000000000000" pitchFamily="2" charset="-78"/>
            </a:endParaRPr>
          </a:p>
        </p:txBody>
      </p:sp>
      <p:sp>
        <p:nvSpPr>
          <p:cNvPr id="3" name="Text Placeholder 2"/>
          <p:cNvSpPr>
            <a:spLocks noGrp="1"/>
          </p:cNvSpPr>
          <p:nvPr>
            <p:ph type="body" idx="1"/>
          </p:nvPr>
        </p:nvSpPr>
        <p:spPr>
          <a:xfrm>
            <a:off x="785612" y="140987"/>
            <a:ext cx="11271206" cy="860400"/>
          </a:xfrm>
        </p:spPr>
        <p:txBody>
          <a:bodyPr>
            <a:normAutofit/>
          </a:bodyPr>
          <a:lstStyle/>
          <a:p>
            <a:r>
              <a:rPr lang="ar-SA" sz="2400" b="1" dirty="0">
                <a:cs typeface="B Nazanin" panose="00000400000000000000" pitchFamily="2" charset="-78"/>
              </a:rPr>
              <a:t>رسول خدا ( ص) می فرماید : وای بر تاجر که تکیه کلامش به هنگام معامله (( نه به خدا )) و (( بلی به خدا )) باشد و نیز می فرمایند : که تاجر در داد و ستد 5 خصلت زیر را در خود حفظ </a:t>
            </a:r>
            <a:r>
              <a:rPr lang="ar-SA" sz="2400" b="1" dirty="0" smtClean="0">
                <a:cs typeface="B Nazanin" panose="00000400000000000000" pitchFamily="2" charset="-78"/>
              </a:rPr>
              <a:t>کند</a:t>
            </a:r>
            <a:r>
              <a:rPr lang="fa-IR" sz="2400" b="1" dirty="0" smtClean="0">
                <a:cs typeface="B Nazanin" panose="00000400000000000000" pitchFamily="2" charset="-78"/>
              </a:rPr>
              <a:t>:</a:t>
            </a:r>
            <a:endParaRPr lang="en-US" sz="2400" b="1" dirty="0">
              <a:cs typeface="B Nazanin" panose="00000400000000000000" pitchFamily="2" charset="-78"/>
            </a:endParaRPr>
          </a:p>
        </p:txBody>
      </p:sp>
    </p:spTree>
    <p:extLst>
      <p:ext uri="{BB962C8B-B14F-4D97-AF65-F5344CB8AC3E}">
        <p14:creationId xmlns:p14="http://schemas.microsoft.com/office/powerpoint/2010/main" val="3919175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279" y="860400"/>
            <a:ext cx="11264721" cy="2743200"/>
          </a:xfrm>
        </p:spPr>
        <p:txBody>
          <a:bodyPr>
            <a:normAutofit/>
          </a:bodyPr>
          <a:lstStyle/>
          <a:p>
            <a:r>
              <a:rPr lang="ar-SA" dirty="0">
                <a:cs typeface="B Nazanin" panose="00000400000000000000" pitchFamily="2" charset="-78"/>
              </a:rPr>
              <a:t>ربا در لغت به معنای فزونی و افزایش است و در اصطلاح فقهی نوعی اضافه و افزایش است که با شرایطی خاص یک طرف قرار داد از دیگری دریافت می دارد </a:t>
            </a:r>
            <a:endParaRPr lang="en-US"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ar-SA" sz="4000" b="1" dirty="0">
                <a:cs typeface="B Nazanin" panose="00000400000000000000" pitchFamily="2" charset="-78"/>
              </a:rPr>
              <a:t>مفهوم </a:t>
            </a:r>
            <a:r>
              <a:rPr lang="ar-SA" sz="4000" b="1" dirty="0" smtClean="0">
                <a:cs typeface="B Nazanin" panose="00000400000000000000" pitchFamily="2" charset="-78"/>
              </a:rPr>
              <a:t>ربا</a:t>
            </a:r>
            <a:r>
              <a:rPr lang="fa-IR" sz="4000" b="1" dirty="0" smtClean="0">
                <a:cs typeface="B Nazanin" panose="00000400000000000000" pitchFamily="2" charset="-78"/>
              </a:rPr>
              <a:t>:</a:t>
            </a:r>
            <a:endParaRPr lang="en-US" sz="4000" b="1" dirty="0">
              <a:cs typeface="B Nazanin" panose="00000400000000000000" pitchFamily="2" charset="-78"/>
            </a:endParaRPr>
          </a:p>
        </p:txBody>
      </p:sp>
    </p:spTree>
    <p:extLst>
      <p:ext uri="{BB962C8B-B14F-4D97-AF65-F5344CB8AC3E}">
        <p14:creationId xmlns:p14="http://schemas.microsoft.com/office/powerpoint/2010/main" val="1981170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710" y="860400"/>
            <a:ext cx="10247289" cy="2987218"/>
          </a:xfrm>
        </p:spPr>
        <p:txBody>
          <a:bodyPr>
            <a:normAutofit/>
          </a:bodyPr>
          <a:lstStyle/>
          <a:p>
            <a:r>
              <a:rPr lang="ar-SA" dirty="0">
                <a:cs typeface="B Nazanin" panose="00000400000000000000" pitchFamily="2" charset="-78"/>
              </a:rPr>
              <a:t>در فقه اسلام دو نوع ربا بررسی شده </a:t>
            </a:r>
            <a:r>
              <a:rPr lang="ar-SA" dirty="0" smtClean="0">
                <a:cs typeface="B Nazanin" panose="00000400000000000000" pitchFamily="2" charset="-78"/>
              </a:rPr>
              <a:t>است</a:t>
            </a:r>
            <a:r>
              <a:rPr lang="fa-IR" dirty="0" smtClean="0">
                <a:cs typeface="B Nazanin" panose="00000400000000000000" pitchFamily="2" charset="-78"/>
              </a:rPr>
              <a:t>:</a:t>
            </a:r>
            <a:br>
              <a:rPr lang="fa-IR" dirty="0" smtClean="0">
                <a:cs typeface="B Nazanin" panose="00000400000000000000" pitchFamily="2" charset="-78"/>
              </a:rPr>
            </a:br>
            <a:r>
              <a:rPr lang="fa-IR" dirty="0" smtClean="0">
                <a:cs typeface="B Nazanin" panose="00000400000000000000" pitchFamily="2" charset="-78"/>
              </a:rPr>
              <a:t>1-</a:t>
            </a:r>
            <a:r>
              <a:rPr lang="ar-SA" dirty="0">
                <a:cs typeface="B Nazanin" panose="00000400000000000000" pitchFamily="2" charset="-78"/>
              </a:rPr>
              <a:t>ربای </a:t>
            </a:r>
            <a:r>
              <a:rPr lang="ar-SA" dirty="0" smtClean="0">
                <a:cs typeface="B Nazanin" panose="00000400000000000000" pitchFamily="2" charset="-78"/>
              </a:rPr>
              <a:t>قرضی</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2-</a:t>
            </a:r>
            <a:r>
              <a:rPr lang="ar-SA" dirty="0">
                <a:cs typeface="B Nazanin" panose="00000400000000000000" pitchFamily="2" charset="-78"/>
              </a:rPr>
              <a:t>ربای معاوضی ( معاملی </a:t>
            </a:r>
            <a:r>
              <a:rPr lang="ar-SA" dirty="0" smtClean="0">
                <a:cs typeface="B Nazanin" panose="00000400000000000000" pitchFamily="2" charset="-78"/>
              </a:rPr>
              <a:t>)</a:t>
            </a:r>
            <a:endParaRPr lang="en-US" dirty="0">
              <a:cs typeface="B Nazanin" panose="00000400000000000000" pitchFamily="2" charset="-78"/>
            </a:endParaRPr>
          </a:p>
        </p:txBody>
      </p:sp>
      <p:sp>
        <p:nvSpPr>
          <p:cNvPr id="3" name="Text Placeholder 2"/>
          <p:cNvSpPr>
            <a:spLocks noGrp="1"/>
          </p:cNvSpPr>
          <p:nvPr>
            <p:ph type="body" idx="1"/>
          </p:nvPr>
        </p:nvSpPr>
        <p:spPr>
          <a:xfrm>
            <a:off x="3261252" y="0"/>
            <a:ext cx="8930748" cy="860400"/>
          </a:xfrm>
        </p:spPr>
        <p:txBody>
          <a:bodyPr>
            <a:normAutofit/>
          </a:bodyPr>
          <a:lstStyle/>
          <a:p>
            <a:r>
              <a:rPr lang="ar-SA" sz="4000" b="1" dirty="0">
                <a:cs typeface="B Nazanin" panose="00000400000000000000" pitchFamily="2" charset="-78"/>
              </a:rPr>
              <a:t>اقسام </a:t>
            </a:r>
            <a:r>
              <a:rPr lang="ar-SA" sz="4000" b="1" dirty="0" smtClean="0">
                <a:cs typeface="B Nazanin" panose="00000400000000000000" pitchFamily="2" charset="-78"/>
              </a:rPr>
              <a:t>ربا</a:t>
            </a:r>
            <a:r>
              <a:rPr lang="fa-IR" sz="4000" b="1" dirty="0" smtClean="0">
                <a:cs typeface="B Nazanin" panose="00000400000000000000" pitchFamily="2" charset="-78"/>
              </a:rPr>
              <a:t>:</a:t>
            </a:r>
            <a:endParaRPr lang="en-US" sz="4000" b="1" dirty="0">
              <a:cs typeface="B Nazanin" panose="00000400000000000000" pitchFamily="2" charset="-78"/>
            </a:endParaRPr>
          </a:p>
        </p:txBody>
      </p:sp>
    </p:spTree>
    <p:extLst>
      <p:ext uri="{BB962C8B-B14F-4D97-AF65-F5344CB8AC3E}">
        <p14:creationId xmlns:p14="http://schemas.microsoft.com/office/powerpoint/2010/main" val="23264869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1377</TotalTime>
  <Words>1940</Words>
  <Application>Microsoft Office PowerPoint</Application>
  <PresentationFormat>Widescreen</PresentationFormat>
  <Paragraphs>56</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2  Titr</vt:lpstr>
      <vt:lpstr>Arial</vt:lpstr>
      <vt:lpstr>B Nazanin</vt:lpstr>
      <vt:lpstr>Corbel</vt:lpstr>
      <vt:lpstr>Tahoma</vt:lpstr>
      <vt:lpstr>Parallax</vt:lpstr>
      <vt:lpstr>PowerPoint Presentation</vt:lpstr>
      <vt:lpstr>موضوع:کسب و کار از دیدگاه اسلام استاد مربوطه:جناب آقای واقفی دانشجویان: ابراهیم حقیقت میلاد دشتیان حسن بیژنی یاسر شاهسونی</vt:lpstr>
      <vt:lpstr>فرهنگ اسلامی انسان را برای حضور در صحنه های کار و تلاش آماده می نماید و رمزهای موفقیّت را برای انسان روشن می کند و انسان را در ساختن زندگی یاری می نماید. امام علی (ع) می فرماید: بر شما باد به تلاش و سخت کوشی و مهیا شدن و آماده گشتن. به طاعت خدای سبحان دست نیابد مگر کسی که تلاش کند و نهایت کوشش خود را به کار گیرد</vt:lpstr>
      <vt:lpstr>1ـ به معنی شغل، عمل، پیشه بکار رفته است.  2 ـ رفتار و کردار  3 ـ آنچه در عالم خارج تحقق می‌یابد  4ـ ممارست، اشتغال، تمرین  5ـ حادثه  6ـ صنعت و هنر  7ـ رنج و زحمت  8ـ بنا و ساختمان  9ـ حاجت احتیاج  10 ـ وسیله معیشت</vt:lpstr>
      <vt:lpstr>اول آگاهی، دوم عمل</vt:lpstr>
      <vt:lpstr>1-واجب:مانند تجارتی که شخص برای تامین مخارج خودوخانواده‏اش انجام می‏دهد 2-مستحب:یا دادو ستدی که ترک آن، خطر اقتصادی‏برای مسلمانان پدید می‏آورد 3-مکروه:مانند تجارتی که برای جامعه مفید است 4-مباح:مانند صرافی، کفن فروشی و ذبح حیوانات در صورتی‏که شغل دائم باشد 5-حرام:مانند خرید و فروش مواد مخدر، مشروبات الکلی، ربا،نوارهای موسیقی</vt:lpstr>
      <vt:lpstr>1-ربا نگرفتن 2-سوگند نخوردن  3-عدم کتمان عیب کالا  4-تعریف نکردن کالا  5-مذمت نکردن کالا هنگام خرید</vt:lpstr>
      <vt:lpstr>ربا در لغت به معنای فزونی و افزایش است و در اصطلاح فقهی نوعی اضافه و افزایش است که با شرایطی خاص یک طرف قرار داد از دیگری دریافت می دارد </vt:lpstr>
      <vt:lpstr>در فقه اسلام دو نوع ربا بررسی شده است: 1-ربای قرضی 2-ربای معاوضی ( معاملی )</vt:lpstr>
      <vt:lpstr>این نوع از ربا هنگام مبادله دو کالای هم جنس با یکدیگر و فزونی یکی از آن دو بر دیگری رخ می دهد بنابراین برای مثال اگر یک کیلو گندم با دو کیلو گندم دیگر ، یا یک کیلو گندم با یک کیلو گندم و مبلغی پول ضمیمه مبادله شود ، وجود اضافه ، موجب ربوی شدن معامله می گردد و نقد یا نسیه بودن معامله در آن تفاوت نمی کند </vt:lpstr>
      <vt:lpstr>1-لازم  2-جایز قرار داد لازم آن است که طرفین تا پایان دوره تعیین شده در قرار داد ملتزم به آن باقی بمانند و بجز با توافق دو طرف قابل فسخ نیست . ولی در قرار دادهای جایز ، امکان فسخ قرار داد از سوی هر یک از طرفین وجود دارد</vt:lpstr>
      <vt:lpstr>قراردادهای شرعی دارای شرایط و خصوصیاتی در اصل قرار داد ، طرفین قرار داد ، متعلق قرار داد ( آنچه به جهت آن قرار داد تنظیم شده است ) و تعهدات پس از انعقاد قرار داد می باشند که برخی از شرایط در همه آن ها به طور مساوی باید تحقق یابد و در برخی ، شرایط خاصی باید به وجود آید و بدون توجه به شرایط مذکور ، یا قرار داد باطل است و یا آثار حقوقی خاصی بر آن مترتب می گردد </vt:lpstr>
      <vt:lpstr>قرار داد یا عقد ، تعهدی است بین دو نفر یا بیش تر که در آن به توافق رسیده اند . در فقه اسلمی علاوه بر توافق مذکور برای انعقاد قرار داد ایجاب و قبول لفظی شرط شده است . یعنی یکی از طرفین قرار داد که توسط قانون معین می شود ابتدا رضایت خود را نسبت به مفاد قرار داد ابزار می دارد سپس طرف دیگر آن را قبول می کند </vt:lpstr>
      <vt:lpstr>1-بلوغ 2-عقل  3-رشد  4-توجه و قصد  5-اختیار  6-عدم محجوریت قانونی</vt:lpstr>
      <vt:lpstr>موضوع قرار دادهای بازرگانی کالایی است که به موجب قرار داد به دیگری منتقل می گردد یا انجام دادن خدمتی است که به موجب آن برای دیگری تعهد می شود</vt:lpstr>
      <vt:lpstr>اساس قراردادها بر تعهدی است که طرفین قرار داد به آن ملتزم شده اند و در صورت عدم التزام به تعهدات ، قرار دادها فاقد آثار حقوقی می گردند . تعهدات در قرار دادها به دو صورت است ، گاهی به طور صریح در قرار داد ذکر می شود و گاهی بدون ذکر صریح ، مورد پذیرش همگان قرار می گیرد</vt:lpstr>
      <vt:lpstr>بازرگانان ، چه از سرمایه شخصی خود استفاده نماید و چه به صورت مشارکت با دیگران یا به عنوان عامل برای صاحبان سرمایه کار کنند ، ناچار به استفاده از قرارداد بیع برای داد و ستدها می باشند . به جهت کاربرد وسیع این قرارداد توضیح انواع مختلف آن می پردازیم . بیع از عقود لازم است و به سه صورت انجام می گیرد : نقدی، نسیه و سلف</vt:lpstr>
      <vt:lpstr>در اصطلاح فقهی به قراردادهایی که در آن از الفاظ ایجاب و قبول استفاده می شود و هر یک از فروشنده و خریدار ، موافقت خود را به صورت کتبی و یا شفاهی اعلام و ابراز می دارند بیع عقدی گویند و به مبادلاتی که به صورت عملی و بدون ایجاب و قبول لفظی صورت گیرد بیع معاطات گویند . اگر در قرارداد بیع سخنی از زمان پرداخت قیمت کالا توسط خریدار به میان نیاید معامله در حکم بیع نقد است و فروشنده پس از انعقاد قرارداد می تواند قیمت توافق شده را مطالبه کند . بنابراین در بیع نقدی کالای مورد مبادله و بهای آن ، در زمان انعقاد قرارداد به طرف مقابل تحویل می گردد</vt:lpstr>
      <vt:lpstr>بجز در موارد محدودی مانند مبادلات نسیه طلا به طلا و نقره به نقره خرید و فروش نسیه در فقه اسلامی تجویز شده است تا خریدار فرصت بیش تری برای پرداخت قیمت کالاهای خریداری شده داشته باشد</vt:lpstr>
      <vt:lpstr>بیع سلف عکس بیع نسیه است و در آن قیمت کالا نقدا و قبل از تحویل جنس پرداخت می گردد تا در زمان معینی کالای مورد نظر تحویل خریدار شود و در حقیقت پیش فروش کالاهایی است که بعد تولید می شود </vt:lpstr>
      <vt:lpstr>بقای جهان بشریت تمام ملت‌ها و تکامل مادی و معنوی انسان‌ها، همیشه در پرتو کار و کوشش بوده زیرا همه می‌دانیم که بشر در هر زمانی بواسطه کار و فعالیت نیازمندی‌های خود را تأمین کرده و به زندگی خود نشاط بخشیده است. رزش و اهمیت واقعی که اسلام 14 قرن پیش با عناوین مختلف و بیانات گوناگون برای کار و کارگر بیان کرده هنوز بشر به آن پی نبرده است لذا به چند قسمت از آنها اشاره کرده و نمونه‌هایی از روایات اسلامی را در مورد آنها نقل می‌نماییم. </vt:lpstr>
      <vt:lpstr>اسلام کار و طلب روزی حلال را بالاترین عبادت، معرفی نموده است چنانکه پیامبراکرم(ص) می‌فرماید: «العباده سبعون جزاً افضلها طلب الحلال». عبادت 7 جز دارد برترین آنها کار و کوشش برای بدست آوردن روزی حلال است. </vt:lpstr>
      <vt:lpstr>با آنکه جهاد و فداکاری در اسلام ارزش ویژه‌ای دارد ولی کار مثل آن و بلکه از آن برتر معرفی شده است. چنانکه امام صادق(ع) می‌فرمایند: «الکار لعیاله کالمجاهد فی سبیل‌الله». آنکس که برای تأمین احتیاجات عایله‌اش تلاش کند مثل آنست که در راه خدا جهاد می‌کند. و امام رضا(ع) فرمود: آنکس که(با کار و تلاش) از فضل و برکت خداوند طب روزی می‌کند که نیازهای عایله‌اش را فراهم نماید از جهاد‌کننده در راه خدا پاداشش بیشتر است.  </vt:lpstr>
      <vt:lpstr>معلی ‌بن خنیس می‌گوید: امام صادق(ع) مرا دید که دیر به بازار در محل کار خود می‌روم فرمود: اعذ الی عزک. «صبح زود بطرف عزت و بزرگی خود بیرون برو». برخلاف کسانی که کار را برای خود ننگ می‌دانند یا به کارگر به چشم حقارت نگاه می‌کنند، رئیس مذهب شیعه، کار را سبب و عزت کارگر می‌داند. </vt:lpstr>
      <vt:lpstr>اسلام می‌گوید: هرکس می‌خواهد کارگری را به کار گیرد، نخست باید مزد او را تعیین کرده و به وی صریحاً اعلام نماید تا کارگر در صورت تمایل و رضایت به انجام آن کار اقدام نماید. این حقیقتی که با صراحت در روایات اسلامی به آن توجه شده است که چند نمونه در ذیل ذکر می‌کنیم:  1ـ «نهی رسول‌الله(ص) ان یستعمل اجیرا حتی یعلم ما اجرته» از اینکه کسی کارگری را پیش از تعیین مزدش بکار گیرد منع فرمود. و امام صادق(ع) می‌فرمایند: هرکس ایمان به خدا و روز قیامت دارد، تا وقتی مزد کارگری را به او اعلام نکرده است او را به کار نگیرد.  </vt:lpstr>
      <vt:lpstr>اسلام هرگز اجازه نمی‌دهد که فرد یا مؤسسه و حتی دوست، شخصی را به زور بدون رضایت و توافق او به کاری اجبارش کند، چنانکه علمای اسلام یکی از شرایط صحت و مشروعیت اجاره و کار گرفتن را میل و اختیار او ذکر کرده‌اند(و در صورتی که کارگر نابالغ باشد، میل و رضایت او بی‌اعتبار است(چون، ممکن است او را فریب دهند و حقوقش را کامل ندهند) در درستی و صحت اجاره و بکارگیری او اجازه از ولی و سرپرست او را لازم دانسته‌اند و...) </vt:lpstr>
      <vt:lpstr>سلام همانطور که در تعیین مزد کارگر و رضایت او در اشتغال بکار سفارش کرده است، در فوریت پرداخت مزد کارگر نیز تأکید کرده است، تا جایی که می‌گوید: به مجرد اینکه کارگر دست از کارش کشید هنوز عرق کارش خشک نشده باید مزد او به وی پرداخت شود که چند نمونه روایت ذیل آمده است.[55]  1ـ هشام‌بن‌ حکم از امام صادق(ع) نقل می‌کند در مورد کارگری که کار کرده است فرموده: «لا یححف عرقه حتی تعطیله اجرته.» «کارگر را تا عرقش خشک نشده اجرتش را به او بده»...  2ـ شعیب می‌گوید:[55] ما عده‌ای کارگر گرفته بودیم که در باغستان امام صادق(ع) کار می‌کردند و آخرین کارشان عصر بود، وقتی که عصر شد حضرت به نماینده‌اش فرمود: اعطهم اجور هم قبل ان یحف عرقهم. تا عرقشان خشک نشده است اجرت و مزد آنها را پرداخت کن. علمای اسلام نیز ضمن لزوم تعیین مزد کارگر گفته‌اند، در صورتی که تأخیر پرداخت مزد کارگر را با او شرط نکرده باشند فورا با شتاب باید مزد او را پرداخت کنند</vt:lpstr>
      <vt:lpstr>انسان در نگرش اسلامی دارای کرامت و ارزش انسانی است و بر او بایسته است که پیش از هر چیز این کرامت ذاتی را در جهان هستی پاس دارد و تدابیری بیندیشد که خود را به جایگاه شایسته برساند. و از طرفی، کار از دیدگاه اسلام وظیفه طبیعی انسان، رمز رشد و پیشرفت فرد و جامعه، راز شادابی فرهنگ‌ها، شعار و شعور انسان توحید‌گرا، روح و جان دین محمد(ص) و پیشه شایسته کرداران خوبان بارگاه خداست. در قرآن کریم و در احکام اسلامی به ارزش کار و فرهنگ کار بهای ویژه‌ای داده شده است. در قانون اساسی کشور آن نیز وقتی بحث از کار، کارگر و کارمند و یا بطور کلی امر اشتغال می‌شود، به محرومیت‌زدایی‌ها و برآوردن نیازهای جامعه و فقر‌زدایی و ایجاد امکانات و شرایط لازم برای همه مردم در جهت اشتغال اشاره شده است. البته ارزش والای نیروی کار بر کسی پوشیده نیست وقتی ما پیرو مکتبی هستیم که پیشوایان این مکتب تأکید بر ارزش فوق‌العاده نیروی کار می‌کنند، خود گواه این امر است. تفکر کار و تلاش مثبت از حصول فرهنگ اسلامی می‌باشد و ارتقای اندیشه و پرورش فکری نیروی کار در گروه ارزش‌گذاری صحیح برای نیروی کار و فراهم آوردن محیطی مناسب برای حمایت از آنهاست. اصول مذهبی و موازین دینی ما از کار و تلاش صرف‌نظر از بعد مادی و ظاهری آن بعنوان یک ارزش یاد می‌کنند و از این‌ رو به وظیفه مدیران و کار‌فرمایان و سرپرستان محیط کار و روحیه کارکنان تأکید بسیار شده است. </vt:lpstr>
      <vt:lpstr>یک مدیر موفق و توانمند در بهره‌گیری از همه توانایی‌های نیروی کار و تلاش می‌کند که البته این امر بسیار دشوار است و می‌توان گفت که تنها با ارزش‌گذاری‌های مادی و معنوی به نیروی کار می‌توان از همه توانایی‌های آنها بهره گرفت. با استناد به فرمایش حضرت علی(ع) که کار ایمان را صیقل می‌دهد می‌توان به ارزش کار و نیروی کار پی برد. به این معنا که اهمیت کار آنچنان بالاست که در کنار ایمان مطرح می‌شود بنابراین باید به توسعه و ارتقای فرهنگ کار توجه بیشتری شود. اگر هدف ما توسعه انسانی است این توسعه انسانی دست نمی‌دهد مگر اینکه معتقد به توسعه اجتماعی باشیم که توسعه اجتماعی خود در گرو اولویت‌گذاری به نیروی فکر و اندیشه و تقویت روحیه اجتماعی است. باید توجه داشته باشیم که رسیدن به سطح مطلوب بهره‌وری در گرو داشتن عناصری آگاه، هوشمند، متعهد و نو‌آور، تحت سیستم اجتماعی و انسانی در محیط کاری است. که همه این‌ها میسر نمی‌باشد جز با ارتقای فرهنگ کار. در پایان سخن باید گفت که خداوند آدمی را موجودی چند‌بعدی خلق کرده است و شناخته می‌شود و بدیهی است که هر که از ابعاد انسان نیازمندی‌های دارد که نیازها باید برطرف شود. محیط‌های کاری، دل‌بستگی به وظایف و مسؤلیت‌ها را به صورتی منطقی و اصولی و در عین‌حال لذت‌بخش فراهم می‌سازد و شرایط ارضای نیازها و تمایلات عاطفی، ذوقی و معنوی کارکنان را مهیّا کنند، خود جنبه‌ای نمادین از ارزش‌گذاری برای نیروی کار است. بنابراین در محیط کاری باید شرایطی را فراهم آورد که هر یک از کارکنان بتوانند در رفع نیازمندی‌های انسانی خود و خانواده و شکوفایی استعداد و نبوغ شخصیتی‌شان، تلاش و کوششی آگاهانه معمول دارند و از این طریق زمینه ارتقای فرهنگ کار و ارزش‌گذاری نیروی کار فراهم آید. </vt:lpstr>
      <vt:lpstr>به امید پیروزی و سربلندی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haghighat</dc:creator>
  <cp:lastModifiedBy>haghighat</cp:lastModifiedBy>
  <cp:revision>14</cp:revision>
  <dcterms:created xsi:type="dcterms:W3CDTF">2017-05-21T17:34:05Z</dcterms:created>
  <dcterms:modified xsi:type="dcterms:W3CDTF">2017-05-22T16:31:41Z</dcterms:modified>
</cp:coreProperties>
</file>