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4" r:id="rId3"/>
    <p:sldId id="257" r:id="rId4"/>
    <p:sldId id="258" r:id="rId5"/>
    <p:sldId id="259" r:id="rId6"/>
    <p:sldId id="260" r:id="rId7"/>
    <p:sldId id="261" r:id="rId8"/>
    <p:sldId id="262"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AAC1158-7E28-477D-AEC6-DACB30A5E343}">
          <p14:sldIdLst>
            <p14:sldId id="256"/>
            <p14:sldId id="264"/>
          </p14:sldIdLst>
        </p14:section>
        <p14:section name="Untitled Section" id="{06917D47-EFDF-4AFC-A0D7-96681AFCDD45}">
          <p14:sldIdLst/>
        </p14:section>
        <p14:section name="Untitled Section" id="{0F7F1024-D4EF-4A42-9E8B-95D48194A3F2}">
          <p14:sldIdLst>
            <p14:sldId id="257"/>
            <p14:sldId id="258"/>
            <p14:sldId id="259"/>
            <p14:sldId id="260"/>
            <p14:sldId id="261"/>
            <p14:sldId id="262"/>
            <p14:sldId id="26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72" autoAdjust="0"/>
    <p:restoredTop sz="94660"/>
  </p:normalViewPr>
  <p:slideViewPr>
    <p:cSldViewPr snapToGrid="0">
      <p:cViewPr varScale="1">
        <p:scale>
          <a:sx n="74" d="100"/>
          <a:sy n="74" d="100"/>
        </p:scale>
        <p:origin x="45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12/25/2017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12/25/2017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12/25/2017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635616" y="592428"/>
            <a:ext cx="8512936" cy="5666704"/>
          </a:xfrm>
        </p:spPr>
        <p:txBody>
          <a:bodyPr>
            <a:normAutofit/>
          </a:bodyPr>
          <a:lstStyle/>
          <a:p>
            <a:pPr algn="r"/>
            <a:r>
              <a:rPr lang="fa-IR" sz="2400" dirty="0" smtClean="0">
                <a:solidFill>
                  <a:schemeClr val="tx1"/>
                </a:solidFill>
              </a:rPr>
              <a:t>                       </a:t>
            </a:r>
            <a:br>
              <a:rPr lang="fa-IR" sz="2400" dirty="0" smtClean="0">
                <a:solidFill>
                  <a:schemeClr val="tx1"/>
                </a:solidFill>
              </a:rPr>
            </a:br>
            <a:r>
              <a:rPr lang="fa-IR" sz="2400" dirty="0" smtClean="0">
                <a:solidFill>
                  <a:schemeClr val="tx1"/>
                </a:solidFill>
              </a:rPr>
              <a:t>                         به نام خداوند بخشنده ای مهربان   </a:t>
            </a:r>
            <a:br>
              <a:rPr lang="fa-IR" sz="2400" dirty="0" smtClean="0">
                <a:solidFill>
                  <a:schemeClr val="tx1"/>
                </a:solidFill>
              </a:rPr>
            </a:br>
            <a:r>
              <a:rPr lang="fa-IR" sz="2400" dirty="0">
                <a:solidFill>
                  <a:schemeClr val="tx1"/>
                </a:solidFill>
              </a:rPr>
              <a:t/>
            </a:r>
            <a:br>
              <a:rPr lang="fa-IR" sz="2400" dirty="0">
                <a:solidFill>
                  <a:schemeClr val="tx1"/>
                </a:solidFill>
              </a:rPr>
            </a:br>
            <a:r>
              <a:rPr lang="fa-IR" sz="2400" dirty="0" smtClean="0">
                <a:solidFill>
                  <a:schemeClr val="tx1"/>
                </a:solidFill>
              </a:rPr>
              <a:t>               </a:t>
            </a:r>
            <a:br>
              <a:rPr lang="fa-IR" sz="2400" dirty="0" smtClean="0">
                <a:solidFill>
                  <a:schemeClr val="tx1"/>
                </a:solidFill>
              </a:rPr>
            </a:br>
            <a:r>
              <a:rPr lang="fa-IR" sz="2400" dirty="0">
                <a:solidFill>
                  <a:schemeClr val="tx1"/>
                </a:solidFill>
              </a:rPr>
              <a:t> </a:t>
            </a:r>
            <a:r>
              <a:rPr lang="fa-IR" sz="2400" dirty="0" smtClean="0">
                <a:solidFill>
                  <a:schemeClr val="tx1"/>
                </a:solidFill>
              </a:rPr>
              <a:t>                       </a:t>
            </a:r>
            <a:br>
              <a:rPr lang="fa-IR" sz="2400" dirty="0" smtClean="0">
                <a:solidFill>
                  <a:schemeClr val="tx1"/>
                </a:solidFill>
              </a:rPr>
            </a:br>
            <a:r>
              <a:rPr lang="fa-IR" sz="2400" dirty="0">
                <a:solidFill>
                  <a:schemeClr val="tx1"/>
                </a:solidFill>
              </a:rPr>
              <a:t> </a:t>
            </a:r>
            <a:r>
              <a:rPr lang="fa-IR" sz="2400" dirty="0" smtClean="0">
                <a:solidFill>
                  <a:schemeClr val="tx1"/>
                </a:solidFill>
              </a:rPr>
              <a:t>                  نام درس:تحولات و کاربرد های کارافرینی    </a:t>
            </a:r>
            <a:br>
              <a:rPr lang="fa-IR" sz="2400" dirty="0" smtClean="0">
                <a:solidFill>
                  <a:schemeClr val="tx1"/>
                </a:solidFill>
              </a:rPr>
            </a:br>
            <a:r>
              <a:rPr lang="fa-IR" sz="2400" dirty="0" smtClean="0">
                <a:solidFill>
                  <a:schemeClr val="tx1"/>
                </a:solidFill>
              </a:rPr>
              <a:t/>
            </a:r>
            <a:br>
              <a:rPr lang="fa-IR" sz="2400" dirty="0" smtClean="0">
                <a:solidFill>
                  <a:schemeClr val="tx1"/>
                </a:solidFill>
              </a:rPr>
            </a:br>
            <a:r>
              <a:rPr lang="fa-IR" sz="2400" dirty="0">
                <a:solidFill>
                  <a:schemeClr val="tx1"/>
                </a:solidFill>
              </a:rPr>
              <a:t/>
            </a:r>
            <a:br>
              <a:rPr lang="fa-IR" sz="2400" dirty="0">
                <a:solidFill>
                  <a:schemeClr val="tx1"/>
                </a:solidFill>
              </a:rPr>
            </a:br>
            <a:r>
              <a:rPr lang="fa-IR" sz="2400" dirty="0" smtClean="0">
                <a:solidFill>
                  <a:schemeClr val="tx1"/>
                </a:solidFill>
              </a:rPr>
              <a:t/>
            </a:r>
            <a:br>
              <a:rPr lang="fa-IR" sz="2400" dirty="0" smtClean="0">
                <a:solidFill>
                  <a:schemeClr val="tx1"/>
                </a:solidFill>
              </a:rPr>
            </a:br>
            <a:r>
              <a:rPr lang="fa-IR" sz="2400" dirty="0" smtClean="0">
                <a:solidFill>
                  <a:schemeClr val="tx1"/>
                </a:solidFill>
              </a:rPr>
              <a:t>                            استاد مربوطه: استاد واقفی     </a:t>
            </a:r>
            <a:br>
              <a:rPr lang="fa-IR" sz="2400" dirty="0" smtClean="0">
                <a:solidFill>
                  <a:schemeClr val="tx1"/>
                </a:solidFill>
              </a:rPr>
            </a:br>
            <a:r>
              <a:rPr lang="fa-IR" sz="2400" dirty="0">
                <a:solidFill>
                  <a:schemeClr val="tx1"/>
                </a:solidFill>
              </a:rPr>
              <a:t/>
            </a:r>
            <a:br>
              <a:rPr lang="fa-IR" sz="2400" dirty="0">
                <a:solidFill>
                  <a:schemeClr val="tx1"/>
                </a:solidFill>
              </a:rPr>
            </a:br>
            <a:r>
              <a:rPr lang="fa-IR" sz="2400" dirty="0" smtClean="0">
                <a:solidFill>
                  <a:schemeClr val="tx1"/>
                </a:solidFill>
              </a:rPr>
              <a:t/>
            </a:r>
            <a:br>
              <a:rPr lang="fa-IR" sz="2400" dirty="0" smtClean="0">
                <a:solidFill>
                  <a:schemeClr val="tx1"/>
                </a:solidFill>
              </a:rPr>
            </a:br>
            <a:r>
              <a:rPr lang="fa-IR" sz="2400" dirty="0" smtClean="0">
                <a:solidFill>
                  <a:schemeClr val="tx1"/>
                </a:solidFill>
              </a:rPr>
              <a:t>            دانشجویان:سیروس خلیلی_ابوالفضل حاجی زاده </a:t>
            </a:r>
            <a:endParaRPr lang="en-US" sz="2400" dirty="0">
              <a:solidFill>
                <a:schemeClr val="tx1"/>
              </a:solidFill>
            </a:endParaRPr>
          </a:p>
        </p:txBody>
      </p:sp>
    </p:spTree>
    <p:extLst>
      <p:ext uri="{BB962C8B-B14F-4D97-AF65-F5344CB8AC3E}">
        <p14:creationId xmlns:p14="http://schemas.microsoft.com/office/powerpoint/2010/main" val="59328363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8697" y="596721"/>
            <a:ext cx="5568920" cy="5624946"/>
          </a:xfrm>
        </p:spPr>
        <p:txBody>
          <a:bodyPr>
            <a:normAutofit/>
          </a:bodyPr>
          <a:lstStyle/>
          <a:p>
            <a:pPr algn="r"/>
            <a:r>
              <a:rPr lang="fa-IR" sz="2000" dirty="0">
                <a:solidFill>
                  <a:schemeClr val="tx1"/>
                </a:solidFill>
              </a:rPr>
              <a:t>ارتباط خلاقیت وبرنامه ریزی*</a:t>
            </a:r>
            <a:br>
              <a:rPr lang="fa-IR" sz="2000" dirty="0">
                <a:solidFill>
                  <a:schemeClr val="tx1"/>
                </a:solidFill>
              </a:rPr>
            </a:br>
            <a:r>
              <a:rPr lang="fa-IR" sz="2000" dirty="0">
                <a:solidFill>
                  <a:schemeClr val="tx1"/>
                </a:solidFill>
              </a:rPr>
              <a:t/>
            </a:r>
            <a:br>
              <a:rPr lang="fa-IR" sz="2000" dirty="0">
                <a:solidFill>
                  <a:schemeClr val="tx1"/>
                </a:solidFill>
              </a:rPr>
            </a:br>
            <a:r>
              <a:rPr lang="fa-IR" sz="2000" dirty="0">
                <a:solidFill>
                  <a:schemeClr val="tx1"/>
                </a:solidFill>
              </a:rPr>
              <a:t/>
            </a:r>
            <a:br>
              <a:rPr lang="fa-IR" sz="2000" dirty="0">
                <a:solidFill>
                  <a:schemeClr val="tx1"/>
                </a:solidFill>
              </a:rPr>
            </a:br>
            <a:r>
              <a:rPr lang="fa-IR" sz="1600" dirty="0">
                <a:solidFill>
                  <a:schemeClr val="tx1"/>
                </a:solidFill>
              </a:rPr>
              <a:t>دربرنامه ریزی های موفق گاهی ازصدهافکرکاربردی استفاده ل</a:t>
            </a:r>
            <a:br>
              <a:rPr lang="fa-IR" sz="1600" dirty="0">
                <a:solidFill>
                  <a:schemeClr val="tx1"/>
                </a:solidFill>
              </a:rPr>
            </a:br>
            <a:r>
              <a:rPr lang="fa-IR" sz="1600" dirty="0">
                <a:solidFill>
                  <a:schemeClr val="tx1"/>
                </a:solidFill>
              </a:rPr>
              <a:t/>
            </a:r>
            <a:br>
              <a:rPr lang="fa-IR" sz="1600" dirty="0">
                <a:solidFill>
                  <a:schemeClr val="tx1"/>
                </a:solidFill>
              </a:rPr>
            </a:br>
            <a:r>
              <a:rPr lang="fa-IR" sz="1600" dirty="0">
                <a:solidFill>
                  <a:schemeClr val="tx1"/>
                </a:solidFill>
              </a:rPr>
              <a:t/>
            </a:r>
            <a:br>
              <a:rPr lang="fa-IR" sz="1600" dirty="0">
                <a:solidFill>
                  <a:schemeClr val="tx1"/>
                </a:solidFill>
              </a:rPr>
            </a:br>
            <a:r>
              <a:rPr lang="fa-IR" sz="1600" dirty="0">
                <a:solidFill>
                  <a:schemeClr val="tx1"/>
                </a:solidFill>
              </a:rPr>
              <a:t/>
            </a:r>
            <a:br>
              <a:rPr lang="fa-IR" sz="1600" dirty="0">
                <a:solidFill>
                  <a:schemeClr val="tx1"/>
                </a:solidFill>
              </a:rPr>
            </a:br>
            <a:r>
              <a:rPr lang="fa-IR" sz="1600" dirty="0">
                <a:solidFill>
                  <a:schemeClr val="tx1"/>
                </a:solidFill>
              </a:rPr>
              <a:t>میشود.موقعیت نهایی سازمان دهی بقای ان به میزان توانای برنامه </a:t>
            </a:r>
            <a:br>
              <a:rPr lang="fa-IR" sz="1600" dirty="0">
                <a:solidFill>
                  <a:schemeClr val="tx1"/>
                </a:solidFill>
              </a:rPr>
            </a:br>
            <a:r>
              <a:rPr lang="fa-IR" sz="1600" dirty="0">
                <a:solidFill>
                  <a:schemeClr val="tx1"/>
                </a:solidFill>
              </a:rPr>
              <a:t/>
            </a:r>
            <a:br>
              <a:rPr lang="fa-IR" sz="1600" dirty="0">
                <a:solidFill>
                  <a:schemeClr val="tx1"/>
                </a:solidFill>
              </a:rPr>
            </a:br>
            <a:r>
              <a:rPr lang="fa-IR" sz="1600" dirty="0">
                <a:solidFill>
                  <a:schemeClr val="tx1"/>
                </a:solidFill>
              </a:rPr>
              <a:t/>
            </a:r>
            <a:br>
              <a:rPr lang="fa-IR" sz="1600" dirty="0">
                <a:solidFill>
                  <a:schemeClr val="tx1"/>
                </a:solidFill>
              </a:rPr>
            </a:br>
            <a:r>
              <a:rPr lang="fa-IR" sz="1600" dirty="0">
                <a:solidFill>
                  <a:schemeClr val="tx1"/>
                </a:solidFill>
              </a:rPr>
              <a:t/>
            </a:r>
            <a:br>
              <a:rPr lang="fa-IR" sz="1600" dirty="0">
                <a:solidFill>
                  <a:schemeClr val="tx1"/>
                </a:solidFill>
              </a:rPr>
            </a:br>
            <a:r>
              <a:rPr lang="fa-IR" sz="1600" dirty="0">
                <a:solidFill>
                  <a:schemeClr val="tx1"/>
                </a:solidFill>
              </a:rPr>
              <a:t>ریزان درایجادنواوری وبه کارگیری فکرهای جدید بستگی دارد...</a:t>
            </a:r>
            <a:endParaRPr lang="en-US" sz="1600" dirty="0">
              <a:solidFill>
                <a:schemeClr val="tx1"/>
              </a:solidFill>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12924" y="914400"/>
            <a:ext cx="4700789" cy="5164428"/>
          </a:xfrm>
        </p:spPr>
      </p:pic>
    </p:spTree>
    <p:extLst>
      <p:ext uri="{BB962C8B-B14F-4D97-AF65-F5344CB8AC3E}">
        <p14:creationId xmlns:p14="http://schemas.microsoft.com/office/powerpoint/2010/main" val="14145578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9397" y="656823"/>
            <a:ext cx="6426557" cy="5628067"/>
          </a:xfrm>
        </p:spPr>
        <p:txBody>
          <a:bodyPr>
            <a:normAutofit/>
          </a:bodyPr>
          <a:lstStyle/>
          <a:p>
            <a:pPr algn="r"/>
            <a:r>
              <a:rPr lang="fa-IR" sz="2400" dirty="0" smtClean="0">
                <a:solidFill>
                  <a:schemeClr val="tx1"/>
                </a:solidFill>
              </a:rPr>
              <a:t>تعریف خلاقیت:</a:t>
            </a:r>
            <a:r>
              <a:rPr lang="fa-IR" sz="1600" dirty="0">
                <a:solidFill>
                  <a:schemeClr val="tx1"/>
                </a:solidFill>
              </a:rPr>
              <a:t/>
            </a:r>
            <a:br>
              <a:rPr lang="fa-IR" sz="1600" dirty="0">
                <a:solidFill>
                  <a:schemeClr val="tx1"/>
                </a:solidFill>
              </a:rPr>
            </a:br>
            <a:r>
              <a:rPr lang="fa-IR" sz="1600" dirty="0" smtClean="0">
                <a:solidFill>
                  <a:schemeClr val="tx1"/>
                </a:solidFill>
              </a:rPr>
              <a:t>درنگاه ما&lt;&lt;خلافیت برایندنیروهای تخیلی وتعقلی فرد است ک بااستفاده از دانسته های قبلی وکشفیات جدید-قالب های ذهنی ومحدودیت های فکری اورا در هم می شکند و رهیافت های نوبرای حل مساله می دهند&gt;&gt;</a:t>
            </a:r>
            <a:br>
              <a:rPr lang="fa-IR" sz="1600" dirty="0" smtClean="0">
                <a:solidFill>
                  <a:schemeClr val="tx1"/>
                </a:solidFill>
              </a:rPr>
            </a:br>
            <a:r>
              <a:rPr lang="fa-IR" sz="1600" dirty="0" smtClean="0">
                <a:solidFill>
                  <a:schemeClr val="tx1"/>
                </a:solidFill>
              </a:rPr>
              <a:t/>
            </a:r>
            <a:br>
              <a:rPr lang="fa-IR" sz="1600" dirty="0" smtClean="0">
                <a:solidFill>
                  <a:schemeClr val="tx1"/>
                </a:solidFill>
              </a:rPr>
            </a:br>
            <a:r>
              <a:rPr lang="fa-IR" sz="1600" dirty="0" smtClean="0">
                <a:solidFill>
                  <a:schemeClr val="tx1"/>
                </a:solidFill>
              </a:rPr>
              <a:t/>
            </a:r>
            <a:br>
              <a:rPr lang="fa-IR" sz="1600" dirty="0" smtClean="0">
                <a:solidFill>
                  <a:schemeClr val="tx1"/>
                </a:solidFill>
              </a:rPr>
            </a:br>
            <a:r>
              <a:rPr lang="fa-IR" sz="1600" dirty="0" smtClean="0">
                <a:solidFill>
                  <a:schemeClr val="tx1"/>
                </a:solidFill>
              </a:rPr>
              <a:t>قوه تعقل وقوه تخیل انسان دردو سوی طیف ذهنی انسان قرار داد خلاقیت محصول پرورش متناسب و همگون این دو قوه هست وچه بسا رشدناهمگون یکی ازاین دوقوه انسان را به دام جمود فکری یا خیال پردازی ومالیخولیای بیندازد.</a:t>
            </a:r>
            <a:br>
              <a:rPr lang="fa-IR" sz="1600" dirty="0" smtClean="0">
                <a:solidFill>
                  <a:schemeClr val="tx1"/>
                </a:solidFill>
              </a:rPr>
            </a:br>
            <a:r>
              <a:rPr lang="fa-IR" sz="1600" dirty="0" smtClean="0">
                <a:solidFill>
                  <a:schemeClr val="tx1"/>
                </a:solidFill>
              </a:rPr>
              <a:t/>
            </a:r>
            <a:br>
              <a:rPr lang="fa-IR" sz="1600" dirty="0" smtClean="0">
                <a:solidFill>
                  <a:schemeClr val="tx1"/>
                </a:solidFill>
              </a:rPr>
            </a:br>
            <a:r>
              <a:rPr lang="fa-IR" sz="1600" dirty="0">
                <a:solidFill>
                  <a:schemeClr val="tx1"/>
                </a:solidFill>
              </a:rPr>
              <a:t/>
            </a:r>
            <a:br>
              <a:rPr lang="fa-IR" sz="1600" dirty="0">
                <a:solidFill>
                  <a:schemeClr val="tx1"/>
                </a:solidFill>
              </a:rPr>
            </a:br>
            <a:r>
              <a:rPr lang="fa-IR" sz="1600" dirty="0" smtClean="0">
                <a:solidFill>
                  <a:schemeClr val="tx1"/>
                </a:solidFill>
              </a:rPr>
              <a:t>خلاقیت بردو پایه تصورات وتعقلات بنا نهاده شده است که برایند انها منجربه تولید ایده های خلاقانه می شود وانسان های خلاق عموماکسانی هستندکه این دو قوه رابه خوبی در وجودشان پرورش داده باشند واز برایند این دو درجهت مقاصد و اهداف خود استفاده کنند </a:t>
            </a:r>
            <a:endParaRPr lang="en-US" sz="2400" dirty="0">
              <a:solidFill>
                <a:schemeClr val="tx1"/>
              </a:solidFill>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380288" y="1055077"/>
            <a:ext cx="3930137" cy="4418623"/>
          </a:xfrm>
        </p:spPr>
      </p:pic>
    </p:spTree>
    <p:extLst>
      <p:ext uri="{BB962C8B-B14F-4D97-AF65-F5344CB8AC3E}">
        <p14:creationId xmlns:p14="http://schemas.microsoft.com/office/powerpoint/2010/main" val="2997403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3091" y="631065"/>
            <a:ext cx="6212863" cy="5642117"/>
          </a:xfrm>
        </p:spPr>
        <p:txBody>
          <a:bodyPr>
            <a:normAutofit/>
          </a:bodyPr>
          <a:lstStyle/>
          <a:p>
            <a:pPr algn="r"/>
            <a:r>
              <a:rPr lang="fa-IR" sz="2400" dirty="0" smtClean="0">
                <a:solidFill>
                  <a:schemeClr val="tx1"/>
                </a:solidFill>
              </a:rPr>
              <a:t>تصورات موثر درخلاقیت: </a:t>
            </a:r>
            <a:br>
              <a:rPr lang="fa-IR" sz="2400" dirty="0" smtClean="0">
                <a:solidFill>
                  <a:schemeClr val="tx1"/>
                </a:solidFill>
              </a:rPr>
            </a:br>
            <a:r>
              <a:rPr lang="fa-IR" sz="2400" dirty="0">
                <a:solidFill>
                  <a:schemeClr val="tx1"/>
                </a:solidFill>
              </a:rPr>
              <a:t> </a:t>
            </a:r>
            <a:r>
              <a:rPr lang="fa-IR" sz="2400" dirty="0" smtClean="0">
                <a:solidFill>
                  <a:schemeClr val="tx1"/>
                </a:solidFill>
              </a:rPr>
              <a:t>       </a:t>
            </a:r>
            <a:r>
              <a:rPr lang="fa-IR" sz="1600" dirty="0" smtClean="0">
                <a:solidFill>
                  <a:schemeClr val="tx1"/>
                </a:solidFill>
              </a:rPr>
              <a:t>تصورات موثر در خلاقیت عبارتند از: </a:t>
            </a:r>
            <a:br>
              <a:rPr lang="fa-IR" sz="1600" dirty="0" smtClean="0">
                <a:solidFill>
                  <a:schemeClr val="tx1"/>
                </a:solidFill>
              </a:rPr>
            </a:br>
            <a:r>
              <a:rPr lang="fa-IR" sz="1600" dirty="0" smtClean="0">
                <a:solidFill>
                  <a:schemeClr val="tx1"/>
                </a:solidFill>
              </a:rPr>
              <a:t>تصورات مثبت یا حدس زننده:تصوراتی که ما از چیزهای لذت بخش واتفاقاتی که دوست داریم برایمان بیفتد در ذهن می سازیـم.مانند تصوراتبصری که به ما امکان می دهد هر تصویر فکری دلخواه را در مغز به وجود اوریم.</a:t>
            </a:r>
            <a:br>
              <a:rPr lang="fa-IR" sz="1600" dirty="0" smtClean="0">
                <a:solidFill>
                  <a:schemeClr val="tx1"/>
                </a:solidFill>
              </a:rPr>
            </a:br>
            <a:r>
              <a:rPr lang="fa-IR" sz="1600" dirty="0" smtClean="0">
                <a:solidFill>
                  <a:schemeClr val="tx1"/>
                </a:solidFill>
              </a:rPr>
              <a:t/>
            </a:r>
            <a:br>
              <a:rPr lang="fa-IR" sz="1600" dirty="0" smtClean="0">
                <a:solidFill>
                  <a:schemeClr val="tx1"/>
                </a:solidFill>
              </a:rPr>
            </a:br>
            <a:r>
              <a:rPr lang="fa-IR" sz="1600" dirty="0" smtClean="0">
                <a:solidFill>
                  <a:schemeClr val="tx1"/>
                </a:solidFill>
              </a:rPr>
              <a:t>تصورات باز سازننده:تصوراتی که ما را قادر می سازدتا تصویر های گذشته را به طور غیر ارادی در مغز خود بازسازی کنیم .</a:t>
            </a:r>
            <a:br>
              <a:rPr lang="fa-IR" sz="1600" dirty="0" smtClean="0">
                <a:solidFill>
                  <a:schemeClr val="tx1"/>
                </a:solidFill>
              </a:rPr>
            </a:br>
            <a:r>
              <a:rPr lang="fa-IR" sz="1600" dirty="0">
                <a:solidFill>
                  <a:schemeClr val="tx1"/>
                </a:solidFill>
              </a:rPr>
              <a:t/>
            </a:r>
            <a:br>
              <a:rPr lang="fa-IR" sz="1600" dirty="0">
                <a:solidFill>
                  <a:schemeClr val="tx1"/>
                </a:solidFill>
              </a:rPr>
            </a:br>
            <a:r>
              <a:rPr lang="fa-IR" sz="1600" dirty="0" smtClean="0">
                <a:solidFill>
                  <a:schemeClr val="tx1"/>
                </a:solidFill>
              </a:rPr>
              <a:t>تصورات ساختاری:حس ذاتی برای تجسم اشکال سه بعدی وتوانای غریزی برای ساختن تصویری واضح و سه بعدی در مغزاز نقشه ای مسطح،مانند قدرتی که هوانوردان را درفروداوردن هواپیما به زمین در پرواز های بدون دید یاری می کند.</a:t>
            </a:r>
            <a:br>
              <a:rPr lang="fa-IR" sz="1600" dirty="0" smtClean="0">
                <a:solidFill>
                  <a:schemeClr val="tx1"/>
                </a:solidFill>
              </a:rPr>
            </a:br>
            <a:r>
              <a:rPr lang="fa-IR" sz="1600" dirty="0">
                <a:solidFill>
                  <a:schemeClr val="tx1"/>
                </a:solidFill>
              </a:rPr>
              <a:t/>
            </a:r>
            <a:br>
              <a:rPr lang="fa-IR" sz="1600" dirty="0">
                <a:solidFill>
                  <a:schemeClr val="tx1"/>
                </a:solidFill>
              </a:rPr>
            </a:br>
            <a:r>
              <a:rPr lang="fa-IR" sz="1600" dirty="0" smtClean="0">
                <a:solidFill>
                  <a:schemeClr val="tx1"/>
                </a:solidFill>
              </a:rPr>
              <a:t>تصورات جانشینی:تصوراتی که به وسیله ای انها میتوانیم خود رابه جای دیگران قرار داده ودر غم ها و شادی های انها شریک شویم.</a:t>
            </a:r>
            <a:br>
              <a:rPr lang="fa-IR" sz="1600" dirty="0" smtClean="0">
                <a:solidFill>
                  <a:schemeClr val="tx1"/>
                </a:solidFill>
              </a:rPr>
            </a:br>
            <a:r>
              <a:rPr lang="fa-IR" sz="1600" dirty="0">
                <a:solidFill>
                  <a:schemeClr val="tx1"/>
                </a:solidFill>
              </a:rPr>
              <a:t/>
            </a:r>
            <a:br>
              <a:rPr lang="fa-IR" sz="1600" dirty="0">
                <a:solidFill>
                  <a:schemeClr val="tx1"/>
                </a:solidFill>
              </a:rPr>
            </a:br>
            <a:r>
              <a:rPr lang="fa-IR" sz="1600" dirty="0" smtClean="0">
                <a:solidFill>
                  <a:schemeClr val="tx1"/>
                </a:solidFill>
              </a:rPr>
              <a:t>تصورات پیش بینی:تصوراتی که انسان را قادر می سازد تا در مورئ اینده حدس زده و ان را پیش بینی کند.</a:t>
            </a:r>
            <a:endParaRPr lang="en-US" sz="2400" dirty="0">
              <a:solidFill>
                <a:schemeClr val="tx1"/>
              </a:solidFill>
            </a:endParaRPr>
          </a:p>
        </p:txBody>
      </p:sp>
      <p:sp>
        <p:nvSpPr>
          <p:cNvPr id="3" name="Content Placeholder 2"/>
          <p:cNvSpPr>
            <a:spLocks noGrp="1"/>
          </p:cNvSpPr>
          <p:nvPr>
            <p:ph idx="1"/>
          </p:nvPr>
        </p:nvSpPr>
        <p:spPr>
          <a:xfrm>
            <a:off x="7302322" y="631065"/>
            <a:ext cx="4546242" cy="5526207"/>
          </a:xfrm>
        </p:spPr>
        <p:txBody>
          <a:bodyPr/>
          <a:lstStyle/>
          <a:p>
            <a:endParaRPr lang="en-US" dirty="0"/>
          </a:p>
        </p:txBody>
      </p:sp>
    </p:spTree>
    <p:extLst>
      <p:ext uri="{BB962C8B-B14F-4D97-AF65-F5344CB8AC3E}">
        <p14:creationId xmlns:p14="http://schemas.microsoft.com/office/powerpoint/2010/main" val="3772922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304" y="708337"/>
            <a:ext cx="6084073" cy="5628069"/>
          </a:xfrm>
        </p:spPr>
        <p:txBody>
          <a:bodyPr>
            <a:normAutofit/>
          </a:bodyPr>
          <a:lstStyle/>
          <a:p>
            <a:pPr algn="r"/>
            <a:r>
              <a:rPr lang="fa-IR" sz="2000" dirty="0" smtClean="0">
                <a:solidFill>
                  <a:schemeClr val="tx1"/>
                </a:solidFill>
              </a:rPr>
              <a:t>واقعیت خلاقیت:</a:t>
            </a:r>
            <a:br>
              <a:rPr lang="fa-IR" sz="2000" dirty="0" smtClean="0">
                <a:solidFill>
                  <a:schemeClr val="tx1"/>
                </a:solidFill>
              </a:rPr>
            </a:br>
            <a:r>
              <a:rPr lang="fa-IR" sz="1600" dirty="0" smtClean="0">
                <a:solidFill>
                  <a:schemeClr val="tx1"/>
                </a:solidFill>
              </a:rPr>
              <a:t>واقعیت این است که تاکنون،روان شناسان ومحققان،برداشت های متفاوتی از این واژه داشته و تعاریف متنوعی ازان ارائه کرده اند.ناشی ازماهیت پیچیده ان است. برخی درتعاریف خلاقیت،گفته اند:«خلاقیت«ترکیبی است از قدرت ابتکار،انعطاف پذیری وحساسیت دربرابر نظریاتی که یادگیرنده را قادر می سازد خارج از نتایج تفکرنامعقول،به نتایج متفاوت ومولدبیندیشد که حاصل ان ،رضایت شخصی و احتمالا خوشنودی دیگران خواهد بود».</a:t>
            </a:r>
            <a:br>
              <a:rPr lang="fa-IR" sz="1600" dirty="0" smtClean="0">
                <a:solidFill>
                  <a:schemeClr val="tx1"/>
                </a:solidFill>
              </a:rPr>
            </a:br>
            <a:r>
              <a:rPr lang="fa-IR" sz="1600" dirty="0">
                <a:solidFill>
                  <a:schemeClr val="tx1"/>
                </a:solidFill>
              </a:rPr>
              <a:t/>
            </a:r>
            <a:br>
              <a:rPr lang="fa-IR" sz="1600" dirty="0">
                <a:solidFill>
                  <a:schemeClr val="tx1"/>
                </a:solidFill>
              </a:rPr>
            </a:br>
            <a:r>
              <a:rPr lang="fa-IR" sz="1800" dirty="0" smtClean="0">
                <a:solidFill>
                  <a:schemeClr val="tx1"/>
                </a:solidFill>
              </a:rPr>
              <a:t>درمطالعه پیرامون خلاقیت،به دو نکته ای مهم زیر باید توجه داشت:</a:t>
            </a:r>
            <a:br>
              <a:rPr lang="fa-IR" sz="1800" dirty="0" smtClean="0">
                <a:solidFill>
                  <a:schemeClr val="tx1"/>
                </a:solidFill>
              </a:rPr>
            </a:br>
            <a:r>
              <a:rPr lang="fa-IR" sz="1600" dirty="0" smtClean="0">
                <a:solidFill>
                  <a:schemeClr val="tx1"/>
                </a:solidFill>
              </a:rPr>
              <a:t>1.اول انکه خلاقیت می تواند خلق اشکال یاصورت های جدیدی از ایده هایا تولیدات کهنه باشد.دراین صورت اغلب فکر ها وایده های گذشته،اساس خلاقیت های تازه است.</a:t>
            </a:r>
            <a:br>
              <a:rPr lang="fa-IR" sz="1600" dirty="0" smtClean="0">
                <a:solidFill>
                  <a:schemeClr val="tx1"/>
                </a:solidFill>
              </a:rPr>
            </a:br>
            <a:r>
              <a:rPr lang="fa-IR" sz="1600" dirty="0">
                <a:solidFill>
                  <a:schemeClr val="tx1"/>
                </a:solidFill>
              </a:rPr>
              <a:t/>
            </a:r>
            <a:br>
              <a:rPr lang="fa-IR" sz="1600" dirty="0">
                <a:solidFill>
                  <a:schemeClr val="tx1"/>
                </a:solidFill>
              </a:rPr>
            </a:br>
            <a:r>
              <a:rPr lang="fa-IR" sz="1600" dirty="0" smtClean="0">
                <a:solidFill>
                  <a:schemeClr val="tx1"/>
                </a:solidFill>
              </a:rPr>
              <a:t>2.دوم اینکه خلاقیت امری انحصاری است و حاصل تلاش فردی وتنها یک موقعیت یا مسآله عمومی نیست؛ازاین رو،فردی ممکن است چیزی راخلق کندکه قبلا هیچ گونه سابقه ای ذهنی ازان نداشته باشد؛اگرچه  ان چیزبه صورت های مشابه یا کاملا یکسان قبلا توسط شخص دیگری ودر موقعیت خواصی خلق شده باشد.</a:t>
            </a:r>
            <a:endParaRPr lang="en-US" sz="2000" dirty="0">
              <a:solidFill>
                <a:schemeClr val="tx1"/>
              </a:solidFill>
            </a:endParaRPr>
          </a:p>
        </p:txBody>
      </p:sp>
      <p:sp>
        <p:nvSpPr>
          <p:cNvPr id="3" name="Content Placeholder 2"/>
          <p:cNvSpPr>
            <a:spLocks noGrp="1"/>
          </p:cNvSpPr>
          <p:nvPr>
            <p:ph idx="1"/>
          </p:nvPr>
        </p:nvSpPr>
        <p:spPr>
          <a:xfrm>
            <a:off x="7199290" y="708338"/>
            <a:ext cx="4443211" cy="5628068"/>
          </a:xfrm>
        </p:spPr>
        <p:txBody>
          <a:bodyPr/>
          <a:lstStyle/>
          <a:p>
            <a:endParaRPr lang="en-US" dirty="0"/>
          </a:p>
        </p:txBody>
      </p:sp>
    </p:spTree>
    <p:extLst>
      <p:ext uri="{BB962C8B-B14F-4D97-AF65-F5344CB8AC3E}">
        <p14:creationId xmlns:p14="http://schemas.microsoft.com/office/powerpoint/2010/main" val="425023706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88641"/>
            <a:ext cx="5762103" cy="5434885"/>
          </a:xfrm>
        </p:spPr>
        <p:txBody>
          <a:bodyPr>
            <a:normAutofit/>
          </a:bodyPr>
          <a:lstStyle/>
          <a:p>
            <a:pPr algn="r"/>
            <a:r>
              <a:rPr lang="fa-IR" sz="2000" dirty="0" smtClean="0">
                <a:solidFill>
                  <a:schemeClr val="tx1"/>
                </a:solidFill>
              </a:rPr>
              <a:t>ضرورت واهمیت خلاقیت:</a:t>
            </a:r>
            <a:br>
              <a:rPr lang="fa-IR" sz="2000" dirty="0" smtClean="0">
                <a:solidFill>
                  <a:schemeClr val="tx1"/>
                </a:solidFill>
              </a:rPr>
            </a:br>
            <a:r>
              <a:rPr lang="fa-IR" sz="1600" dirty="0" smtClean="0">
                <a:solidFill>
                  <a:schemeClr val="tx1"/>
                </a:solidFill>
              </a:rPr>
              <a:t>خلاقیت زمانی پا به عرصه وجود می گذارد که:فرد یا افرادی،سطح </a:t>
            </a:r>
            <a:br>
              <a:rPr lang="fa-IR" sz="1600" dirty="0" smtClean="0">
                <a:solidFill>
                  <a:schemeClr val="tx1"/>
                </a:solidFill>
              </a:rPr>
            </a:br>
            <a:r>
              <a:rPr lang="fa-IR" sz="1600" dirty="0">
                <a:solidFill>
                  <a:schemeClr val="tx1"/>
                </a:solidFill>
              </a:rPr>
              <a:t/>
            </a:r>
            <a:br>
              <a:rPr lang="fa-IR" sz="1600" dirty="0">
                <a:solidFill>
                  <a:schemeClr val="tx1"/>
                </a:solidFill>
              </a:rPr>
            </a:br>
            <a:r>
              <a:rPr lang="fa-IR" sz="1600" dirty="0" smtClean="0">
                <a:solidFill>
                  <a:schemeClr val="tx1"/>
                </a:solidFill>
              </a:rPr>
              <a:t>دانش زمان خود را درباره ای پدیده های طبیعی ویا خود انسان </a:t>
            </a:r>
            <a:br>
              <a:rPr lang="fa-IR" sz="1600" dirty="0" smtClean="0">
                <a:solidFill>
                  <a:schemeClr val="tx1"/>
                </a:solidFill>
              </a:rPr>
            </a:br>
            <a:r>
              <a:rPr lang="fa-IR" sz="1600" dirty="0">
                <a:solidFill>
                  <a:schemeClr val="tx1"/>
                </a:solidFill>
              </a:rPr>
              <a:t/>
            </a:r>
            <a:br>
              <a:rPr lang="fa-IR" sz="1600" dirty="0">
                <a:solidFill>
                  <a:schemeClr val="tx1"/>
                </a:solidFill>
              </a:rPr>
            </a:br>
            <a:r>
              <a:rPr lang="fa-IR" sz="1600" dirty="0" smtClean="0">
                <a:solidFill>
                  <a:schemeClr val="tx1"/>
                </a:solidFill>
              </a:rPr>
              <a:t>کافی ندانسته و خود را ناچار به بهره گیری طیف وسیع توانای ها </a:t>
            </a:r>
            <a:br>
              <a:rPr lang="fa-IR" sz="1600" dirty="0" smtClean="0">
                <a:solidFill>
                  <a:schemeClr val="tx1"/>
                </a:solidFill>
              </a:rPr>
            </a:br>
            <a:r>
              <a:rPr lang="fa-IR" sz="1600" dirty="0">
                <a:solidFill>
                  <a:schemeClr val="tx1"/>
                </a:solidFill>
              </a:rPr>
              <a:t/>
            </a:r>
            <a:br>
              <a:rPr lang="fa-IR" sz="1600" dirty="0">
                <a:solidFill>
                  <a:schemeClr val="tx1"/>
                </a:solidFill>
              </a:rPr>
            </a:br>
            <a:r>
              <a:rPr lang="fa-IR" sz="1600" dirty="0" smtClean="0">
                <a:solidFill>
                  <a:schemeClr val="tx1"/>
                </a:solidFill>
              </a:rPr>
              <a:t>ببیند تا فرا رسیدن ان برهه از زمان که دیگر جستجوی گری در </a:t>
            </a:r>
            <a:br>
              <a:rPr lang="fa-IR" sz="1600" dirty="0" smtClean="0">
                <a:solidFill>
                  <a:schemeClr val="tx1"/>
                </a:solidFill>
              </a:rPr>
            </a:br>
            <a:r>
              <a:rPr lang="fa-IR" sz="1600" dirty="0">
                <a:solidFill>
                  <a:schemeClr val="tx1"/>
                </a:solidFill>
              </a:rPr>
              <a:t/>
            </a:r>
            <a:br>
              <a:rPr lang="fa-IR" sz="1600" dirty="0">
                <a:solidFill>
                  <a:schemeClr val="tx1"/>
                </a:solidFill>
              </a:rPr>
            </a:br>
            <a:r>
              <a:rPr lang="fa-IR" sz="1600" dirty="0" smtClean="0">
                <a:solidFill>
                  <a:schemeClr val="tx1"/>
                </a:solidFill>
              </a:rPr>
              <a:t>جستجوی راه های تکمیل فنون باقی نماند ویا ان لحظه که تحقیق </a:t>
            </a:r>
            <a:br>
              <a:rPr lang="fa-IR" sz="1600" dirty="0" smtClean="0">
                <a:solidFill>
                  <a:schemeClr val="tx1"/>
                </a:solidFill>
              </a:rPr>
            </a:br>
            <a:r>
              <a:rPr lang="fa-IR" sz="1600" dirty="0">
                <a:solidFill>
                  <a:schemeClr val="tx1"/>
                </a:solidFill>
              </a:rPr>
              <a:t/>
            </a:r>
            <a:br>
              <a:rPr lang="fa-IR" sz="1600" dirty="0">
                <a:solidFill>
                  <a:schemeClr val="tx1"/>
                </a:solidFill>
              </a:rPr>
            </a:br>
            <a:r>
              <a:rPr lang="fa-IR" sz="1600" dirty="0" smtClean="0">
                <a:solidFill>
                  <a:schemeClr val="tx1"/>
                </a:solidFill>
              </a:rPr>
              <a:t> ازدیاد سطح تولید های صنعتی به توقیف درامده وضرورت جهاد </a:t>
            </a:r>
            <a:br>
              <a:rPr lang="fa-IR" sz="1600" dirty="0" smtClean="0">
                <a:solidFill>
                  <a:schemeClr val="tx1"/>
                </a:solidFill>
              </a:rPr>
            </a:br>
            <a:r>
              <a:rPr lang="fa-IR" sz="1600" dirty="0">
                <a:solidFill>
                  <a:schemeClr val="tx1"/>
                </a:solidFill>
              </a:rPr>
              <a:t/>
            </a:r>
            <a:br>
              <a:rPr lang="fa-IR" sz="1600" dirty="0">
                <a:solidFill>
                  <a:schemeClr val="tx1"/>
                </a:solidFill>
              </a:rPr>
            </a:br>
            <a:r>
              <a:rPr lang="fa-IR" sz="1600" dirty="0" smtClean="0">
                <a:solidFill>
                  <a:schemeClr val="tx1"/>
                </a:solidFill>
              </a:rPr>
              <a:t>ملی درراه دستیابی به خود کفایی وخود یابی ئر جامعه ای بین </a:t>
            </a:r>
            <a:br>
              <a:rPr lang="fa-IR" sz="1600" dirty="0" smtClean="0">
                <a:solidFill>
                  <a:schemeClr val="tx1"/>
                </a:solidFill>
              </a:rPr>
            </a:br>
            <a:r>
              <a:rPr lang="fa-IR" sz="1600" dirty="0">
                <a:solidFill>
                  <a:schemeClr val="tx1"/>
                </a:solidFill>
              </a:rPr>
              <a:t/>
            </a:r>
            <a:br>
              <a:rPr lang="fa-IR" sz="1600" dirty="0">
                <a:solidFill>
                  <a:schemeClr val="tx1"/>
                </a:solidFill>
              </a:rPr>
            </a:br>
            <a:r>
              <a:rPr lang="fa-IR" sz="1600" dirty="0" smtClean="0">
                <a:solidFill>
                  <a:schemeClr val="tx1"/>
                </a:solidFill>
              </a:rPr>
              <a:t>المللی،بی اهمیت تلقی شود.پیکار خستگی ناپذیر که در نهایت به </a:t>
            </a:r>
            <a:br>
              <a:rPr lang="fa-IR" sz="1600" dirty="0" smtClean="0">
                <a:solidFill>
                  <a:schemeClr val="tx1"/>
                </a:solidFill>
              </a:rPr>
            </a:br>
            <a:r>
              <a:rPr lang="fa-IR" sz="1600" dirty="0">
                <a:solidFill>
                  <a:schemeClr val="tx1"/>
                </a:solidFill>
              </a:rPr>
              <a:t/>
            </a:r>
            <a:br>
              <a:rPr lang="fa-IR" sz="1600" dirty="0">
                <a:solidFill>
                  <a:schemeClr val="tx1"/>
                </a:solidFill>
              </a:rPr>
            </a:br>
            <a:r>
              <a:rPr lang="fa-IR" sz="1600" dirty="0" smtClean="0">
                <a:solidFill>
                  <a:schemeClr val="tx1"/>
                </a:solidFill>
              </a:rPr>
              <a:t>نوآوری وتحول می انجامد،ادامه خواهد داشت وپایانی بر ان </a:t>
            </a:r>
            <a:br>
              <a:rPr lang="fa-IR" sz="1600" dirty="0" smtClean="0">
                <a:solidFill>
                  <a:schemeClr val="tx1"/>
                </a:solidFill>
              </a:rPr>
            </a:br>
            <a:r>
              <a:rPr lang="fa-IR" sz="1600" dirty="0">
                <a:solidFill>
                  <a:schemeClr val="tx1"/>
                </a:solidFill>
              </a:rPr>
              <a:t/>
            </a:r>
            <a:br>
              <a:rPr lang="fa-IR" sz="1600" dirty="0">
                <a:solidFill>
                  <a:schemeClr val="tx1"/>
                </a:solidFill>
              </a:rPr>
            </a:br>
            <a:r>
              <a:rPr lang="fa-IR" sz="1600" dirty="0" smtClean="0">
                <a:solidFill>
                  <a:schemeClr val="tx1"/>
                </a:solidFill>
              </a:rPr>
              <a:t>مقصورنیست.</a:t>
            </a:r>
            <a:endParaRPr lang="en-US" dirty="0">
              <a:solidFill>
                <a:schemeClr val="tx1"/>
              </a:solidFill>
            </a:endParaRPr>
          </a:p>
        </p:txBody>
      </p:sp>
      <p:sp>
        <p:nvSpPr>
          <p:cNvPr id="3" name="Content Placeholder 2"/>
          <p:cNvSpPr>
            <a:spLocks noGrp="1"/>
          </p:cNvSpPr>
          <p:nvPr>
            <p:ph idx="1"/>
          </p:nvPr>
        </p:nvSpPr>
        <p:spPr>
          <a:xfrm>
            <a:off x="7147776" y="888641"/>
            <a:ext cx="4365938" cy="5358782"/>
          </a:xfrm>
        </p:spPr>
        <p:txBody>
          <a:bodyPr/>
          <a:lstStyle/>
          <a:p>
            <a:endParaRPr lang="en-US" dirty="0"/>
          </a:p>
        </p:txBody>
      </p:sp>
    </p:spTree>
    <p:extLst>
      <p:ext uri="{BB962C8B-B14F-4D97-AF65-F5344CB8AC3E}">
        <p14:creationId xmlns:p14="http://schemas.microsoft.com/office/powerpoint/2010/main" val="972571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905814"/>
            <a:ext cx="6071196" cy="5431762"/>
          </a:xfrm>
        </p:spPr>
        <p:txBody>
          <a:bodyPr>
            <a:normAutofit/>
          </a:bodyPr>
          <a:lstStyle/>
          <a:p>
            <a:pPr algn="r"/>
            <a:r>
              <a:rPr lang="fa-IR" sz="2000" dirty="0" smtClean="0">
                <a:solidFill>
                  <a:schemeClr val="tx1"/>
                </a:solidFill>
              </a:rPr>
              <a:t>فواید خلاقیت:</a:t>
            </a:r>
            <a:br>
              <a:rPr lang="fa-IR" sz="2000" dirty="0" smtClean="0">
                <a:solidFill>
                  <a:schemeClr val="tx1"/>
                </a:solidFill>
              </a:rPr>
            </a:br>
            <a:r>
              <a:rPr lang="fa-IR" sz="1600" dirty="0" smtClean="0">
                <a:solidFill>
                  <a:schemeClr val="tx1"/>
                </a:solidFill>
              </a:rPr>
              <a:t>خلاقیت دست کم برای جامعه سه فایده دارد:</a:t>
            </a:r>
            <a:br>
              <a:rPr lang="fa-IR" sz="1600" dirty="0" smtClean="0">
                <a:solidFill>
                  <a:schemeClr val="tx1"/>
                </a:solidFill>
              </a:rPr>
            </a:br>
            <a:r>
              <a:rPr lang="fa-IR" sz="1600" dirty="0" smtClean="0">
                <a:solidFill>
                  <a:schemeClr val="tx1"/>
                </a:solidFill>
              </a:rPr>
              <a:t>آن باعث افزایش رشد اقتصادی می شود بهره وری را بالا می برد وباعث به وجود امدن تکنولوژی،کالاها وخدماتجدید می گردد.ما درباره ای این فایده ها بحث می کنیم وبه این موضوع می پردازیم که با استفاده از پدیده خلاقیت چگونه می توان به حل مسائلی کرد که در اثرتغییرات در محیط خارجی به وجود می ایند.</a:t>
            </a:r>
            <a:br>
              <a:rPr lang="fa-IR" sz="1600" dirty="0" smtClean="0">
                <a:solidFill>
                  <a:schemeClr val="tx1"/>
                </a:solidFill>
              </a:rPr>
            </a:br>
            <a:r>
              <a:rPr lang="fa-IR" sz="1600" dirty="0">
                <a:solidFill>
                  <a:schemeClr val="tx1"/>
                </a:solidFill>
              </a:rPr>
              <a:t/>
            </a:r>
            <a:br>
              <a:rPr lang="fa-IR" sz="1600" dirty="0">
                <a:solidFill>
                  <a:schemeClr val="tx1"/>
                </a:solidFill>
              </a:rPr>
            </a:br>
            <a:r>
              <a:rPr lang="fa-IR" sz="1800" dirty="0" smtClean="0">
                <a:solidFill>
                  <a:schemeClr val="tx1"/>
                </a:solidFill>
              </a:rPr>
              <a:t>رشد اقتصادی:</a:t>
            </a:r>
            <a:br>
              <a:rPr lang="fa-IR" sz="1800" dirty="0" smtClean="0">
                <a:solidFill>
                  <a:schemeClr val="tx1"/>
                </a:solidFill>
              </a:rPr>
            </a:br>
            <a:r>
              <a:rPr lang="fa-IR" sz="1600" dirty="0" smtClean="0">
                <a:solidFill>
                  <a:schemeClr val="tx1"/>
                </a:solidFill>
              </a:rPr>
              <a:t>یکی از دلایلی که اقتصاددانان به شرکت ها وسازمان های تازه تاسیس وکوچک توجه نمودند،این بود که این شرکت ها وسازمان ها موجب به وجود اوردن مشاغل بیشتری در سیستم اقتصادی امریکا می شدند.درتحقیقی که در یک از صنایع مهم امریکا،یعنی صنعت الکترونیک انجام شد. مشخص گردید شرکت های که عمرشان به بیش از بیست سال می رسد افراد استخدام کرده اند.</a:t>
            </a:r>
            <a:endParaRPr lang="en-US" sz="2000" dirty="0">
              <a:solidFill>
                <a:schemeClr val="tx1"/>
              </a:solidFill>
            </a:endParaRPr>
          </a:p>
        </p:txBody>
      </p:sp>
      <p:sp>
        <p:nvSpPr>
          <p:cNvPr id="3" name="Content Placeholder 2"/>
          <p:cNvSpPr>
            <a:spLocks noGrp="1"/>
          </p:cNvSpPr>
          <p:nvPr>
            <p:ph idx="1"/>
          </p:nvPr>
        </p:nvSpPr>
        <p:spPr>
          <a:xfrm>
            <a:off x="7392471" y="905814"/>
            <a:ext cx="4327303" cy="5431762"/>
          </a:xfrm>
        </p:spPr>
        <p:txBody>
          <a:bodyPr/>
          <a:lstStyle/>
          <a:p>
            <a:endParaRPr lang="en-US" dirty="0"/>
          </a:p>
        </p:txBody>
      </p:sp>
    </p:spTree>
    <p:extLst>
      <p:ext uri="{BB962C8B-B14F-4D97-AF65-F5344CB8AC3E}">
        <p14:creationId xmlns:p14="http://schemas.microsoft.com/office/powerpoint/2010/main" val="194380989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8849" y="615125"/>
            <a:ext cx="5723466" cy="5653826"/>
          </a:xfrm>
        </p:spPr>
        <p:txBody>
          <a:bodyPr>
            <a:normAutofit/>
          </a:bodyPr>
          <a:lstStyle/>
          <a:p>
            <a:pPr algn="r"/>
            <a:r>
              <a:rPr lang="fa-IR" sz="2000" dirty="0" smtClean="0">
                <a:solidFill>
                  <a:schemeClr val="tx1"/>
                </a:solidFill>
              </a:rPr>
              <a:t>توسعه خلاقیت:</a:t>
            </a:r>
            <a:br>
              <a:rPr lang="fa-IR" sz="2000" dirty="0" smtClean="0">
                <a:solidFill>
                  <a:schemeClr val="tx1"/>
                </a:solidFill>
              </a:rPr>
            </a:br>
            <a:r>
              <a:rPr lang="fa-IR" sz="1600" dirty="0" smtClean="0">
                <a:solidFill>
                  <a:schemeClr val="tx1"/>
                </a:solidFill>
              </a:rPr>
              <a:t>برای توسعه خلاقیت،به امور زیر توجه کنید:</a:t>
            </a:r>
            <a:br>
              <a:rPr lang="fa-IR" sz="1600" dirty="0" smtClean="0">
                <a:solidFill>
                  <a:schemeClr val="tx1"/>
                </a:solidFill>
              </a:rPr>
            </a:br>
            <a:r>
              <a:rPr lang="fa-IR" sz="1600" dirty="0" smtClean="0">
                <a:solidFill>
                  <a:schemeClr val="tx1"/>
                </a:solidFill>
              </a:rPr>
              <a:t>1.از انجا که خلاقیت،امری فردی وشخصی است وهرکسی متناسب با توانایی های فردی و منحصر به فرد،می تواند به توسعه وگسترش ان اقدام نماید،جهت تقویت این امر،باید به سراغ توانایی های فردی و منحصر به فرد رفت و به ارزیابی ان پرداخت.</a:t>
            </a:r>
            <a:br>
              <a:rPr lang="fa-IR" sz="1600" dirty="0" smtClean="0">
                <a:solidFill>
                  <a:schemeClr val="tx1"/>
                </a:solidFill>
              </a:rPr>
            </a:br>
            <a:r>
              <a:rPr lang="fa-IR" sz="1600" dirty="0">
                <a:solidFill>
                  <a:schemeClr val="tx1"/>
                </a:solidFill>
              </a:rPr>
              <a:t/>
            </a:r>
            <a:br>
              <a:rPr lang="fa-IR" sz="1600" dirty="0">
                <a:solidFill>
                  <a:schemeClr val="tx1"/>
                </a:solidFill>
              </a:rPr>
            </a:br>
            <a:r>
              <a:rPr lang="fa-IR" sz="1600" dirty="0" smtClean="0">
                <a:solidFill>
                  <a:schemeClr val="tx1"/>
                </a:solidFill>
              </a:rPr>
              <a:t>2.میزان حساسیت در درک مسائل،نقش مهمی در خلاقیت دارد:بنابراین،با افزایش وگسترش دقت وحساسیت در درک مسائل،می توان به توسعه خلاقیت فردی کمک کرد.</a:t>
            </a:r>
            <a:br>
              <a:rPr lang="fa-IR" sz="1600" dirty="0" smtClean="0">
                <a:solidFill>
                  <a:schemeClr val="tx1"/>
                </a:solidFill>
              </a:rPr>
            </a:br>
            <a:r>
              <a:rPr lang="fa-IR" sz="1600" dirty="0">
                <a:solidFill>
                  <a:schemeClr val="tx1"/>
                </a:solidFill>
              </a:rPr>
              <a:t/>
            </a:r>
            <a:br>
              <a:rPr lang="fa-IR" sz="1600" dirty="0">
                <a:solidFill>
                  <a:schemeClr val="tx1"/>
                </a:solidFill>
              </a:rPr>
            </a:br>
            <a:r>
              <a:rPr lang="fa-IR" sz="1600" dirty="0" smtClean="0">
                <a:solidFill>
                  <a:schemeClr val="tx1"/>
                </a:solidFill>
              </a:rPr>
              <a:t>3.بدون شک،ازمایش،تجربه وکنکاش،رابطه ای مستقیمی با خلاقیت دارند؛پس برای رشد ان،باید ازطریق تجربه،پژوهش وانجام ازمایش های متنوع اقدام کرد.</a:t>
            </a:r>
            <a:br>
              <a:rPr lang="fa-IR" sz="1600" dirty="0" smtClean="0">
                <a:solidFill>
                  <a:schemeClr val="tx1"/>
                </a:solidFill>
              </a:rPr>
            </a:br>
            <a:r>
              <a:rPr lang="fa-IR" sz="1600" dirty="0">
                <a:solidFill>
                  <a:schemeClr val="tx1"/>
                </a:solidFill>
              </a:rPr>
              <a:t/>
            </a:r>
            <a:br>
              <a:rPr lang="fa-IR" sz="1600" dirty="0">
                <a:solidFill>
                  <a:schemeClr val="tx1"/>
                </a:solidFill>
              </a:rPr>
            </a:br>
            <a:r>
              <a:rPr lang="fa-IR" sz="1600" dirty="0" smtClean="0">
                <a:solidFill>
                  <a:schemeClr val="tx1"/>
                </a:solidFill>
              </a:rPr>
              <a:t>4.اندیشه تخیلی،یکی از راه های مؤثر در برانگیختن قدرت خلاقیت محسوب می شود؛ زیرا تخیل،نوعی تفکرازاد است که ضمن ان،ذهن فرد،متوجه حل یک مساله واقعی،به گونه ای که در عالم خارج وجود دارد،نمی شود؛بلکه در تخیل،فرد خارج از قیود و هنجارهای موجود،ازادانه انچه را که تمایل دارد،در ذهن خود تصور می کند..</a:t>
            </a:r>
            <a:endParaRPr lang="en-US" sz="2000" dirty="0">
              <a:solidFill>
                <a:schemeClr val="tx1"/>
              </a:solidFill>
            </a:endParaRPr>
          </a:p>
        </p:txBody>
      </p:sp>
      <p:sp>
        <p:nvSpPr>
          <p:cNvPr id="3" name="Content Placeholder 2"/>
          <p:cNvSpPr>
            <a:spLocks noGrp="1"/>
          </p:cNvSpPr>
          <p:nvPr>
            <p:ph idx="1"/>
          </p:nvPr>
        </p:nvSpPr>
        <p:spPr>
          <a:xfrm>
            <a:off x="7186411" y="615125"/>
            <a:ext cx="4417454" cy="5653826"/>
          </a:xfrm>
        </p:spPr>
        <p:txBody>
          <a:bodyPr/>
          <a:lstStyle/>
          <a:p>
            <a:endParaRPr lang="en-US" dirty="0"/>
          </a:p>
        </p:txBody>
      </p:sp>
    </p:spTree>
    <p:extLst>
      <p:ext uri="{BB962C8B-B14F-4D97-AF65-F5344CB8AC3E}">
        <p14:creationId xmlns:p14="http://schemas.microsoft.com/office/powerpoint/2010/main" val="39751239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649532"/>
          </a:xfrm>
        </p:spPr>
        <p:txBody>
          <a:bodyPr>
            <a:normAutofit/>
          </a:bodyPr>
          <a:lstStyle/>
          <a:p>
            <a:pPr algn="r"/>
            <a:r>
              <a:rPr lang="fa-IR" sz="9600" dirty="0" smtClean="0">
                <a:solidFill>
                  <a:schemeClr val="tx1"/>
                </a:solidFill>
              </a:rPr>
              <a:t>          </a:t>
            </a:r>
            <a:br>
              <a:rPr lang="fa-IR" sz="9600" dirty="0" smtClean="0">
                <a:solidFill>
                  <a:schemeClr val="tx1"/>
                </a:solidFill>
              </a:rPr>
            </a:br>
            <a:r>
              <a:rPr lang="fa-IR" sz="9600" dirty="0" smtClean="0">
                <a:solidFill>
                  <a:schemeClr val="tx1"/>
                </a:solidFill>
              </a:rPr>
              <a:t>         پایان   </a:t>
            </a:r>
            <a:endParaRPr lang="en-US" sz="9600" dirty="0">
              <a:solidFill>
                <a:schemeClr val="tx1"/>
              </a:solidFill>
            </a:endParaRPr>
          </a:p>
        </p:txBody>
      </p:sp>
      <p:sp>
        <p:nvSpPr>
          <p:cNvPr id="3" name="Content Placeholder 2"/>
          <p:cNvSpPr>
            <a:spLocks noGrp="1"/>
          </p:cNvSpPr>
          <p:nvPr>
            <p:ph idx="1"/>
          </p:nvPr>
        </p:nvSpPr>
        <p:spPr>
          <a:xfrm flipV="1">
            <a:off x="677334" y="6041362"/>
            <a:ext cx="45719" cy="45719"/>
          </a:xfrm>
        </p:spPr>
        <p:txBody>
          <a:bodyPr>
            <a:normAutofit fontScale="25000" lnSpcReduction="20000"/>
          </a:bodyPr>
          <a:lstStyle/>
          <a:p>
            <a:endParaRPr lang="en-US" dirty="0"/>
          </a:p>
        </p:txBody>
      </p:sp>
    </p:spTree>
    <p:extLst>
      <p:ext uri="{BB962C8B-B14F-4D97-AF65-F5344CB8AC3E}">
        <p14:creationId xmlns:p14="http://schemas.microsoft.com/office/powerpoint/2010/main" val="3504995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377</TotalTime>
  <Words>27</Words>
  <Application>Microsoft Office PowerPoint</Application>
  <PresentationFormat>Widescreen</PresentationFormat>
  <Paragraphs>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Tahoma</vt:lpstr>
      <vt:lpstr>Trebuchet MS</vt:lpstr>
      <vt:lpstr>Wingdings 3</vt:lpstr>
      <vt:lpstr>Facet</vt:lpstr>
      <vt:lpstr>                                                 به نام خداوند بخشنده ای مهربان                                                                 نام درس:تحولات و کاربرد های کارافرینی                                    استاد مربوطه: استاد واقفی                    دانشجویان:سیروس خلیلی_ابوالفضل حاجی زاده </vt:lpstr>
      <vt:lpstr>ارتباط خلاقیت وبرنامه ریزی*   دربرنامه ریزی های موفق گاهی ازصدهافکرکاربردی استفاده ل    میشود.موقعیت نهایی سازمان دهی بقای ان به میزان توانای برنامه     ریزان درایجادنواوری وبه کارگیری فکرهای جدید بستگی دارد...</vt:lpstr>
      <vt:lpstr>تعریف خلاقیت: درنگاه ما&lt;&lt;خلافیت برایندنیروهای تخیلی وتعقلی فرد است ک بااستفاده از دانسته های قبلی وکشفیات جدید-قالب های ذهنی ومحدودیت های فکری اورا در هم می شکند و رهیافت های نوبرای حل مساله می دهند&gt;&gt;   قوه تعقل وقوه تخیل انسان دردو سوی طیف ذهنی انسان قرار داد خلاقیت محصول پرورش متناسب و همگون این دو قوه هست وچه بسا رشدناهمگون یکی ازاین دوقوه انسان را به دام جمود فکری یا خیال پردازی ومالیخولیای بیندازد.   خلاقیت بردو پایه تصورات وتعقلات بنا نهاده شده است که برایند انها منجربه تولید ایده های خلاقانه می شود وانسان های خلاق عموماکسانی هستندکه این دو قوه رابه خوبی در وجودشان پرورش داده باشند واز برایند این دو درجهت مقاصد و اهداف خود استفاده کنند </vt:lpstr>
      <vt:lpstr>تصورات موثر درخلاقیت:          تصورات موثر در خلاقیت عبارتند از:  تصورات مثبت یا حدس زننده:تصوراتی که ما از چیزهای لذت بخش واتفاقاتی که دوست داریم برایمان بیفتد در ذهن می سازیـم.مانند تصوراتبصری که به ما امکان می دهد هر تصویر فکری دلخواه را در مغز به وجود اوریم.  تصورات باز سازننده:تصوراتی که ما را قادر می سازدتا تصویر های گذشته را به طور غیر ارادی در مغز خود بازسازی کنیم .  تصورات ساختاری:حس ذاتی برای تجسم اشکال سه بعدی وتوانای غریزی برای ساختن تصویری واضح و سه بعدی در مغزاز نقشه ای مسطح،مانند قدرتی که هوانوردان را درفروداوردن هواپیما به زمین در پرواز های بدون دید یاری می کند.  تصورات جانشینی:تصوراتی که به وسیله ای انها میتوانیم خود رابه جای دیگران قرار داده ودر غم ها و شادی های انها شریک شویم.  تصورات پیش بینی:تصوراتی که انسان را قادر می سازد تا در مورئ اینده حدس زده و ان را پیش بینی کند.</vt:lpstr>
      <vt:lpstr>واقعیت خلاقیت: واقعیت این است که تاکنون،روان شناسان ومحققان،برداشت های متفاوتی از این واژه داشته و تعاریف متنوعی ازان ارائه کرده اند.ناشی ازماهیت پیچیده ان است. برخی درتعاریف خلاقیت،گفته اند:«خلاقیت«ترکیبی است از قدرت ابتکار،انعطاف پذیری وحساسیت دربرابر نظریاتی که یادگیرنده را قادر می سازد خارج از نتایج تفکرنامعقول،به نتایج متفاوت ومولدبیندیشد که حاصل ان ،رضایت شخصی و احتمالا خوشنودی دیگران خواهد بود».  درمطالعه پیرامون خلاقیت،به دو نکته ای مهم زیر باید توجه داشت: 1.اول انکه خلاقیت می تواند خلق اشکال یاصورت های جدیدی از ایده هایا تولیدات کهنه باشد.دراین صورت اغلب فکر ها وایده های گذشته،اساس خلاقیت های تازه است.  2.دوم اینکه خلاقیت امری انحصاری است و حاصل تلاش فردی وتنها یک موقعیت یا مسآله عمومی نیست؛ازاین رو،فردی ممکن است چیزی راخلق کندکه قبلا هیچ گونه سابقه ای ذهنی ازان نداشته باشد؛اگرچه  ان چیزبه صورت های مشابه یا کاملا یکسان قبلا توسط شخص دیگری ودر موقعیت خواصی خلق شده باشد.</vt:lpstr>
      <vt:lpstr>ضرورت واهمیت خلاقیت: خلاقیت زمانی پا به عرصه وجود می گذارد که:فرد یا افرادی،سطح   دانش زمان خود را درباره ای پدیده های طبیعی ویا خود انسان   کافی ندانسته و خود را ناچار به بهره گیری طیف وسیع توانای ها   ببیند تا فرا رسیدن ان برهه از زمان که دیگر جستجوی گری در   جستجوی راه های تکمیل فنون باقی نماند ویا ان لحظه که تحقیق    ازدیاد سطح تولید های صنعتی به توقیف درامده وضرورت جهاد   ملی درراه دستیابی به خود کفایی وخود یابی ئر جامعه ای بین   المللی،بی اهمیت تلقی شود.پیکار خستگی ناپذیر که در نهایت به   نوآوری وتحول می انجامد،ادامه خواهد داشت وپایانی بر ان   مقصورنیست.</vt:lpstr>
      <vt:lpstr>فواید خلاقیت: خلاقیت دست کم برای جامعه سه فایده دارد: آن باعث افزایش رشد اقتصادی می شود بهره وری را بالا می برد وباعث به وجود امدن تکنولوژی،کالاها وخدماتجدید می گردد.ما درباره ای این فایده ها بحث می کنیم وبه این موضوع می پردازیم که با استفاده از پدیده خلاقیت چگونه می توان به حل مسائلی کرد که در اثرتغییرات در محیط خارجی به وجود می ایند.  رشد اقتصادی: یکی از دلایلی که اقتصاددانان به شرکت ها وسازمان های تازه تاسیس وکوچک توجه نمودند،این بود که این شرکت ها وسازمان ها موجب به وجود اوردن مشاغل بیشتری در سیستم اقتصادی امریکا می شدند.درتحقیقی که در یک از صنایع مهم امریکا،یعنی صنعت الکترونیک انجام شد. مشخص گردید شرکت های که عمرشان به بیش از بیست سال می رسد افراد استخدام کرده اند.</vt:lpstr>
      <vt:lpstr>توسعه خلاقیت: برای توسعه خلاقیت،به امور زیر توجه کنید: 1.از انجا که خلاقیت،امری فردی وشخصی است وهرکسی متناسب با توانایی های فردی و منحصر به فرد،می تواند به توسعه وگسترش ان اقدام نماید،جهت تقویت این امر،باید به سراغ توانایی های فردی و منحصر به فرد رفت و به ارزیابی ان پرداخت.  2.میزان حساسیت در درک مسائل،نقش مهمی در خلاقیت دارد:بنابراین،با افزایش وگسترش دقت وحساسیت در درک مسائل،می توان به توسعه خلاقیت فردی کمک کرد.  3.بدون شک،ازمایش،تجربه وکنکاش،رابطه ای مستقیمی با خلاقیت دارند؛پس برای رشد ان،باید ازطریق تجربه،پژوهش وانجام ازمایش های متنوع اقدام کرد.  4.اندیشه تخیلی،یکی از راه های مؤثر در برانگیختن قدرت خلاقیت محسوب می شود؛ زیرا تخیل،نوعی تفکرازاد است که ضمن ان،ذهن فرد،متوجه حل یک مساله واقعی،به گونه ای که در عالم خارج وجود دارد،نمی شود؛بلکه در تخیل،فرد خارج از قیود و هنجارهای موجود،ازادانه انچه را که تمایل دارد،در ذهن خود تصور می کند..</vt:lpstr>
      <vt:lpstr>                    پایان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ارتباط خلاقیت وبرنامه ریزی*   دربرنامه ریزی های موفق گاهی ازصدهافکرکاربردی استفاده ل    میشود.موقعیت نهایی سازمان دهی بقای ان به میزان توانای برنامه      ریزان درایجادنواوری وبه کارگیری فکرهای جدید بستگی دارد...</dc:title>
  <dc:creator>rp</dc:creator>
  <cp:lastModifiedBy>rp</cp:lastModifiedBy>
  <cp:revision>24</cp:revision>
  <dcterms:created xsi:type="dcterms:W3CDTF">2017-10-22T07:39:26Z</dcterms:created>
  <dcterms:modified xsi:type="dcterms:W3CDTF">2017-12-26T04:18:44Z</dcterms:modified>
</cp:coreProperties>
</file>