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71" r:id="rId2"/>
    <p:sldId id="272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3" r:id="rId16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89698" autoAdjust="0"/>
  </p:normalViewPr>
  <p:slideViewPr>
    <p:cSldViewPr>
      <p:cViewPr varScale="1">
        <p:scale>
          <a:sx n="68" d="100"/>
          <a:sy n="68" d="100"/>
        </p:scale>
        <p:origin x="144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691E4-64D5-48AB-BADE-66385D0ABEE1}" type="datetimeFigureOut">
              <a:rPr lang="fa-IR" smtClean="0"/>
              <a:t>09/07/1441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5769C-39F9-4D70-A9F9-0AADAC4C40B8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691E4-64D5-48AB-BADE-66385D0ABEE1}" type="datetimeFigureOut">
              <a:rPr lang="fa-IR" smtClean="0"/>
              <a:t>09/07/1441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5769C-39F9-4D70-A9F9-0AADAC4C40B8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691E4-64D5-48AB-BADE-66385D0ABEE1}" type="datetimeFigureOut">
              <a:rPr lang="fa-IR" smtClean="0"/>
              <a:t>09/07/1441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5769C-39F9-4D70-A9F9-0AADAC4C40B8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691E4-64D5-48AB-BADE-66385D0ABEE1}" type="datetimeFigureOut">
              <a:rPr lang="fa-IR" smtClean="0"/>
              <a:t>09/07/1441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5769C-39F9-4D70-A9F9-0AADAC4C40B8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691E4-64D5-48AB-BADE-66385D0ABEE1}" type="datetimeFigureOut">
              <a:rPr lang="fa-IR" smtClean="0"/>
              <a:t>09/07/1441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5769C-39F9-4D70-A9F9-0AADAC4C40B8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691E4-64D5-48AB-BADE-66385D0ABEE1}" type="datetimeFigureOut">
              <a:rPr lang="fa-IR" smtClean="0"/>
              <a:t>09/07/1441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5769C-39F9-4D70-A9F9-0AADAC4C40B8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691E4-64D5-48AB-BADE-66385D0ABEE1}" type="datetimeFigureOut">
              <a:rPr lang="fa-IR" smtClean="0"/>
              <a:t>09/07/1441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5769C-39F9-4D70-A9F9-0AADAC4C40B8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691E4-64D5-48AB-BADE-66385D0ABEE1}" type="datetimeFigureOut">
              <a:rPr lang="fa-IR" smtClean="0"/>
              <a:t>09/07/1441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5769C-39F9-4D70-A9F9-0AADAC4C40B8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691E4-64D5-48AB-BADE-66385D0ABEE1}" type="datetimeFigureOut">
              <a:rPr lang="fa-IR" smtClean="0"/>
              <a:t>09/07/1441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5769C-39F9-4D70-A9F9-0AADAC4C40B8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691E4-64D5-48AB-BADE-66385D0ABEE1}" type="datetimeFigureOut">
              <a:rPr lang="fa-IR" smtClean="0"/>
              <a:t>09/07/1441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5769C-39F9-4D70-A9F9-0AADAC4C40B8}" type="slidenum">
              <a:rPr lang="fa-IR" smtClean="0"/>
              <a:t>‹#›</a:t>
            </a:fld>
            <a:endParaRPr lang="fa-I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691E4-64D5-48AB-BADE-66385D0ABEE1}" type="datetimeFigureOut">
              <a:rPr lang="fa-IR" smtClean="0"/>
              <a:t>09/07/1441</a:t>
            </a:fld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595769C-39F9-4D70-A9F9-0AADAC4C40B8}" type="slidenum">
              <a:rPr lang="fa-IR" smtClean="0"/>
              <a:t>‹#›</a:t>
            </a:fld>
            <a:endParaRPr lang="fa-I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3595769C-39F9-4D70-A9F9-0AADAC4C40B8}" type="slidenum">
              <a:rPr lang="fa-IR" smtClean="0"/>
              <a:t>‹#›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40F691E4-64D5-48AB-BADE-66385D0ABEE1}" type="datetimeFigureOut">
              <a:rPr lang="fa-IR" smtClean="0"/>
              <a:t>09/07/1441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r" defTabSz="914400" rtl="1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fa.wikipedia.org/wiki/%D8%A7%D9%86%D8%A8%D8%A7%D8%B1#.D9.81.D8.B1.D8.A7.DB.8C.D9.86.D8.AF.D9.87.D8.A7.DB.8C_.D9.BE.D8.B4.D8.AA.DB.8C.D8.A8.D8.A7.D9.86_.D8.AF.D8.B1_.D8.A7.D9.86.D8.A8.D8.A7.D8.B1.D8.AF.D8.A7.D8.B1.DB.8C" TargetMode="External"/><Relationship Id="rId13" Type="http://schemas.openxmlformats.org/officeDocument/2006/relationships/hyperlink" Target="https://fa.wikipedia.org/wiki/%D8%A7%D9%86%D8%A8%D8%A7%D8%B1#.D9.85.D9.86.D8.A7.D8.A8.D8.B9" TargetMode="External"/><Relationship Id="rId3" Type="http://schemas.openxmlformats.org/officeDocument/2006/relationships/hyperlink" Target="https://fa.wikipedia.org/wiki/%D8%A7%D9%86%D8%A8%D8%A7%D8%B1#.D8.A7.D9.86.D8.A8.D8.A7.D8.B1" TargetMode="External"/><Relationship Id="rId7" Type="http://schemas.openxmlformats.org/officeDocument/2006/relationships/hyperlink" Target="https://fa.wikipedia.org/wiki/%D8%A7%D9%86%D8%A8%D8%A7%D8%B1#.D9.81.D8.B1.D8.A7.DB.8C.D9.86.D8.AF.D9.87.D8.A7.DB.8C_.D8.A7.D8.B5.D9.84.DB.8C_.D8.AF.D8.B1_.D8.A7.D9.86.D8.A8.D8.A7.D8.B1.D8.AF.D8.A7.D8.B1.DB.8C" TargetMode="External"/><Relationship Id="rId12" Type="http://schemas.openxmlformats.org/officeDocument/2006/relationships/hyperlink" Target="https://fa.wikipedia.org/wiki/%D8%A7%D9%86%D8%A8%D8%A7%D8%B1#.D9.BE.DB.8C.D9.88.D9.86.D8.AF_.D8.A8.D9.87_.D8.A8.DB.8C.D8.B1.D9.88.D9.86" TargetMode="External"/><Relationship Id="rId2" Type="http://schemas.openxmlformats.org/officeDocument/2006/relationships/hyperlink" Target="https://fa.wikipedia.org/wiki/%D8%A7%D9%86%D8%A8%D8%A7%D8%B1#.D8.A7.D9.86.D9.88.D8.A7.D8.B9_.D8.A7.D9.86.D8.A8.D8.A7.D8.B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fa.wikipedia.org/wiki/%D8%A7%D9%86%D8%A8%D8%A7%D8%B1#.D8.A7.D9.86.D8.A8.D8.A7.D8.B1.D8.AF.D8.A7.D8.B1.DB.8C" TargetMode="External"/><Relationship Id="rId11" Type="http://schemas.openxmlformats.org/officeDocument/2006/relationships/hyperlink" Target="https://fa.wikipedia.org/wiki/%D8%A7%D9%86%D8%A8%D8%A7%D8%B1#.D9.85.D9.86.D8.A7.D8.A8.D8.B9_.D9.88_.D9.85.D8.A3.D8.AE.D8.B0" TargetMode="External"/><Relationship Id="rId5" Type="http://schemas.openxmlformats.org/officeDocument/2006/relationships/hyperlink" Target="https://fa.wikipedia.org/wiki/%D8%A7%D9%86%D8%A8%D8%A7%D8%B1#.D8.B7.D8.B1.D8.A7.D8.AD.DB.8C_.D8.A7.D9.86.D8.A8.D8.A7.D8.B1" TargetMode="External"/><Relationship Id="rId10" Type="http://schemas.openxmlformats.org/officeDocument/2006/relationships/hyperlink" Target="https://fa.wikipedia.org/wiki/%D8%A7%D9%86%D8%A8%D8%A7%D8%B1#.D8.B1.D8.A7.D9.87.D8.A8.D8.B1.D8.AF.D9.87.D8.A7.DB.8C_.D8.A7.D9.86.D8.A8.D8.A7.D8.B1.D8.AF.D8.A7.D8.B1.DB.8C" TargetMode="External"/><Relationship Id="rId4" Type="http://schemas.openxmlformats.org/officeDocument/2006/relationships/hyperlink" Target="https://fa.wikipedia.org/wiki/%D8%A7%D9%86%D8%A8%D8%A7%D8%B1#.D8.AA.D8.AC.D9.87.DB.8C.D8.B2.D8.A7.D8.AA_.D8.A7.D9.86.D8.A8.D8.A7.D8.B1.D8.AF.D8.A7.D8.B1.DB.8C" TargetMode="External"/><Relationship Id="rId9" Type="http://schemas.openxmlformats.org/officeDocument/2006/relationships/hyperlink" Target="https://fa.wikipedia.org/wiki/%D8%A7%D9%86%D8%A8%D8%A7%D8%B1#.D9.85.D8.AF.DB.8C.D8.B1.DB.8C.D8.AA_.D8.A7.D9.86.D8.A8.D8.A7.D8.B1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95736" y="980728"/>
            <a:ext cx="4572000" cy="46474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a-IR" sz="4400" b="1" dirty="0" smtClean="0">
                <a:solidFill>
                  <a:srgbClr val="FFC000"/>
                </a:solidFill>
              </a:rPr>
              <a:t>انبار</a:t>
            </a:r>
            <a:r>
              <a:rPr lang="fa-IR" sz="4400" b="1" dirty="0" smtClean="0"/>
              <a:t>:</a:t>
            </a:r>
            <a:r>
              <a:rPr lang="fa-IR" sz="4400" dirty="0" smtClean="0"/>
              <a:t> </a:t>
            </a:r>
            <a:r>
              <a:rPr lang="fa-IR" sz="2800" dirty="0" smtClean="0"/>
              <a:t>ساختمان </a:t>
            </a:r>
            <a:r>
              <a:rPr lang="fa-IR" sz="2800" dirty="0"/>
              <a:t>یا محوطه‌ای تجاری است که با بهره برداری از یک سیستم صحیح طبقه بندی و تنظیم، برای نگهداری یک یا چند نوع کالای بازرگانی، صنعتی، مواد اولیه و یا فرآورده‌های مختلف، استفاده می‌گردد. علاوه بر آن انبارها به عنوان نقاط و تأسیساتی برای نگهداری موقت به منظور توزیع و تجمیع کالاها در سیستم‌های توزیع نیز استفاده می‌شوند.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6222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91198" y="476672"/>
            <a:ext cx="4572000" cy="612475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a-IR" sz="2800" b="1" dirty="0"/>
              <a:t>خصوصیات فیزیکی کالا</a:t>
            </a:r>
            <a:endParaRPr lang="en-US" sz="2800" dirty="0"/>
          </a:p>
          <a:p>
            <a:r>
              <a:rPr lang="fa-IR" sz="2000" dirty="0"/>
              <a:t>خصوصیات فیزیکی کالا ، یکی دیگر از عواملی است که در تعیین محل قرار دادن آن در انبار تاثیر دارد.این خصوصیات شامل وزن(اقلام سنگین و سبک) ، نوع بسته بندی مانند کیسه ، کارتن ، عدل، جعبه ، بشکه ، قوطی ، صندوق و یا به صورت فله است که ابعاد و شکل ظاهری آن ها را تشکیل می دهد.</a:t>
            </a:r>
            <a:endParaRPr lang="en-US" sz="2000" dirty="0"/>
          </a:p>
          <a:p>
            <a:r>
              <a:rPr lang="fa-IR" sz="3200" b="1" dirty="0"/>
              <a:t>خصوصیات کیفی کالا</a:t>
            </a:r>
            <a:endParaRPr lang="en-US" sz="3200" dirty="0"/>
          </a:p>
          <a:p>
            <a:r>
              <a:rPr lang="fa-IR" sz="2400" dirty="0"/>
              <a:t>این خصوصیات شامل کالای فاسدشدنی ، سریع الاشتعال بودن ، قابل انفجار ، سمی بودن و دیگر خصوصیات کیفی است که باعث می گردد در تعیین محل قرار دادن کالا تاثیر بسزایی داشته باشند.لذل پس از تعیین محل قرار دادن کالا در انبار ، نسبت به تعیین قفسه ، طبقه و ردیف برای استقرار کالا اقدام می شود.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51320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62474" y="332656"/>
            <a:ext cx="4572000" cy="58785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a-IR" sz="4000" b="1" dirty="0">
                <a:solidFill>
                  <a:srgbClr val="00B050"/>
                </a:solidFill>
              </a:rPr>
              <a:t>کارت کوچک(کارت قفسه)</a:t>
            </a:r>
            <a:endParaRPr lang="en-US" sz="4000" dirty="0">
              <a:solidFill>
                <a:srgbClr val="00B050"/>
              </a:solidFill>
            </a:endParaRPr>
          </a:p>
          <a:p>
            <a:r>
              <a:rPr lang="fa-IR" sz="2800" dirty="0"/>
              <a:t>کارت کوچک انبار در بالای قفسه یا روی هر یک از اجناس انبار نصب می شود و این کارت دارای مشخصات زیر است:</a:t>
            </a:r>
            <a:endParaRPr lang="en-US" sz="2800" dirty="0"/>
          </a:p>
          <a:p>
            <a:r>
              <a:rPr lang="fa-IR" sz="2800" dirty="0"/>
              <a:t>نام کالایی که کارت مربوط به آن است.</a:t>
            </a:r>
            <a:endParaRPr lang="en-US" sz="2800" dirty="0"/>
          </a:p>
          <a:p>
            <a:r>
              <a:rPr lang="fa-IR" sz="2800" dirty="0"/>
              <a:t>شماره جنس و نوع کالا</a:t>
            </a:r>
            <a:endParaRPr lang="en-US" sz="2800" dirty="0"/>
          </a:p>
          <a:p>
            <a:r>
              <a:rPr lang="fa-IR" sz="2800" dirty="0"/>
              <a:t>موجودی حداقل و حداکثر</a:t>
            </a:r>
            <a:endParaRPr lang="en-US" sz="2800" dirty="0"/>
          </a:p>
          <a:p>
            <a:r>
              <a:rPr lang="fa-IR" sz="2800" dirty="0"/>
              <a:t>واحد مقدار</a:t>
            </a:r>
            <a:endParaRPr lang="en-US" sz="2800" dirty="0"/>
          </a:p>
          <a:p>
            <a:r>
              <a:rPr lang="fa-IR" sz="2800" dirty="0"/>
              <a:t>مقدار متضمن تاریخ وارده و صادره و موجودی</a:t>
            </a:r>
            <a:endParaRPr lang="en-US" sz="2800" dirty="0"/>
          </a:p>
          <a:p>
            <a:r>
              <a:rPr lang="fa-IR" sz="2800" dirty="0"/>
              <a:t>کارت بزرگ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1848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11760" y="0"/>
            <a:ext cx="4572000" cy="692497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a-IR" sz="2800" b="1" dirty="0">
                <a:solidFill>
                  <a:srgbClr val="0070C0"/>
                </a:solidFill>
              </a:rPr>
              <a:t>خروج اجناس از انبار به چند طریق صورت می گیرد:</a:t>
            </a:r>
            <a:endParaRPr lang="en-US" sz="2800" dirty="0">
              <a:solidFill>
                <a:srgbClr val="0070C0"/>
              </a:solidFill>
            </a:endParaRPr>
          </a:p>
          <a:p>
            <a:r>
              <a:rPr lang="fa-IR" sz="2800" b="1" dirty="0">
                <a:solidFill>
                  <a:srgbClr val="0070C0"/>
                </a:solidFill>
              </a:rPr>
              <a:t>درخواست کالا و مواد از انبار</a:t>
            </a:r>
            <a:endParaRPr lang="en-US" sz="2800" dirty="0">
              <a:solidFill>
                <a:srgbClr val="0070C0"/>
              </a:solidFill>
            </a:endParaRPr>
          </a:p>
          <a:p>
            <a:r>
              <a:rPr lang="fa-IR" sz="2000" dirty="0"/>
              <a:t>نحوه صدور قطعات و مواد از این قرار است که ابتدا واحد متقاضی ، کالای مورد نیاز خود را با تکمیل فرم(برگ درخواست کالا از انبار) و تایید مسئول ذیربط از انبار درخواست می کند.</a:t>
            </a:r>
            <a:endParaRPr lang="en-US" sz="2000" dirty="0"/>
          </a:p>
          <a:p>
            <a:r>
              <a:rPr lang="fa-IR" sz="2000" dirty="0"/>
              <a:t>در صورت موجود بودن کالا ، انباردار به صدور ( حواله انبار) اقدام می کند و اگر جنس موجود نباشد به تنظیم فرم ( درخواست خرید کالا) اقدام و یک نسخه از فرم مزبور جهت خرید به تدارکات ارسال </a:t>
            </a:r>
            <a:r>
              <a:rPr lang="fa-IR" sz="2000" dirty="0" smtClean="0"/>
              <a:t>میشود</a:t>
            </a:r>
            <a:r>
              <a:rPr lang="fa-IR" sz="2000" dirty="0"/>
              <a:t>.</a:t>
            </a:r>
            <a:endParaRPr lang="en-US" sz="2000" dirty="0"/>
          </a:p>
          <a:p>
            <a:r>
              <a:rPr lang="fa-IR" sz="2000" dirty="0"/>
              <a:t>در برخی موسسات ، به جای فرم های درخواست کالا و حواله انبارز از فرم ادغام شده ( درخواست و تحویل کالا از انبار) استفاده می شود، این فرم را متقاضی تکمیل کرده و پس از تحویل کالا از طریق انبار ، در ستون مربوط به تحویل گیرنده امضاء </a:t>
            </a:r>
            <a:r>
              <a:rPr lang="fa-IR" sz="2000" dirty="0" smtClean="0"/>
              <a:t>میکند</a:t>
            </a:r>
            <a:endParaRPr lang="en-US" sz="2000" dirty="0"/>
          </a:p>
          <a:p>
            <a:r>
              <a:rPr lang="fa-IR" sz="2000" dirty="0"/>
              <a:t>اصولا صدور جنس از انبار ، طبق برگ درخواست کالا صورت می گیرد ، فرم (حواله انبار) هنگام تحویل کالا به متقاضی تنظیم و از طریق انبار صادر می شود.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01745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21352" y="692696"/>
            <a:ext cx="4572000" cy="563231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a-IR" sz="3200" b="1" dirty="0">
                <a:solidFill>
                  <a:srgbClr val="0070C0"/>
                </a:solidFill>
              </a:rPr>
              <a:t>صدور ابزار از انبار</a:t>
            </a:r>
            <a:endParaRPr lang="en-US" sz="3200" dirty="0">
              <a:solidFill>
                <a:srgbClr val="0070C0"/>
              </a:solidFill>
            </a:endParaRPr>
          </a:p>
          <a:p>
            <a:r>
              <a:rPr lang="fa-IR" sz="2400" dirty="0"/>
              <a:t>جهت دریافت ابزار از انبار، متقاضی فرم(ابزار) را تکمیل کرده و به انبار ارسال می دارد ، از این فرم معمولا برای استفاده موقت از ابزار استفاده می شود.</a:t>
            </a:r>
            <a:endParaRPr lang="en-US" sz="2400" dirty="0"/>
          </a:p>
          <a:p>
            <a:r>
              <a:rPr lang="fa-IR" sz="3200" b="1" dirty="0">
                <a:solidFill>
                  <a:srgbClr val="0070C0"/>
                </a:solidFill>
              </a:rPr>
              <a:t>برگشت کالای امانی دریافتی</a:t>
            </a:r>
            <a:endParaRPr lang="en-US" sz="3200" dirty="0">
              <a:solidFill>
                <a:srgbClr val="0070C0"/>
              </a:solidFill>
            </a:endParaRPr>
          </a:p>
          <a:p>
            <a:r>
              <a:rPr lang="fa-IR" sz="2400" dirty="0"/>
              <a:t>از این فرم ، هنگام برگشت کالایی که قبلا از موسسه به امانت گرفته شده استفاده می شود.فرم مزبور در انبار صادر می شود.</a:t>
            </a:r>
            <a:endParaRPr lang="en-US" sz="2400" dirty="0"/>
          </a:p>
          <a:p>
            <a:r>
              <a:rPr lang="fa-IR" sz="3200" b="1" dirty="0">
                <a:solidFill>
                  <a:srgbClr val="0070C0"/>
                </a:solidFill>
              </a:rPr>
              <a:t>کالای غیر قابل قبول</a:t>
            </a:r>
            <a:endParaRPr lang="en-US" sz="3200" dirty="0">
              <a:solidFill>
                <a:srgbClr val="0070C0"/>
              </a:solidFill>
            </a:endParaRPr>
          </a:p>
          <a:p>
            <a:r>
              <a:rPr lang="fa-IR" sz="2400" dirty="0"/>
              <a:t>چنانچه کالای خریداری شده به تایید فنی و کیفی نرسد ، انبار با تکمیل فرم( کالای غیر قابل قبول) کالای خریداری شده را از طریق تدارکات به فروشنده مرجوع می کند</a:t>
            </a:r>
            <a:r>
              <a:rPr lang="fa-IR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28163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66761" y="548680"/>
            <a:ext cx="4572000" cy="477053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a-IR" sz="2800" b="1" dirty="0">
                <a:solidFill>
                  <a:srgbClr val="0070C0"/>
                </a:solidFill>
              </a:rPr>
              <a:t>رسید و تحویل مستقیم</a:t>
            </a:r>
            <a:endParaRPr lang="en-US" sz="2800" dirty="0">
              <a:solidFill>
                <a:srgbClr val="0070C0"/>
              </a:solidFill>
            </a:endParaRPr>
          </a:p>
          <a:p>
            <a:r>
              <a:rPr lang="fa-IR" sz="2000" dirty="0"/>
              <a:t>در بعضی شرایط اقلام خریداری شده بدون ورود به انبار ، مستقیما به مصرف کننده تحویل می شود ( مانند مصالح ساختمانی)</a:t>
            </a:r>
            <a:endParaRPr lang="en-US" sz="2000" dirty="0"/>
          </a:p>
          <a:p>
            <a:r>
              <a:rPr lang="fa-IR" sz="2000" dirty="0"/>
              <a:t>انباردار در تحویل مستقیم کالا نظارت دارد. وی موظف است کالای وارده را با نسخه سفارش خرید کالا تطبیق دهد و سپس به صدور ( رسید انبار مستقیم) که در ولقع حکم حواله انبار را خواهد داشت، اقدام کند.</a:t>
            </a:r>
            <a:endParaRPr lang="en-US" sz="2000" dirty="0"/>
          </a:p>
          <a:p>
            <a:r>
              <a:rPr lang="fa-IR" sz="3200" b="1" dirty="0">
                <a:solidFill>
                  <a:srgbClr val="0070C0"/>
                </a:solidFill>
              </a:rPr>
              <a:t>خروج کالا از موسسه</a:t>
            </a:r>
            <a:endParaRPr lang="en-US" sz="3200" dirty="0">
              <a:solidFill>
                <a:srgbClr val="0070C0"/>
              </a:solidFill>
            </a:endParaRPr>
          </a:p>
          <a:p>
            <a:r>
              <a:rPr lang="fa-IR" sz="2800" dirty="0"/>
              <a:t>ارسال کالا از واحد های مختلف به خارج از موسسه مستلزم تنظیم( برگ خروج کالا) است.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09924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:\ \متفرقه\ware2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548680"/>
            <a:ext cx="6552727" cy="5760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608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0" y="260648"/>
            <a:ext cx="4572000" cy="594008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a-IR" sz="4400" b="1" dirty="0"/>
              <a:t>محتویات</a:t>
            </a:r>
            <a:endParaRPr lang="en-US" sz="4400" dirty="0"/>
          </a:p>
          <a:p>
            <a:pPr lvl="0"/>
            <a:r>
              <a:rPr lang="fa-IR" sz="2800" u="sng" dirty="0">
                <a:hlinkClick r:id="rId2"/>
              </a:rPr>
              <a:t>۱ انواع انبار</a:t>
            </a:r>
            <a:endParaRPr lang="en-US" sz="2800" dirty="0"/>
          </a:p>
          <a:p>
            <a:pPr lvl="0"/>
            <a:r>
              <a:rPr lang="fa-IR" sz="2800" u="sng" dirty="0">
                <a:hlinkClick r:id="rId3"/>
              </a:rPr>
              <a:t>۲ انبار</a:t>
            </a:r>
            <a:endParaRPr lang="en-US" sz="2800" dirty="0"/>
          </a:p>
          <a:p>
            <a:pPr lvl="0"/>
            <a:r>
              <a:rPr lang="fa-IR" sz="2800" u="sng" dirty="0">
                <a:hlinkClick r:id="rId4"/>
              </a:rPr>
              <a:t>۳ تجهیزات انبارداری</a:t>
            </a:r>
            <a:endParaRPr lang="en-US" sz="2800" dirty="0"/>
          </a:p>
          <a:p>
            <a:pPr lvl="0"/>
            <a:r>
              <a:rPr lang="fa-IR" sz="2800" u="sng" dirty="0">
                <a:hlinkClick r:id="rId5"/>
              </a:rPr>
              <a:t>۴ طراحی انبار</a:t>
            </a:r>
            <a:endParaRPr lang="en-US" sz="2800" dirty="0"/>
          </a:p>
          <a:p>
            <a:pPr lvl="0"/>
            <a:r>
              <a:rPr lang="fa-IR" sz="2800" u="sng" dirty="0">
                <a:hlinkClick r:id="rId6"/>
              </a:rPr>
              <a:t>۵ انبارداری</a:t>
            </a:r>
            <a:endParaRPr lang="en-US" sz="2800" dirty="0"/>
          </a:p>
          <a:p>
            <a:pPr lvl="0"/>
            <a:r>
              <a:rPr lang="fa-IR" sz="2800" u="sng" dirty="0">
                <a:hlinkClick r:id="rId7"/>
              </a:rPr>
              <a:t>۶ فرایندهای اصلی در انبارداری</a:t>
            </a:r>
            <a:endParaRPr lang="en-US" sz="2800" dirty="0"/>
          </a:p>
          <a:p>
            <a:pPr lvl="0"/>
            <a:r>
              <a:rPr lang="fa-IR" sz="2800" u="sng" dirty="0">
                <a:hlinkClick r:id="rId8"/>
              </a:rPr>
              <a:t>۷ فرایندهای پشتیبان در انبارداری</a:t>
            </a:r>
            <a:endParaRPr lang="en-US" sz="2800" dirty="0"/>
          </a:p>
          <a:p>
            <a:pPr lvl="0"/>
            <a:r>
              <a:rPr lang="fa-IR" sz="2800" u="sng" dirty="0">
                <a:hlinkClick r:id="rId9"/>
              </a:rPr>
              <a:t>۸ مدیریت انبار</a:t>
            </a:r>
            <a:endParaRPr lang="en-US" sz="2800" dirty="0"/>
          </a:p>
          <a:p>
            <a:pPr lvl="0"/>
            <a:r>
              <a:rPr lang="fa-IR" sz="2800" u="sng" dirty="0">
                <a:hlinkClick r:id="rId10"/>
              </a:rPr>
              <a:t>۹ راهبردهای انبارداری</a:t>
            </a:r>
            <a:endParaRPr lang="en-US" sz="2800" dirty="0"/>
          </a:p>
          <a:p>
            <a:pPr lvl="0"/>
            <a:r>
              <a:rPr lang="fa-IR" sz="2800" u="sng" dirty="0">
                <a:hlinkClick r:id="rId11"/>
              </a:rPr>
              <a:t>۱۰ منابع و مأخذ</a:t>
            </a:r>
            <a:endParaRPr lang="en-US" sz="2800" dirty="0"/>
          </a:p>
          <a:p>
            <a:pPr lvl="0"/>
            <a:r>
              <a:rPr lang="fa-IR" sz="2800" u="sng" dirty="0">
                <a:hlinkClick r:id="rId12"/>
              </a:rPr>
              <a:t>۱۱ پیوند به بیرون</a:t>
            </a:r>
            <a:endParaRPr lang="en-US" sz="2800" dirty="0"/>
          </a:p>
          <a:p>
            <a:pPr lvl="0"/>
            <a:r>
              <a:rPr lang="fa-IR" sz="2800" u="sng" dirty="0">
                <a:hlinkClick r:id="rId13"/>
              </a:rPr>
              <a:t>۱۲ منابع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11218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23728" y="333867"/>
            <a:ext cx="4572000" cy="612475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a-IR" sz="4400" b="1" dirty="0">
                <a:solidFill>
                  <a:srgbClr val="FF0000"/>
                </a:solidFill>
              </a:rPr>
              <a:t>انبار پوشیده</a:t>
            </a:r>
            <a:r>
              <a:rPr lang="fa-IR" b="1" dirty="0">
                <a:solidFill>
                  <a:srgbClr val="FF0000"/>
                </a:solidFill>
              </a:rPr>
              <a:t>:</a:t>
            </a:r>
            <a:r>
              <a:rPr lang="fa-IR" dirty="0">
                <a:solidFill>
                  <a:srgbClr val="FF0000"/>
                </a:solidFill>
              </a:rPr>
              <a:t> </a:t>
            </a:r>
            <a:r>
              <a:rPr lang="fa-IR" sz="2000" dirty="0"/>
              <a:t>بعضی از اجناس به علت حساسیت و مواد خاصی که در ساختمانشان به کار رفته باید در انباری که همه اطراف آن بسته و دارای سقف است ، نگهداری شوند.</a:t>
            </a:r>
            <a:endParaRPr lang="en-US" sz="2000" dirty="0"/>
          </a:p>
          <a:p>
            <a:r>
              <a:rPr lang="fa-IR" sz="2000" dirty="0"/>
              <a:t>انبار سرپوشیده:نوعی انبار که سقف دارد ولی چهارطرف آن باز و فاقد حفاظ جانبی است اقلام و یا اجناسی که در مقابل نور مستقیم آفتاب و برف و باران خاصیت خود را از دست می دهند ، در این انبارها نگهداری می شوند</a:t>
            </a:r>
            <a:r>
              <a:rPr lang="fa-IR" dirty="0"/>
              <a:t>.</a:t>
            </a:r>
            <a:endParaRPr lang="en-US" dirty="0"/>
          </a:p>
          <a:p>
            <a:r>
              <a:rPr lang="fa-IR" sz="4800" b="1" dirty="0">
                <a:solidFill>
                  <a:srgbClr val="FF0000"/>
                </a:solidFill>
              </a:rPr>
              <a:t>انبار باز</a:t>
            </a:r>
            <a:r>
              <a:rPr lang="fa-IR" b="1" dirty="0">
                <a:solidFill>
                  <a:srgbClr val="FF0000"/>
                </a:solidFill>
              </a:rPr>
              <a:t>:</a:t>
            </a:r>
            <a:r>
              <a:rPr lang="fa-IR" dirty="0">
                <a:solidFill>
                  <a:srgbClr val="FF0000"/>
                </a:solidFill>
              </a:rPr>
              <a:t> </a:t>
            </a:r>
            <a:r>
              <a:rPr lang="fa-IR" sz="2800" dirty="0"/>
              <a:t>این انبار به صورت محوطه است و معمولا اجناسی که در مقابل نور آفتاب و برف و باران خاصیت اولیه خود را از دست نمی دهند با رعایت اصول انبارداری در آن نگهداری می شوند</a:t>
            </a:r>
            <a:r>
              <a:rPr lang="fa-IR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5042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03935" y="404664"/>
            <a:ext cx="4572000" cy="600164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a-IR" sz="3600" b="1" dirty="0">
                <a:solidFill>
                  <a:srgbClr val="00B0F0"/>
                </a:solidFill>
              </a:rPr>
              <a:t>انواع موجودی های انبار</a:t>
            </a:r>
            <a:r>
              <a:rPr lang="fa-IR" b="1" dirty="0">
                <a:solidFill>
                  <a:srgbClr val="00B0F0"/>
                </a:solidFill>
              </a:rPr>
              <a:t>:</a:t>
            </a:r>
            <a:endParaRPr lang="en-US" dirty="0">
              <a:solidFill>
                <a:srgbClr val="00B0F0"/>
              </a:solidFill>
            </a:endParaRPr>
          </a:p>
          <a:p>
            <a:r>
              <a:rPr lang="fa-IR" sz="3200" dirty="0"/>
              <a:t>اجناس و کالاهای موجود در انبار اعم از موسسات تولید یا غیرتولیدی را می توان به پنج دسته به شرح زیر تقسیم نمود:</a:t>
            </a:r>
            <a:endParaRPr lang="en-US" sz="3200" dirty="0"/>
          </a:p>
          <a:p>
            <a:r>
              <a:rPr lang="fa-IR" sz="4000" b="1" dirty="0">
                <a:solidFill>
                  <a:srgbClr val="00B0F0"/>
                </a:solidFill>
              </a:rPr>
              <a:t>مواد خام یا مواد اولیه</a:t>
            </a:r>
            <a:endParaRPr lang="en-US" sz="4000" dirty="0">
              <a:solidFill>
                <a:srgbClr val="00B0F0"/>
              </a:solidFill>
            </a:endParaRPr>
          </a:p>
          <a:p>
            <a:r>
              <a:rPr lang="fa-IR" sz="2400" dirty="0"/>
              <a:t>از این مواد برای تولید کالا استفاده می شود.</a:t>
            </a:r>
            <a:endParaRPr lang="en-US" sz="2400" dirty="0"/>
          </a:p>
          <a:p>
            <a:r>
              <a:rPr lang="fa-IR" sz="3600" b="1" dirty="0">
                <a:solidFill>
                  <a:srgbClr val="00B0F0"/>
                </a:solidFill>
              </a:rPr>
              <a:t>مواد و لوازم مصرفی</a:t>
            </a:r>
            <a:endParaRPr lang="en-US" sz="3600" dirty="0">
              <a:solidFill>
                <a:srgbClr val="00B0F0"/>
              </a:solidFill>
            </a:endParaRPr>
          </a:p>
          <a:p>
            <a:r>
              <a:rPr lang="fa-IR" sz="2000" dirty="0"/>
              <a:t>مواد و لوازم مصرفی به موادی اطلاق می شود که به طور غیرمستقیم در تولید کالا دخالت دارد و یا در سازمان های تولیدی برای انجام خدمات جانبی مورد استفاده قرار داده می شود. این مواد بر اثر مصرف از بین می رود مانند کاغذ و مداد و یا وسایل بسته بندی در سازمانهای تولیدی.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04671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67744" y="56138"/>
            <a:ext cx="4572000" cy="680186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a-IR" sz="2800" b="1" dirty="0">
                <a:solidFill>
                  <a:srgbClr val="7030A0"/>
                </a:solidFill>
              </a:rPr>
              <a:t>مواد و لوازم در جریان ساخت</a:t>
            </a:r>
            <a:endParaRPr lang="en-US" sz="2800" dirty="0">
              <a:solidFill>
                <a:srgbClr val="7030A0"/>
              </a:solidFill>
            </a:endParaRPr>
          </a:p>
          <a:p>
            <a:r>
              <a:rPr lang="fa-IR" sz="2800" dirty="0"/>
              <a:t>به موادی که مقداری تغییرات در مواد اولیه ی آن داده شده ولی هنوز به صورت کامل ساخته نشده است ، مواد و لوازم در جریان ساخت گویند.</a:t>
            </a:r>
            <a:endParaRPr lang="en-US" sz="2800" dirty="0"/>
          </a:p>
          <a:p>
            <a:r>
              <a:rPr lang="fa-IR" sz="2800" b="1" dirty="0">
                <a:solidFill>
                  <a:srgbClr val="7030A0"/>
                </a:solidFill>
              </a:rPr>
              <a:t>کالای تمام شده:</a:t>
            </a:r>
            <a:endParaRPr lang="en-US" sz="2800" dirty="0">
              <a:solidFill>
                <a:srgbClr val="7030A0"/>
              </a:solidFill>
            </a:endParaRPr>
          </a:p>
          <a:p>
            <a:r>
              <a:rPr lang="fa-IR" sz="2800" dirty="0"/>
              <a:t>به کالاهایی گفته می شود که از نظر ساخت به مرحله ی تکمیلی رسیده و قابل عرضه به بازار باشد.</a:t>
            </a:r>
            <a:endParaRPr lang="en-US" sz="2800" dirty="0"/>
          </a:p>
          <a:p>
            <a:r>
              <a:rPr lang="fa-IR" sz="3200" b="1" dirty="0">
                <a:solidFill>
                  <a:srgbClr val="7030A0"/>
                </a:solidFill>
              </a:rPr>
              <a:t>اجناس خریداری شده جهت فروش:</a:t>
            </a:r>
            <a:endParaRPr lang="en-US" sz="3200" dirty="0">
              <a:solidFill>
                <a:srgbClr val="7030A0"/>
              </a:solidFill>
            </a:endParaRPr>
          </a:p>
          <a:p>
            <a:r>
              <a:rPr lang="fa-IR" sz="2400" dirty="0"/>
              <a:t>این سری از اجناس شامل اجناسی هستند که بدون هیچ گونه تغییری در آنها به بازار جهت فروش عرضه می گردد و به طور موقت در انبار نگاهداری می شود. مانند انبار فروشگاه ها و موسسات بازرگانی.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67317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79891" y="332656"/>
            <a:ext cx="4572000" cy="624786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a-IR" sz="4000" b="1" dirty="0">
                <a:solidFill>
                  <a:srgbClr val="00B050"/>
                </a:solidFill>
              </a:rPr>
              <a:t>انبارداری:</a:t>
            </a:r>
            <a:endParaRPr lang="en-US" sz="4000" dirty="0">
              <a:solidFill>
                <a:srgbClr val="00B050"/>
              </a:solidFill>
            </a:endParaRPr>
          </a:p>
          <a:p>
            <a:r>
              <a:rPr lang="fa-IR" sz="2000" dirty="0"/>
              <a:t>انبارداری عبارت است از دریافت مواد و اقلام ، نگهداری صحیح و تحویل به موقع آن ها به مصرف کننده با رعایت مقررات و دستورالعمل های سازمان به نحوی که با اعمال کنترل دقیق از میزان موجودی کالا در انبار و مقدار مصرف آن و نیز از انباشته شدن بیش از حد موجودی ها جلوگیری شود.</a:t>
            </a:r>
            <a:endParaRPr lang="en-US" sz="2000" dirty="0"/>
          </a:p>
          <a:p>
            <a:r>
              <a:rPr lang="fa-IR" sz="2000" dirty="0"/>
              <a:t>به عبارت دیگر ، انبارداری شامل سیستم های قرار گرفتن جنس در انبار و ایجاد روشها و اعمال مدیریت کنترل موثر از زمان دریافت تا لحظه تحویل است.</a:t>
            </a:r>
            <a:endParaRPr lang="en-US" sz="2000" dirty="0"/>
          </a:p>
          <a:p>
            <a:r>
              <a:rPr lang="fa-IR" sz="4000" b="1" dirty="0">
                <a:solidFill>
                  <a:srgbClr val="00B050"/>
                </a:solidFill>
              </a:rPr>
              <a:t>اهداف و وظایف انبارها:</a:t>
            </a:r>
            <a:endParaRPr lang="en-US" sz="4000" dirty="0">
              <a:solidFill>
                <a:srgbClr val="00B050"/>
              </a:solidFill>
            </a:endParaRPr>
          </a:p>
          <a:p>
            <a:r>
              <a:rPr lang="fa-IR" sz="2000" dirty="0"/>
              <a:t>هدف از تشکیل و ایجاد انبارها چه در سازمان های دولتی و چه در بخش خصوصی تامین ، نگهداری و درز دسترس قرار دادن مجموعه وسایل مورد نیاز آنها است ، اگر مواد و لوازم مورد نیاز  به موقع تهیه و در دسترس واحد مصرف کننده قرار داده نشود ، در گردش کار و فعالیت های آن موسسه وقفه ایجاد می شود.</a:t>
            </a:r>
          </a:p>
        </p:txBody>
      </p:sp>
    </p:spTree>
    <p:extLst>
      <p:ext uri="{BB962C8B-B14F-4D97-AF65-F5344CB8AC3E}">
        <p14:creationId xmlns:p14="http://schemas.microsoft.com/office/powerpoint/2010/main" val="2835226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0" y="404664"/>
            <a:ext cx="4572000" cy="600164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a-IR" sz="3200" b="1" dirty="0">
                <a:solidFill>
                  <a:srgbClr val="C00000"/>
                </a:solidFill>
              </a:rPr>
              <a:t>وظایف انبارها را می توان به شرح زیر بازگو کرد:</a:t>
            </a:r>
            <a:endParaRPr lang="en-US" sz="3200" dirty="0">
              <a:solidFill>
                <a:srgbClr val="C00000"/>
              </a:solidFill>
            </a:endParaRPr>
          </a:p>
          <a:p>
            <a:r>
              <a:rPr lang="fa-IR" sz="2000" dirty="0"/>
              <a:t>برنامه ریزی و مراقبت جهت حفظ مقدار موجودی هر یک از اقلام کالاهای مورد نیاز سازمان در حد مطلوب خود.</a:t>
            </a:r>
            <a:endParaRPr lang="en-US" sz="2000" dirty="0"/>
          </a:p>
          <a:p>
            <a:r>
              <a:rPr lang="fa-IR" sz="2000" dirty="0"/>
              <a:t>همکاری و مساعدت در خرید، تامین و تهیه کالا ها و کنترل و دریافت کالاهای خریداری شده.</a:t>
            </a:r>
            <a:endParaRPr lang="en-US" sz="2000" dirty="0"/>
          </a:p>
          <a:p>
            <a:r>
              <a:rPr lang="fa-IR" sz="2000" dirty="0"/>
              <a:t>نگهداری کالاها در انبار به نحو صحیح و تسریع در امر تحویل با رعایت مقررات و دستورالعمل های سازمان.</a:t>
            </a:r>
            <a:endParaRPr lang="en-US" sz="2000" dirty="0"/>
          </a:p>
          <a:p>
            <a:r>
              <a:rPr lang="fa-IR" sz="2000" dirty="0"/>
              <a:t>اجرای وظایف فوق مطابق با اصول و ضوابط صحیح انبارداری موجب تسریع در انجام امور سازمان و تولید بی وقفه و مرغوب و صرفه جویی و کاهش هزینه های تولید شده و بنیه مالی سازمان را تقویت می کند.</a:t>
            </a:r>
            <a:endParaRPr lang="en-US" sz="2000" dirty="0"/>
          </a:p>
          <a:p>
            <a:r>
              <a:rPr lang="fa-IR" sz="2000" dirty="0"/>
              <a:t>اجرای قوانین و دستوالعمل های سازمان در کلیه امور ، خصوصا انبارداری که جنبه مالی دارد لازم الاجرا ست و عدول از آن کیفر به همراه دارد.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83087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 \متفرقه\Warehouse_md1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404664"/>
            <a:ext cx="7056784" cy="5832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3629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97308" y="620688"/>
            <a:ext cx="4572000" cy="563231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a-IR" sz="2400" b="1" dirty="0">
                <a:solidFill>
                  <a:srgbClr val="0070C0"/>
                </a:solidFill>
              </a:rPr>
              <a:t>محل و موقعیت و شکل ظاهری و نوع ساختمان انبار:</a:t>
            </a:r>
            <a:endParaRPr lang="en-US" sz="2400" dirty="0">
              <a:solidFill>
                <a:srgbClr val="0070C0"/>
              </a:solidFill>
            </a:endParaRPr>
          </a:p>
          <a:p>
            <a:r>
              <a:rPr lang="fa-IR" sz="2000" dirty="0"/>
              <a:t>از جمله عواملی که محل قرار دادن کالا در انبار را تحت تاثیر قرار می دهد ، محل و موقعیت ساختمان، ظرفیت مفید و قابل استفاده ، وجود ستون های داخل، محل درهای ورودی و خروجی ، تهویه و نورگیری و شکل ظاهری ، ارتفاع و ابعاد مختلف انبار و … است که در تعیین محل قرار دادن کالا اثر دارد.</a:t>
            </a:r>
            <a:endParaRPr lang="en-US" sz="2000" dirty="0"/>
          </a:p>
          <a:p>
            <a:r>
              <a:rPr lang="fa-IR" sz="3200" b="1" dirty="0">
                <a:solidFill>
                  <a:srgbClr val="0070C0"/>
                </a:solidFill>
              </a:rPr>
              <a:t>امکانات و تجهیزات انبار:</a:t>
            </a:r>
            <a:endParaRPr lang="en-US" sz="3200" dirty="0">
              <a:solidFill>
                <a:srgbClr val="0070C0"/>
              </a:solidFill>
            </a:endParaRPr>
          </a:p>
          <a:p>
            <a:r>
              <a:rPr lang="fa-IR" sz="2000" dirty="0"/>
              <a:t>یکی دیگر از عواملی که برای تعیین محل قرار دادن کالا موثر است امکانات و تجهیزات موجود در انبار است.این تجهیزات شامل وسایل حمل و نقل داخل انبار از قبیل لیفتراک ، چرخ دستی،جرثقیل و سایر تجهیزانت انبار،شامل وسایل توزین ، نردبان ، چهارپایه و وسایل مورد نیاز برای نگهداری کالا از قبیل پالت ، انواع ظروف ، انواع قفسه و غیره می باشد.</a:t>
            </a:r>
          </a:p>
        </p:txBody>
      </p:sp>
    </p:spTree>
    <p:extLst>
      <p:ext uri="{BB962C8B-B14F-4D97-AF65-F5344CB8AC3E}">
        <p14:creationId xmlns:p14="http://schemas.microsoft.com/office/powerpoint/2010/main" val="1481680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47</TotalTime>
  <Words>1411</Words>
  <Application>Microsoft Office PowerPoint</Application>
  <PresentationFormat>On-screen Show (4:3)</PresentationFormat>
  <Paragraphs>73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Cambria</vt:lpstr>
      <vt:lpstr>Adjacency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اصول انبار داری</dc:title>
  <dc:creator>se7en.1</dc:creator>
  <cp:lastModifiedBy>Asus</cp:lastModifiedBy>
  <cp:revision>6</cp:revision>
  <dcterms:created xsi:type="dcterms:W3CDTF">2016-04-18T05:14:58Z</dcterms:created>
  <dcterms:modified xsi:type="dcterms:W3CDTF">2020-03-03T18:36:38Z</dcterms:modified>
</cp:coreProperties>
</file>