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32" r:id="rId1"/>
  </p:sldMasterIdLst>
  <p:sldIdLst>
    <p:sldId id="269" r:id="rId2"/>
    <p:sldId id="256" r:id="rId3"/>
    <p:sldId id="257" r:id="rId4"/>
    <p:sldId id="270" r:id="rId5"/>
    <p:sldId id="258" r:id="rId6"/>
    <p:sldId id="273" r:id="rId7"/>
    <p:sldId id="259" r:id="rId8"/>
    <p:sldId id="260" r:id="rId9"/>
    <p:sldId id="272" r:id="rId10"/>
    <p:sldId id="261" r:id="rId11"/>
    <p:sldId id="271" r:id="rId12"/>
    <p:sldId id="262" r:id="rId13"/>
    <p:sldId id="263" r:id="rId14"/>
    <p:sldId id="265" r:id="rId15"/>
    <p:sldId id="266" r:id="rId16"/>
    <p:sldId id="267" r:id="rId17"/>
    <p:sldId id="268" r:id="rId18"/>
    <p:sldId id="274" r:id="rId19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147" autoAdjust="0"/>
    <p:restoredTop sz="94660"/>
  </p:normalViewPr>
  <p:slideViewPr>
    <p:cSldViewPr>
      <p:cViewPr varScale="1">
        <p:scale>
          <a:sx n="72" d="100"/>
          <a:sy n="72" d="100"/>
        </p:scale>
        <p:origin x="135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F9344B5-4096-4837-9FD2-27D50238AB13}" type="datetimeFigureOut">
              <a:rPr lang="fa-IR" smtClean="0"/>
              <a:t>09/07/1441</a:t>
            </a:fld>
            <a:endParaRPr lang="fa-I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a-I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221CDF7-2C03-41CE-A12E-EEF5A461B14B}" type="slidenum">
              <a:rPr lang="fa-IR" smtClean="0"/>
              <a:t>‹#›</a:t>
            </a:fld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44B5-4096-4837-9FD2-27D50238AB13}" type="datetimeFigureOut">
              <a:rPr lang="fa-IR" smtClean="0"/>
              <a:t>09/07/1441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CDF7-2C03-41CE-A12E-EEF5A461B14B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44B5-4096-4837-9FD2-27D50238AB13}" type="datetimeFigureOut">
              <a:rPr lang="fa-IR" smtClean="0"/>
              <a:t>09/07/1441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CDF7-2C03-41CE-A12E-EEF5A461B14B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F9344B5-4096-4837-9FD2-27D50238AB13}" type="datetimeFigureOut">
              <a:rPr lang="fa-IR" smtClean="0"/>
              <a:t>09/07/1441</a:t>
            </a:fld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221CDF7-2C03-41CE-A12E-EEF5A461B14B}" type="slidenum">
              <a:rPr lang="fa-IR" smtClean="0"/>
              <a:t>‹#›</a:t>
            </a:fld>
            <a:endParaRPr lang="fa-I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F9344B5-4096-4837-9FD2-27D50238AB13}" type="datetimeFigureOut">
              <a:rPr lang="fa-IR" smtClean="0"/>
              <a:t>09/07/1441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a-I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221CDF7-2C03-41CE-A12E-EEF5A461B14B}" type="slidenum">
              <a:rPr lang="fa-IR" smtClean="0"/>
              <a:t>‹#›</a:t>
            </a:fld>
            <a:endParaRPr lang="fa-I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44B5-4096-4837-9FD2-27D50238AB13}" type="datetimeFigureOut">
              <a:rPr lang="fa-IR" smtClean="0"/>
              <a:t>09/07/1441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CDF7-2C03-41CE-A12E-EEF5A461B14B}" type="slidenum">
              <a:rPr lang="fa-IR" smtClean="0"/>
              <a:t>‹#›</a:t>
            </a:fld>
            <a:endParaRPr lang="fa-I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44B5-4096-4837-9FD2-27D50238AB13}" type="datetimeFigureOut">
              <a:rPr lang="fa-IR" smtClean="0"/>
              <a:t>09/07/1441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CDF7-2C03-41CE-A12E-EEF5A461B14B}" type="slidenum">
              <a:rPr lang="fa-IR" smtClean="0"/>
              <a:t>‹#›</a:t>
            </a:fld>
            <a:endParaRPr lang="fa-I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F9344B5-4096-4837-9FD2-27D50238AB13}" type="datetimeFigureOut">
              <a:rPr lang="fa-IR" smtClean="0"/>
              <a:t>09/07/1441</a:t>
            </a:fld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221CDF7-2C03-41CE-A12E-EEF5A461B14B}" type="slidenum">
              <a:rPr lang="fa-IR" smtClean="0"/>
              <a:t>‹#›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44B5-4096-4837-9FD2-27D50238AB13}" type="datetimeFigureOut">
              <a:rPr lang="fa-IR" smtClean="0"/>
              <a:t>09/07/1441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1CDF7-2C03-41CE-A12E-EEF5A461B14B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F9344B5-4096-4837-9FD2-27D50238AB13}" type="datetimeFigureOut">
              <a:rPr lang="fa-IR" smtClean="0"/>
              <a:t>09/07/1441</a:t>
            </a:fld>
            <a:endParaRPr lang="fa-I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221CDF7-2C03-41CE-A12E-EEF5A461B14B}" type="slidenum">
              <a:rPr lang="fa-IR" smtClean="0"/>
              <a:t>‹#›</a:t>
            </a:fld>
            <a:endParaRPr lang="fa-I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F9344B5-4096-4837-9FD2-27D50238AB13}" type="datetimeFigureOut">
              <a:rPr lang="fa-IR" smtClean="0"/>
              <a:t>09/07/1441</a:t>
            </a:fld>
            <a:endParaRPr lang="fa-I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221CDF7-2C03-41CE-A12E-EEF5A461B14B}" type="slidenum">
              <a:rPr lang="fa-IR" smtClean="0"/>
              <a:t>‹#›</a:t>
            </a:fld>
            <a:endParaRPr lang="fa-I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F9344B5-4096-4837-9FD2-27D50238AB13}" type="datetimeFigureOut">
              <a:rPr lang="fa-IR" smtClean="0"/>
              <a:t>09/07/1441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221CDF7-2C03-41CE-A12E-EEF5A461B14B}" type="slidenum">
              <a:rPr lang="fa-IR" smtClean="0"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1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56792"/>
            <a:ext cx="6091171" cy="51571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1720" y="-171400"/>
            <a:ext cx="3958136" cy="15465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200000"/>
              </a:lnSpc>
            </a:pPr>
            <a:r>
              <a:rPr lang="fa-IR" sz="5400" dirty="0">
                <a:solidFill>
                  <a:srgbClr val="FF0000"/>
                </a:solidFill>
                <a:cs typeface="B Homa" panose="00000400000000000000" pitchFamily="2" charset="-78"/>
              </a:rPr>
              <a:t>اصول سرپرستی:</a:t>
            </a:r>
          </a:p>
        </p:txBody>
      </p:sp>
    </p:spTree>
    <p:extLst>
      <p:ext uri="{BB962C8B-B14F-4D97-AF65-F5344CB8AC3E}">
        <p14:creationId xmlns:p14="http://schemas.microsoft.com/office/powerpoint/2010/main" val="1221181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60648"/>
            <a:ext cx="8388424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a-IR" sz="2800" b="1" dirty="0">
                <a:cs typeface="B Nazanin" pitchFamily="2" charset="-78"/>
              </a:rPr>
              <a:t>نگرش هایی نسبت به سرپرست: </a:t>
            </a:r>
            <a:endParaRPr lang="en-US" sz="2800" dirty="0">
              <a:cs typeface="B Nazanin" pitchFamily="2" charset="-78"/>
            </a:endParaRPr>
          </a:p>
          <a:p>
            <a:pPr>
              <a:lnSpc>
                <a:spcPct val="200000"/>
              </a:lnSpc>
            </a:pPr>
            <a:r>
              <a:rPr lang="fa-IR" sz="2800" dirty="0">
                <a:cs typeface="B Nazanin" pitchFamily="2" charset="-78"/>
              </a:rPr>
              <a:t>الف. به عنوان افرادی موثر. </a:t>
            </a:r>
            <a:endParaRPr lang="en-US" sz="2800" dirty="0">
              <a:cs typeface="B Nazanin" pitchFamily="2" charset="-78"/>
            </a:endParaRPr>
          </a:p>
          <a:p>
            <a:pPr>
              <a:lnSpc>
                <a:spcPct val="200000"/>
              </a:lnSpc>
            </a:pPr>
            <a:r>
              <a:rPr lang="fa-IR" sz="2800" dirty="0">
                <a:cs typeface="B Nazanin" pitchFamily="2" charset="-78"/>
              </a:rPr>
              <a:t>ب. به عنوان فردی واسطه </a:t>
            </a:r>
            <a:endParaRPr lang="en-US" sz="2800" dirty="0">
              <a:cs typeface="B Nazanin" pitchFamily="2" charset="-78"/>
            </a:endParaRPr>
          </a:p>
          <a:p>
            <a:pPr>
              <a:lnSpc>
                <a:spcPct val="200000"/>
              </a:lnSpc>
            </a:pPr>
            <a:r>
              <a:rPr lang="fa-IR" sz="2800" dirty="0">
                <a:cs typeface="B Nazanin" pitchFamily="2" charset="-78"/>
              </a:rPr>
              <a:t>ج.فردی حاشیه نشین. </a:t>
            </a:r>
            <a:endParaRPr lang="en-US" sz="2800" dirty="0">
              <a:cs typeface="B Nazanin" pitchFamily="2" charset="-78"/>
            </a:endParaRPr>
          </a:p>
          <a:p>
            <a:pPr>
              <a:lnSpc>
                <a:spcPct val="200000"/>
              </a:lnSpc>
            </a:pPr>
            <a:r>
              <a:rPr lang="fa-IR" sz="2800" dirty="0">
                <a:cs typeface="B Nazanin" pitchFamily="2" charset="-78"/>
              </a:rPr>
              <a:t>د. کارمندی دیگر. </a:t>
            </a:r>
            <a:endParaRPr lang="en-US" sz="2800" dirty="0">
              <a:cs typeface="B Nazanin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7650" y="4815371"/>
            <a:ext cx="2988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cs typeface="B Nazanin" pitchFamily="2" charset="-78"/>
              </a:rPr>
              <a:t>ح.کارشناس روابط انسانی </a:t>
            </a:r>
            <a:endParaRPr lang="en-US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2106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656"/>
            <a:ext cx="3810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924944"/>
            <a:ext cx="4513733" cy="338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82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4418" y="1318094"/>
            <a:ext cx="8244408" cy="340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a-IR" sz="2800" b="1" dirty="0" smtClean="0">
                <a:solidFill>
                  <a:srgbClr val="FF0000"/>
                </a:solidFill>
                <a:cs typeface="B Nazanin" pitchFamily="2" charset="-78"/>
              </a:rPr>
              <a:t>مسئولیت های سرپرست: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1-مسئولیت در برابر کار و سازمان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2-مسئولیت در برابر زیر دستان، بالا دستان.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3-مسئولیت در برابر سایر دستیاران </a:t>
            </a:r>
            <a:endParaRPr lang="fa-IR" sz="2800" dirty="0">
              <a:cs typeface="B Nazanin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27" y="260648"/>
            <a:ext cx="4320695" cy="30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06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3792" y="332656"/>
            <a:ext cx="8028384" cy="426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a-IR" sz="2800" b="1" dirty="0" smtClean="0">
                <a:cs typeface="B Nazanin" pitchFamily="2" charset="-78"/>
              </a:rPr>
              <a:t>مسولیت های سرپرستان: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1-برنامه ریزی اجرای  کار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2-تهیه گزارش کار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3-تهیه و برگزاری برنامه های آموزشی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4-اجرای برنامه ایمنی برای کار </a:t>
            </a:r>
            <a:endParaRPr lang="fa-IR" sz="2800" dirty="0"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7238" y="4578579"/>
            <a:ext cx="4572000" cy="16924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fa-IR" sz="2800" dirty="0">
                <a:cs typeface="B Nazanin" pitchFamily="2" charset="-78"/>
              </a:rPr>
              <a:t>5-تقسیم کار مناسب بین کارگر </a:t>
            </a:r>
            <a:endParaRPr lang="en-US" sz="2800" dirty="0">
              <a:cs typeface="B Nazanin" pitchFamily="2" charset="-78"/>
            </a:endParaRPr>
          </a:p>
          <a:p>
            <a:pPr>
              <a:lnSpc>
                <a:spcPct val="200000"/>
              </a:lnSpc>
            </a:pPr>
            <a:r>
              <a:rPr lang="fa-IR" sz="2800" dirty="0">
                <a:cs typeface="B Nazanin" pitchFamily="2" charset="-78"/>
              </a:rPr>
              <a:t>6-تقسیم قوانین و مقررات سازمان </a:t>
            </a:r>
            <a:endParaRPr lang="en-US" sz="2800" dirty="0">
              <a:cs typeface="B Nazanin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90" y="332657"/>
            <a:ext cx="354500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06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548680"/>
            <a:ext cx="8172400" cy="5129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a-IR" sz="2800" b="1" dirty="0">
                <a:cs typeface="B Nazanin" pitchFamily="2" charset="-78"/>
              </a:rPr>
              <a:t>ویژگی های سرپرست موفق: </a:t>
            </a:r>
            <a:endParaRPr lang="en-US" sz="2800" dirty="0">
              <a:cs typeface="B Nazanin" pitchFamily="2" charset="-78"/>
            </a:endParaRPr>
          </a:p>
          <a:p>
            <a:pPr>
              <a:lnSpc>
                <a:spcPct val="200000"/>
              </a:lnSpc>
            </a:pPr>
            <a:r>
              <a:rPr lang="fa-IR" sz="2800" dirty="0">
                <a:cs typeface="B Nazanin" pitchFamily="2" charset="-78"/>
              </a:rPr>
              <a:t>1-وفاداری( صداقت) </a:t>
            </a:r>
            <a:endParaRPr lang="fa-IR" sz="2800" dirty="0" smtClean="0">
              <a:cs typeface="B Nazanin" pitchFamily="2" charset="-78"/>
            </a:endParaRP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2-تعهد .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3-مسئولیت </a:t>
            </a:r>
            <a:r>
              <a:rPr lang="fa-IR" sz="2800" dirty="0">
                <a:cs typeface="B Nazanin" pitchFamily="2" charset="-78"/>
              </a:rPr>
              <a:t>پذیری </a:t>
            </a:r>
            <a:endParaRPr lang="fa-IR" sz="2800" dirty="0" smtClean="0">
              <a:cs typeface="B Nazanin" pitchFamily="2" charset="-78"/>
            </a:endParaRP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4-علاقه </a:t>
            </a:r>
            <a:r>
              <a:rPr lang="fa-IR" sz="2800" dirty="0">
                <a:cs typeface="B Nazanin" pitchFamily="2" charset="-78"/>
              </a:rPr>
              <a:t>به نگرش. </a:t>
            </a:r>
            <a:endParaRPr lang="fa-IR" sz="2800" dirty="0" smtClean="0">
              <a:cs typeface="B Nazanin" pitchFamily="2" charset="-78"/>
            </a:endParaRP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5-نگرش </a:t>
            </a:r>
            <a:r>
              <a:rPr lang="fa-IR" sz="2800" dirty="0">
                <a:cs typeface="B Nazanin" pitchFamily="2" charset="-78"/>
              </a:rPr>
              <a:t>مثبت به کار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556692"/>
            <a:ext cx="4248472" cy="2904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933056"/>
            <a:ext cx="4653386" cy="262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06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4" y="476672"/>
            <a:ext cx="844500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869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980728"/>
            <a:ext cx="8388424" cy="426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نقش سرپرست در تعیین شغل افراد: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الف: هوش شاید مهم ترین عامل در تعیین شغل و انتخاب فردی برای یک شغل داشتن هوش کافی و استعداد لازم باشد.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ب: علائم: قطعاً مشخص است فردی که گرایش ذاتی و علاقه به یک شغل داشته باشد در انجام وظایف محوله موفق تر خواهد بود.</a:t>
            </a:r>
            <a:endParaRPr lang="fa-IR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2630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476672"/>
            <a:ext cx="8118782" cy="5129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 ج.شخصیت: شخصیت حاصل خصوصیات بدنی، ذهنی روحی افراد می باشد که در میان افراد مختلف متفاوت است.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د. واقع بینی. با چشم باز افراد را انتخاب کنید. نه بر اساس رابطه و قابل های ذهنی.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.ح. عوامل محیطی. موقعیت جغرافیایی، وضعیت خانواده ،دوستان ،نزدیکان و میزان دست رسی به منابع در انتخاب شغل موثر است. </a:t>
            </a:r>
            <a:endParaRPr lang="fa-IR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2630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9e5b86a27cb41300931cf5258dc80a11291016__322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052736"/>
            <a:ext cx="819291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3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764704"/>
            <a:ext cx="83164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a-IR" sz="2800" dirty="0" smtClean="0">
                <a:solidFill>
                  <a:srgbClr val="FF0000"/>
                </a:solidFill>
                <a:cs typeface="B Nazanin" pitchFamily="2" charset="-78"/>
              </a:rPr>
              <a:t>تعریف</a:t>
            </a:r>
            <a:r>
              <a:rPr lang="fa-IR" sz="2800" dirty="0" smtClean="0">
                <a:cs typeface="B Nazanin" pitchFamily="2" charset="-78"/>
              </a:rPr>
              <a:t> </a:t>
            </a:r>
            <a:r>
              <a:rPr lang="fa-IR" sz="2800" dirty="0" smtClean="0">
                <a:solidFill>
                  <a:srgbClr val="FF0000"/>
                </a:solidFill>
                <a:cs typeface="B Nazanin" pitchFamily="2" charset="-78"/>
              </a:rPr>
              <a:t>سرپرست و سرپرستی: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 هر فردی که در هر پست و مقامی دارای قدرت و کنترل باشد به عنوان سرپرست قلمداد می شود.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solidFill>
                  <a:srgbClr val="FF0000"/>
                </a:solidFill>
                <a:cs typeface="B Nazanin" pitchFamily="2" charset="-78"/>
              </a:rPr>
              <a:t>سازمان: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 مجموعه ای از افراد که برای رسیدن به هدف مشخص گرد هم آمده اند. در سازمان سه سطح مدیریتی وجود دارد. </a:t>
            </a:r>
            <a:endParaRPr lang="fa-IR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711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548680"/>
            <a:ext cx="8316416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الف: مدیران عالی: برنامه ریزی- تعیین اهداف بلند مدت.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ب:مدیران میانی: رابطه ای هستند مدیران عالی و مدیران عملیاتی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 ج. مدیران عملیاتی: داشتن متخصص لازم. مدیران خط مقدم جبهه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نکته: اهداف کلان سازمان و رسیدن آن وظیفه کیست؟ مدیران عالی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نکته: وظیفه تبدیل کردن تصمیمات و برنامه های اتخاذ شده توسط مدیان عالی برنامه های عملیاتی بر عهده مدیران میانی است.</a:t>
            </a:r>
            <a:endParaRPr lang="fa-IR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2106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2" y="620688"/>
            <a:ext cx="860335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8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692696"/>
            <a:ext cx="82611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a-IR" sz="2800" b="1" dirty="0" smtClean="0">
                <a:solidFill>
                  <a:srgbClr val="FF0000"/>
                </a:solidFill>
                <a:cs typeface="B Nazanin" pitchFamily="2" charset="-78"/>
              </a:rPr>
              <a:t> نکته: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پر کار ترین، مدیران، مدیران عملیاتی هستند چرا که نزدیک به خط تولید هستند و اگر مشکلات روزانه ای برای سازمان به وجود می آید وظیفه این گروه است که آن را انجام دهد.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الف. مهارت ادراکی: این مهارت مختص و مخصوص مدیران عالی سازمان هست. </a:t>
            </a:r>
            <a:endParaRPr lang="fa-IR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2106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098191" cy="572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80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8453" y="692696"/>
            <a:ext cx="8172400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ب. مهارت انسانی: این مهارت به معنای توانایی برقرار ارتباط و درک نیازهای زیردستان و سایر اعضای سازمان می باشد. اگر چه این مهارت بیشتر به مدیران میانی نسبت داده می شود اما مهارتی است که همه ی مدیران بایدآن را دارای باشند. </a:t>
            </a:r>
          </a:p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ج.مهارت فنی: مهارت فنی هم داشتن تخصص،تکنیک و تجربه کافی برای سرپرستی عموم هست. </a:t>
            </a:r>
            <a:endParaRPr lang="fa-IR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2106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908720"/>
            <a:ext cx="8532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a-IR" sz="2800" dirty="0" smtClean="0">
                <a:cs typeface="B Nazanin" pitchFamily="2" charset="-78"/>
              </a:rPr>
              <a:t>تاریخچه سرپرستی: از زمان تشکیل جوامع بشری که (خانواده) فردی که دارای قدرت بیشتر به عنوان سرپرست قلمداد می شد. قرن ها پیش آن کس که دارای قدرت و موقعیت بالاتری بود سرپرست به حساب می آید. بعد از آن افرادی که سرمایه بیشتری داشتند سرپرست بودند و در عصر حاضر افرادی که علم و تخصص بیشتری داشته اند سرپرست شده اند. </a:t>
            </a:r>
            <a:endParaRPr lang="fa-IR" sz="28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2106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ipartbest.com/cliparts/yTk/LgB/yTkLgBG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61986"/>
            <a:ext cx="691276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8312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46</TotalTime>
  <Words>550</Words>
  <Application>Microsoft Office PowerPoint</Application>
  <PresentationFormat>On-screen Show (4:3)</PresentationFormat>
  <Paragraphs>45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B Homa</vt:lpstr>
      <vt:lpstr>B Nazanin</vt:lpstr>
      <vt:lpstr>Century Schoolbook</vt:lpstr>
      <vt:lpstr>Times New Roman</vt:lpstr>
      <vt:lpstr>Wingdings</vt:lpstr>
      <vt:lpstr>Wingdings 2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se7en</dc:creator>
  <cp:lastModifiedBy>Asus</cp:lastModifiedBy>
  <cp:revision>7</cp:revision>
  <dcterms:created xsi:type="dcterms:W3CDTF">2016-02-23T07:48:11Z</dcterms:created>
  <dcterms:modified xsi:type="dcterms:W3CDTF">2020-03-03T18:34:37Z</dcterms:modified>
</cp:coreProperties>
</file>