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9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0E447E-E29A-443E-80F5-C0288D00CCF5}" type="datetimeFigureOut">
              <a:rPr lang="en-US" smtClean="0"/>
              <a:t>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105444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E447E-E29A-443E-80F5-C0288D00CCF5}" type="datetimeFigureOut">
              <a:rPr lang="en-US" smtClean="0"/>
              <a:t>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2261428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E447E-E29A-443E-80F5-C0288D00CCF5}" type="datetimeFigureOut">
              <a:rPr lang="en-US" smtClean="0"/>
              <a:t>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2313007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E447E-E29A-443E-80F5-C0288D00CCF5}" type="datetimeFigureOut">
              <a:rPr lang="en-US" smtClean="0"/>
              <a:t>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155531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0E447E-E29A-443E-80F5-C0288D00CCF5}" type="datetimeFigureOut">
              <a:rPr lang="en-US" smtClean="0"/>
              <a:t>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157376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0E447E-E29A-443E-80F5-C0288D00CCF5}" type="datetimeFigureOut">
              <a:rPr lang="en-US" smtClean="0"/>
              <a:t>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98103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0E447E-E29A-443E-80F5-C0288D00CCF5}" type="datetimeFigureOut">
              <a:rPr lang="en-US" smtClean="0"/>
              <a:t>12/6/18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26276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0E447E-E29A-443E-80F5-C0288D00CCF5}" type="datetimeFigureOut">
              <a:rPr lang="en-US" smtClean="0"/>
              <a:t>12/6/18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250229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E447E-E29A-443E-80F5-C0288D00CCF5}" type="datetimeFigureOut">
              <a:rPr lang="en-US" smtClean="0"/>
              <a:t>12/6/18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114840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0E447E-E29A-443E-80F5-C0288D00CCF5}" type="datetimeFigureOut">
              <a:rPr lang="en-US" smtClean="0"/>
              <a:t>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128904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0E447E-E29A-443E-80F5-C0288D00CCF5}" type="datetimeFigureOut">
              <a:rPr lang="en-US" smtClean="0"/>
              <a:t>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D81FD-ABE2-4A6C-9906-A006A51A1A86}" type="slidenum">
              <a:rPr lang="en-US" smtClean="0"/>
              <a:t>‹#›</a:t>
            </a:fld>
            <a:endParaRPr lang="en-US"/>
          </a:p>
        </p:txBody>
      </p:sp>
    </p:spTree>
    <p:extLst>
      <p:ext uri="{BB962C8B-B14F-4D97-AF65-F5344CB8AC3E}">
        <p14:creationId xmlns:p14="http://schemas.microsoft.com/office/powerpoint/2010/main" val="6330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E447E-E29A-443E-80F5-C0288D00CCF5}" type="datetimeFigureOut">
              <a:rPr lang="en-US" smtClean="0"/>
              <a:t>12/6/18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D81FD-ABE2-4A6C-9906-A006A51A1A86}" type="slidenum">
              <a:rPr lang="en-US" smtClean="0"/>
              <a:t>‹#›</a:t>
            </a:fld>
            <a:endParaRPr lang="en-US"/>
          </a:p>
        </p:txBody>
      </p:sp>
    </p:spTree>
    <p:extLst>
      <p:ext uri="{BB962C8B-B14F-4D97-AF65-F5344CB8AC3E}">
        <p14:creationId xmlns:p14="http://schemas.microsoft.com/office/powerpoint/2010/main" val="1237115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21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0" y="304800"/>
            <a:ext cx="2842445" cy="646331"/>
          </a:xfrm>
          <a:prstGeom prst="rect">
            <a:avLst/>
          </a:prstGeom>
        </p:spPr>
        <p:txBody>
          <a:bodyPr wrap="none">
            <a:spAutoFit/>
          </a:bodyPr>
          <a:lstStyle/>
          <a:p>
            <a:r>
              <a:rPr lang="fa-IR" sz="3600" b="1" dirty="0">
                <a:solidFill>
                  <a:srgbClr val="FF0000"/>
                </a:solidFill>
                <a:effectLst>
                  <a:outerShdw blurRad="38100" dist="38100" dir="2700000" algn="tl">
                    <a:srgbClr val="000000">
                      <a:alpha val="43137"/>
                    </a:srgbClr>
                  </a:outerShdw>
                </a:effectLst>
                <a:cs typeface="B Nazanin" pitchFamily="2" charset="-78"/>
              </a:rPr>
              <a:t>مهندسی پزشکی</a:t>
            </a:r>
            <a:endParaRPr lang="en-US" sz="3600" b="1" dirty="0">
              <a:solidFill>
                <a:srgbClr val="FF0000"/>
              </a:solidFill>
              <a:effectLst>
                <a:outerShdw blurRad="38100" dist="38100" dir="2700000" algn="tl">
                  <a:srgbClr val="000000">
                    <a:alpha val="43137"/>
                  </a:srgbClr>
                </a:outerShdw>
              </a:effectLst>
              <a:cs typeface="B Nazanin"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52600"/>
            <a:ext cx="747796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501286"/>
      </p:ext>
    </p:extLst>
  </p:cSld>
  <p:clrMapOvr>
    <a:masterClrMapping/>
  </p:clrMapOvr>
  <mc:AlternateContent xmlns:mc="http://schemas.openxmlformats.org/markup-compatibility/2006" xmlns:p14="http://schemas.microsoft.com/office/powerpoint/2010/main">
    <mc:Choice Requires="p14">
      <p:transition spd="slow" p14:dur="4500">
        <p:cover dir="rd"/>
      </p:transition>
    </mc:Choice>
    <mc:Fallback xmlns="">
      <p:transition spd="slow">
        <p:cover dir="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077200" cy="5262979"/>
          </a:xfrm>
          <a:prstGeom prst="rect">
            <a:avLst/>
          </a:prstGeom>
        </p:spPr>
        <p:txBody>
          <a:bodyPr wrap="square">
            <a:spAutoFit/>
          </a:bodyPr>
          <a:lstStyle/>
          <a:p>
            <a:pPr algn="just" rtl="1">
              <a:lnSpc>
                <a:spcPct val="150000"/>
              </a:lnSpc>
            </a:pPr>
            <a:r>
              <a:rPr lang="fa-IR" sz="2800" dirty="0" smtClean="0">
                <a:cs typeface="B Nazanin" pitchFamily="2" charset="-78"/>
              </a:rPr>
              <a:t>مهندسی پزشکی دیگر شغل پر درآمد مهندسی در جهان است که در حقیقت با استفاده از پیشرفت‌های نوین در علوم پزشکی پلی میان پزشکی و مهندسی سنتی به وجود می‌آورد تا با ساخت ماشین‌ها و ابزار مورد نیاز علم پزشکی، بیماری‌های گوناگون را تشخیص، نظارت و درمان کند.</a:t>
            </a:r>
          </a:p>
          <a:p>
            <a:pPr algn="just" rtl="1">
              <a:lnSpc>
                <a:spcPct val="150000"/>
              </a:lnSpc>
            </a:pPr>
            <a:r>
              <a:rPr lang="fa-IR" sz="2800" dirty="0" smtClean="0">
                <a:cs typeface="B Nazanin" pitchFamily="2" charset="-78"/>
              </a:rPr>
              <a:t>شرکت‌های مهندسی پزشکی بزرگی در این بازار سودآور وجود دارد که برخی از مشهورترین آن‌ها عبارتند از شرکت جانسون و جانسون و همچنین بخش پزشکی شرکت‌های زیمنس و </a:t>
            </a:r>
            <a:r>
              <a:rPr lang="en-US" sz="2800" dirty="0" smtClean="0">
                <a:cs typeface="B Nazanin" pitchFamily="2" charset="-78"/>
              </a:rPr>
              <a:t>GE.</a:t>
            </a:r>
          </a:p>
          <a:p>
            <a:pPr algn="just" rtl="1">
              <a:lnSpc>
                <a:spcPct val="150000"/>
              </a:lnSpc>
            </a:pPr>
            <a:r>
              <a:rPr lang="fa-IR" sz="2800" dirty="0" smtClean="0">
                <a:cs typeface="B Nazanin" pitchFamily="2" charset="-78"/>
              </a:rPr>
              <a:t>میانگین در‌آمد سالانه: ۸۶/۲۲۰ دلار آمریکا (۴۰۵ میلیون تومان)</a:t>
            </a:r>
            <a:endParaRPr lang="fa-IR" sz="2800" dirty="0">
              <a:cs typeface="B Nazanin" pitchFamily="2" charset="-78"/>
            </a:endParaRPr>
          </a:p>
        </p:txBody>
      </p:sp>
    </p:spTree>
    <p:extLst>
      <p:ext uri="{BB962C8B-B14F-4D97-AF65-F5344CB8AC3E}">
        <p14:creationId xmlns:p14="http://schemas.microsoft.com/office/powerpoint/2010/main" val="617275015"/>
      </p:ext>
    </p:extLst>
  </p:cSld>
  <p:clrMapOvr>
    <a:masterClrMapping/>
  </p:clrMapOvr>
  <mc:AlternateContent xmlns:mc="http://schemas.openxmlformats.org/markup-compatibility/2006" xmlns:p14="http://schemas.microsoft.com/office/powerpoint/2010/main">
    <mc:Choice Requires="p14">
      <p:transition spd="slow" p14:dur="4500">
        <p:cover dir="ru"/>
      </p:transition>
    </mc:Choice>
    <mc:Fallback xmlns="">
      <p:transition spd="slow">
        <p:cover dir="ru"/>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0" y="331857"/>
            <a:ext cx="2358338" cy="707886"/>
          </a:xfrm>
          <a:prstGeom prst="rect">
            <a:avLst/>
          </a:prstGeom>
        </p:spPr>
        <p:txBody>
          <a:bodyPr wrap="none">
            <a:spAutoFit/>
          </a:bodyPr>
          <a:lstStyle/>
          <a:p>
            <a:r>
              <a:rPr lang="fa-IR" sz="4000" b="1" dirty="0">
                <a:solidFill>
                  <a:srgbClr val="FF0000"/>
                </a:solidFill>
                <a:effectLst>
                  <a:outerShdw blurRad="38100" dist="38100" dir="2700000" algn="tl">
                    <a:srgbClr val="000000">
                      <a:alpha val="43137"/>
                    </a:srgbClr>
                  </a:outerShdw>
                </a:effectLst>
              </a:rPr>
              <a:t>مهندسی برق</a:t>
            </a:r>
            <a:endParaRPr lang="en-US" sz="4000" b="1" dirty="0">
              <a:solidFill>
                <a:srgbClr val="FF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44" y="1524000"/>
            <a:ext cx="7342981"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257758"/>
      </p:ext>
    </p:extLst>
  </p:cSld>
  <p:clrMapOvr>
    <a:masterClrMapping/>
  </p:clrMapOvr>
  <mc:AlternateContent xmlns:mc="http://schemas.openxmlformats.org/markup-compatibility/2006" xmlns:p14="http://schemas.microsoft.com/office/powerpoint/2010/main">
    <mc:Choice Requires="p14">
      <p:transition spd="slow" p14:dur="4250">
        <p:pull/>
      </p:transition>
    </mc:Choice>
    <mc:Fallback xmlns="">
      <p:transition spd="slow">
        <p:pull/>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09601"/>
            <a:ext cx="8001000" cy="3970318"/>
          </a:xfrm>
          <a:prstGeom prst="rect">
            <a:avLst/>
          </a:prstGeom>
        </p:spPr>
        <p:txBody>
          <a:bodyPr wrap="square">
            <a:spAutoFit/>
          </a:bodyPr>
          <a:lstStyle/>
          <a:p>
            <a:pPr algn="just" rtl="1"/>
            <a:r>
              <a:rPr lang="fa-IR" sz="2800" dirty="0">
                <a:cs typeface="B Nazanin" pitchFamily="2" charset="-78"/>
              </a:rPr>
              <a:t>طبیعتا مهندسی برق شغل پر درآمد دیگری در این لیست است که تمام طیف مهندسی‌هایی را که سر و کار آن با الکتریسیته است در بر می‌گیرد و در صنایع و مکان‌های مختلف کاربرد دارد. جدا از ساخت و راه‌اندازی ایستگاه‌های برق، مهندسان برق بر روی نیروگاه‌ها، کارخانه‌ها و کشتی‌ها و دیگر جاهایی که از الکتریسیته استفاده می‌کند فعالیت دارند.</a:t>
            </a:r>
            <a:endParaRPr lang="en-US" sz="2800" dirty="0">
              <a:cs typeface="B Nazanin" pitchFamily="2" charset="-78"/>
            </a:endParaRPr>
          </a:p>
          <a:p>
            <a:pPr algn="just" rtl="1"/>
            <a:r>
              <a:rPr lang="fa-IR" sz="2800" dirty="0">
                <a:cs typeface="B Nazanin" pitchFamily="2" charset="-78"/>
              </a:rPr>
              <a:t>در نتیجه مهندسان برق در هر صنعتی که تصور می‌کنید شغل مورد نظر خود را خواهند یافت و از آن دست رشته‌هایی است که تقاضا برای آن هرگز فروکش نخواهد کرد.</a:t>
            </a:r>
            <a:endParaRPr lang="en-US" sz="2800" dirty="0">
              <a:cs typeface="B Nazanin" pitchFamily="2" charset="-78"/>
            </a:endParaRPr>
          </a:p>
          <a:p>
            <a:pPr algn="just" rtl="1"/>
            <a:r>
              <a:rPr lang="fa-IR" sz="2800" dirty="0">
                <a:cs typeface="B Nazanin" pitchFamily="2" charset="-78"/>
              </a:rPr>
              <a:t>میانگین در‌آمد سالانه: ۹۳/۰۱۰ دلار آمریکا (۴۳۷ میلیون تومان)</a:t>
            </a:r>
            <a:endParaRPr lang="en-US" sz="2800" dirty="0">
              <a:cs typeface="B Nazanin" pitchFamily="2" charset="-78"/>
            </a:endParaRPr>
          </a:p>
        </p:txBody>
      </p:sp>
    </p:spTree>
    <p:extLst>
      <p:ext uri="{BB962C8B-B14F-4D97-AF65-F5344CB8AC3E}">
        <p14:creationId xmlns:p14="http://schemas.microsoft.com/office/powerpoint/2010/main" val="282367286"/>
      </p:ext>
    </p:extLst>
  </p:cSld>
  <p:clrMapOvr>
    <a:masterClrMapping/>
  </p:clrMapOvr>
  <mc:AlternateContent xmlns:mc="http://schemas.openxmlformats.org/markup-compatibility/2006" xmlns:p14="http://schemas.microsoft.com/office/powerpoint/2010/main">
    <mc:Choice Requires="p14">
      <p:transition spd="slow" p14:dur="4500">
        <p:pull dir="d"/>
      </p:transition>
    </mc:Choice>
    <mc:Fallback xmlns="">
      <p:transition spd="slow">
        <p:pull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9574" y="443345"/>
            <a:ext cx="2632452" cy="707886"/>
          </a:xfrm>
          <a:prstGeom prst="rect">
            <a:avLst/>
          </a:prstGeom>
        </p:spPr>
        <p:txBody>
          <a:bodyPr wrap="none">
            <a:spAutoFit/>
          </a:bodyPr>
          <a:lstStyle/>
          <a:p>
            <a:r>
              <a:rPr lang="fa-IR" sz="4000" b="1" dirty="0">
                <a:solidFill>
                  <a:srgbClr val="FF0000"/>
                </a:solidFill>
                <a:effectLst>
                  <a:outerShdw blurRad="38100" dist="38100" dir="2700000" algn="tl">
                    <a:srgbClr val="000000">
                      <a:alpha val="43137"/>
                    </a:srgbClr>
                  </a:outerShdw>
                </a:effectLst>
              </a:rPr>
              <a:t>مهندسی شیمی</a:t>
            </a:r>
            <a:endParaRPr lang="en-US" sz="4000" b="1" dirty="0">
              <a:solidFill>
                <a:srgbClr val="FF0000"/>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63399"/>
            <a:ext cx="7611644" cy="433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052712"/>
      </p:ext>
    </p:extLst>
  </p:cSld>
  <p:clrMapOvr>
    <a:masterClrMapping/>
  </p:clrMapOvr>
  <mc:AlternateContent xmlns:mc="http://schemas.openxmlformats.org/markup-compatibility/2006" xmlns:p14="http://schemas.microsoft.com/office/powerpoint/2010/main">
    <mc:Choice Requires="p14">
      <p:transition spd="slow" p14:dur="4500">
        <p:pull dir="u"/>
      </p:transition>
    </mc:Choice>
    <mc:Fallback xmlns="">
      <p:transition spd="slow">
        <p:pull dir="u"/>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
            <a:ext cx="8305800" cy="5509200"/>
          </a:xfrm>
          <a:prstGeom prst="rect">
            <a:avLst/>
          </a:prstGeom>
        </p:spPr>
        <p:txBody>
          <a:bodyPr wrap="square">
            <a:spAutoFit/>
          </a:bodyPr>
          <a:lstStyle/>
          <a:p>
            <a:pPr algn="just" rtl="1"/>
            <a:r>
              <a:rPr lang="fa-IR" sz="3200" dirty="0">
                <a:cs typeface="B Nazanin" pitchFamily="2" charset="-78"/>
              </a:rPr>
              <a:t>مهندسی شیمی معمولا در آن‌جاهایی کاربرد دارد که یک تجارت یا کارخانه به دنبال تبدیل مواد شیمیایی و منابع انرژی به محصولات مورد نیاز جامعه همچون پلاستیک و دیگر مواد مصنوعی است. این رشته جدا از علوم سنتی مورد نیاز برای رشته‌های مهندسی همچون ریاضی و فیزیک نیازمند این است که فرد سطح مشخصی از دانش اقتصاد هم داشته باشد.</a:t>
            </a:r>
          </a:p>
          <a:p>
            <a:pPr algn="just" rtl="1"/>
            <a:r>
              <a:rPr lang="fa-IR" sz="3200" dirty="0">
                <a:cs typeface="B Nazanin" pitchFamily="2" charset="-78"/>
              </a:rPr>
              <a:t>شرکت‌های چند ملیتی بزرگی در این صنعت مشغول هستند که از میان آن‌ها می‌توان از شرکت‌های </a:t>
            </a:r>
            <a:r>
              <a:rPr lang="en-US" sz="3200" dirty="0">
                <a:cs typeface="B Nazanin" pitchFamily="2" charset="-78"/>
              </a:rPr>
              <a:t>BASF، </a:t>
            </a:r>
            <a:r>
              <a:rPr lang="en-US" sz="3200" dirty="0" err="1">
                <a:cs typeface="B Nazanin" pitchFamily="2" charset="-78"/>
              </a:rPr>
              <a:t>DowDuPont</a:t>
            </a:r>
            <a:r>
              <a:rPr lang="en-US" sz="3200" dirty="0">
                <a:cs typeface="B Nazanin" pitchFamily="2" charset="-78"/>
              </a:rPr>
              <a:t> </a:t>
            </a:r>
            <a:r>
              <a:rPr lang="fa-IR" sz="3200" dirty="0">
                <a:cs typeface="B Nazanin" pitchFamily="2" charset="-78"/>
              </a:rPr>
              <a:t>و </a:t>
            </a:r>
            <a:r>
              <a:rPr lang="en-US" sz="3200" dirty="0">
                <a:cs typeface="B Nazanin" pitchFamily="2" charset="-78"/>
              </a:rPr>
              <a:t>Sinopec </a:t>
            </a:r>
            <a:r>
              <a:rPr lang="fa-IR" sz="3200" dirty="0">
                <a:cs typeface="B Nazanin" pitchFamily="2" charset="-78"/>
              </a:rPr>
              <a:t>یاد کرد.</a:t>
            </a:r>
          </a:p>
          <a:p>
            <a:pPr algn="just" rtl="1"/>
            <a:r>
              <a:rPr lang="fa-IR" sz="3200" dirty="0">
                <a:cs typeface="B Nazanin" pitchFamily="2" charset="-78"/>
              </a:rPr>
              <a:t>میانگین در‌آمد سالانه: ۹۷/۳۶۰ دلار آمریکا (۴۵۷ میلیون تومان)</a:t>
            </a:r>
          </a:p>
          <a:p>
            <a:pPr algn="just" rtl="1"/>
            <a:endParaRPr lang="en-US" sz="3200" dirty="0">
              <a:cs typeface="B Nazanin" pitchFamily="2" charset="-78"/>
            </a:endParaRPr>
          </a:p>
        </p:txBody>
      </p:sp>
    </p:spTree>
    <p:extLst>
      <p:ext uri="{BB962C8B-B14F-4D97-AF65-F5344CB8AC3E}">
        <p14:creationId xmlns:p14="http://schemas.microsoft.com/office/powerpoint/2010/main" val="3185080344"/>
      </p:ext>
    </p:extLst>
  </p:cSld>
  <p:clrMapOvr>
    <a:masterClrMapping/>
  </p:clrMapOvr>
  <mc:AlternateContent xmlns:mc="http://schemas.openxmlformats.org/markup-compatibility/2006" xmlns:p14="http://schemas.microsoft.com/office/powerpoint/2010/main">
    <mc:Choice Requires="p14">
      <p:transition spd="slow" p14:dur="4250">
        <p:pull/>
      </p:transition>
    </mc:Choice>
    <mc:Fallback xmlns="">
      <p:transition spd="slow">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6400" y="197216"/>
            <a:ext cx="3315331" cy="769441"/>
          </a:xfrm>
          <a:prstGeom prst="rect">
            <a:avLst/>
          </a:prstGeom>
        </p:spPr>
        <p:txBody>
          <a:bodyPr wrap="none">
            <a:spAutoFit/>
          </a:bodyPr>
          <a:lstStyle/>
          <a:p>
            <a:r>
              <a:rPr lang="fa-IR" sz="4400" b="1" dirty="0">
                <a:solidFill>
                  <a:srgbClr val="FF0000"/>
                </a:solidFill>
                <a:effectLst>
                  <a:outerShdw blurRad="38100" dist="38100" dir="2700000" algn="tl">
                    <a:srgbClr val="000000">
                      <a:alpha val="43137"/>
                    </a:srgbClr>
                  </a:outerShdw>
                </a:effectLst>
              </a:rPr>
              <a:t>مهندسی هسته‌ای</a:t>
            </a:r>
            <a:endParaRPr lang="en-US" sz="4400" b="1" dirty="0">
              <a:solidFill>
                <a:srgbClr val="FF0000"/>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6" y="1524000"/>
            <a:ext cx="747648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187175"/>
      </p:ext>
    </p:extLst>
  </p:cSld>
  <p:clrMapOvr>
    <a:masterClrMapping/>
  </p:clrMapOvr>
  <mc:AlternateContent xmlns:mc="http://schemas.openxmlformats.org/markup-compatibility/2006" xmlns:p14="http://schemas.microsoft.com/office/powerpoint/2010/main">
    <mc:Choice Requires="p14">
      <p:transition spd="slow" p14:dur="4250">
        <p:pull dir="ld"/>
      </p:transition>
    </mc:Choice>
    <mc:Fallback xmlns="">
      <p:transition spd="slow">
        <p:pull dir="l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458200" cy="5016758"/>
          </a:xfrm>
          <a:prstGeom prst="rect">
            <a:avLst/>
          </a:prstGeom>
        </p:spPr>
        <p:txBody>
          <a:bodyPr wrap="square">
            <a:spAutoFit/>
          </a:bodyPr>
          <a:lstStyle/>
          <a:p>
            <a:pPr algn="just" rtl="1"/>
            <a:r>
              <a:rPr lang="fa-IR" sz="3200" dirty="0">
                <a:cs typeface="2  Badr" pitchFamily="2" charset="-78"/>
              </a:rPr>
              <a:t>مهندسان هسته‌ای از دانشی که درباره فیزیک هسته‌ای کسب کرده‌اند بهره می‌برند تا پروژه‌های به شدت پیچیده‌ای را که معمولا در رآکتورهای هسته‌ای یا نیروگاه‌های برق تعریف می‌شوند و هدف آن‌ها تولید انرژی است پیش ببرند. به علاوه این دسته از مهندسان تکنیک‌های پزشکی هسته‌ای را از جمله پرتو درمانی و تصویربرداری تشخیصی توسعه می‌دهند و ممکن است با تاسیسات نظامی در رابطه با ساخت سلاح‌های هسته‌ای همکاری کنند.</a:t>
            </a:r>
          </a:p>
          <a:p>
            <a:pPr algn="just" rtl="1"/>
            <a:r>
              <a:rPr lang="fa-IR" sz="3200" dirty="0">
                <a:cs typeface="2  Badr" pitchFamily="2" charset="-78"/>
              </a:rPr>
              <a:t>از مهارت‌های مهندسان هسته‌ای شرکت‌های بزرگی در جهان از جمله شرکت </a:t>
            </a:r>
            <a:r>
              <a:rPr lang="en-US" sz="3200" dirty="0">
                <a:cs typeface="2  Badr" pitchFamily="2" charset="-78"/>
              </a:rPr>
              <a:t>EDF Energy، E.ON </a:t>
            </a:r>
            <a:r>
              <a:rPr lang="fa-IR" sz="3200" dirty="0">
                <a:cs typeface="2  Badr" pitchFamily="2" charset="-78"/>
              </a:rPr>
              <a:t>و </a:t>
            </a:r>
            <a:r>
              <a:rPr lang="en-US" sz="3200" dirty="0">
                <a:cs typeface="2  Badr" pitchFamily="2" charset="-78"/>
              </a:rPr>
              <a:t>RWE </a:t>
            </a:r>
            <a:r>
              <a:rPr lang="fa-IR" sz="3200" dirty="0">
                <a:cs typeface="2  Badr" pitchFamily="2" charset="-78"/>
              </a:rPr>
              <a:t>بهره می‌برند.</a:t>
            </a:r>
          </a:p>
          <a:p>
            <a:pPr algn="just" rtl="1"/>
            <a:r>
              <a:rPr lang="fa-IR" sz="3200" dirty="0">
                <a:cs typeface="2  Badr" pitchFamily="2" charset="-78"/>
              </a:rPr>
              <a:t>میانگین در‌آمد سالانه: ۱۰۲/۹۵۰ دلار آمریکا (۴۸۴ میلیون تومان</a:t>
            </a:r>
            <a:r>
              <a:rPr lang="fa-IR" sz="3200" dirty="0" smtClean="0">
                <a:cs typeface="2  Badr" pitchFamily="2" charset="-78"/>
              </a:rPr>
              <a:t>)</a:t>
            </a:r>
            <a:endParaRPr lang="fa-IR" sz="3200" dirty="0">
              <a:cs typeface="2  Badr" pitchFamily="2" charset="-78"/>
            </a:endParaRPr>
          </a:p>
        </p:txBody>
      </p:sp>
    </p:spTree>
    <p:extLst>
      <p:ext uri="{BB962C8B-B14F-4D97-AF65-F5344CB8AC3E}">
        <p14:creationId xmlns:p14="http://schemas.microsoft.com/office/powerpoint/2010/main" val="2096847255"/>
      </p:ext>
    </p:extLst>
  </p:cSld>
  <p:clrMapOvr>
    <a:masterClrMapping/>
  </p:clrMapOvr>
  <mc:AlternateContent xmlns:mc="http://schemas.openxmlformats.org/markup-compatibility/2006" xmlns:p14="http://schemas.microsoft.com/office/powerpoint/2010/main">
    <mc:Choice Requires="p14">
      <p:transition spd="slow" p14:dur="4250">
        <p:pull dir="lu"/>
      </p:transition>
    </mc:Choice>
    <mc:Fallback xmlns="">
      <p:transition spd="slow">
        <p:pull dir="lu"/>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7469" y="228600"/>
            <a:ext cx="2938625" cy="707886"/>
          </a:xfrm>
          <a:prstGeom prst="rect">
            <a:avLst/>
          </a:prstGeom>
        </p:spPr>
        <p:txBody>
          <a:bodyPr wrap="none">
            <a:spAutoFit/>
          </a:bodyPr>
          <a:lstStyle/>
          <a:p>
            <a:r>
              <a:rPr lang="fa-IR" sz="4000" b="1" dirty="0">
                <a:solidFill>
                  <a:srgbClr val="FF0000"/>
                </a:solidFill>
                <a:effectLst>
                  <a:outerShdw blurRad="38100" dist="38100" dir="2700000" algn="tl">
                    <a:srgbClr val="000000">
                      <a:alpha val="43137"/>
                    </a:srgbClr>
                  </a:outerShdw>
                </a:effectLst>
              </a:rPr>
              <a:t>مهندسی هوافضا</a:t>
            </a:r>
            <a:endParaRPr lang="en-US" sz="4000" b="1" dirty="0">
              <a:solidFill>
                <a:srgbClr val="FF0000"/>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7652741" cy="43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077530"/>
      </p:ext>
    </p:extLst>
  </p:cSld>
  <p:clrMapOvr>
    <a:masterClrMapping/>
  </p:clrMapOvr>
  <mc:AlternateContent xmlns:mc="http://schemas.openxmlformats.org/markup-compatibility/2006" xmlns:p14="http://schemas.microsoft.com/office/powerpoint/2010/main">
    <mc:Choice Requires="p14">
      <p:transition spd="slow" p14:dur="575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1"/>
            <a:ext cx="8534400" cy="5509200"/>
          </a:xfrm>
          <a:prstGeom prst="rect">
            <a:avLst/>
          </a:prstGeom>
        </p:spPr>
        <p:txBody>
          <a:bodyPr wrap="square">
            <a:spAutoFit/>
          </a:bodyPr>
          <a:lstStyle/>
          <a:p>
            <a:pPr algn="just" rtl="1"/>
            <a:r>
              <a:rPr lang="fa-IR" sz="3200" dirty="0" smtClean="0">
                <a:cs typeface="B Nazanin" pitchFamily="2" charset="-78"/>
              </a:rPr>
              <a:t>مهندسی هوافضا از دیگر شغل‌های پردرآمدی است که با توسعه و نگهداری هواپیما و فضاپیما سر و کار دارد که به دلیل پیچیدگی این صنعت، یک مهندس هواپیما در واقع سرپرست تیمی متشکل از مهندسان رشته‌های دیگری همچون مهندسی هواپیما، آیرودینامیک و نیروی محرکه می‌شود.</a:t>
            </a:r>
          </a:p>
          <a:p>
            <a:pPr algn="just" rtl="1"/>
            <a:r>
              <a:rPr lang="fa-IR" sz="3200" dirty="0" smtClean="0">
                <a:cs typeface="B Nazanin" pitchFamily="2" charset="-78"/>
              </a:rPr>
              <a:t>بسیاری از کارخانه عظیم تولید هواپیما همچون بوئینگ و ایرباس به طور مستقیم این دسته از مهندسان را استخدام می‌کنند، اما ممکن است شرکت‌های دیگری همچون </a:t>
            </a:r>
            <a:r>
              <a:rPr lang="en-US" sz="3200" dirty="0" smtClean="0">
                <a:cs typeface="B Nazanin" pitchFamily="2" charset="-78"/>
              </a:rPr>
              <a:t>GE </a:t>
            </a:r>
            <a:r>
              <a:rPr lang="fa-IR" sz="3200" dirty="0" smtClean="0">
                <a:cs typeface="B Nazanin" pitchFamily="2" charset="-78"/>
              </a:rPr>
              <a:t>یا رولز-رویس که به طور خاص بر روی موتور هواپیما فعال هستند مهندسان هوافضا را به خدمت گیرند.</a:t>
            </a:r>
          </a:p>
          <a:p>
            <a:pPr algn="just" rtl="1"/>
            <a:r>
              <a:rPr lang="fa-IR" sz="3200" dirty="0" smtClean="0">
                <a:cs typeface="B Nazanin" pitchFamily="2" charset="-78"/>
              </a:rPr>
              <a:t>میانگین در‌آمد سالانه: ۱۰۷/۸۳۰ دلار آمریکا (۵۰۶ میلیون تومان)</a:t>
            </a:r>
            <a:endParaRPr lang="fa-IR" sz="3200" dirty="0">
              <a:cs typeface="B Nazanin" pitchFamily="2" charset="-78"/>
            </a:endParaRPr>
          </a:p>
        </p:txBody>
      </p:sp>
    </p:spTree>
    <p:extLst>
      <p:ext uri="{BB962C8B-B14F-4D97-AF65-F5344CB8AC3E}">
        <p14:creationId xmlns:p14="http://schemas.microsoft.com/office/powerpoint/2010/main" val="2248020357"/>
      </p:ext>
    </p:extLst>
  </p:cSld>
  <p:clrMapOvr>
    <a:masterClrMapping/>
  </p:clrMapOvr>
  <mc:AlternateContent xmlns:mc="http://schemas.openxmlformats.org/markup-compatibility/2006" xmlns:p14="http://schemas.microsoft.com/office/powerpoint/2010/main">
    <mc:Choice Requires="p14">
      <p:transition spd="slow" p14:dur="5500">
        <p:plus/>
      </p:transition>
    </mc:Choice>
    <mc:Fallback xmlns="">
      <p:transition spd="slow">
        <p:plu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1"/>
            <a:ext cx="7772400" cy="5632311"/>
          </a:xfrm>
          <a:prstGeom prst="rect">
            <a:avLst/>
          </a:prstGeom>
          <a:noFill/>
        </p:spPr>
        <p:txBody>
          <a:bodyPr wrap="square" rtlCol="0">
            <a:spAutoFit/>
          </a:bodyPr>
          <a:lstStyle/>
          <a:p>
            <a:pPr algn="ctr" rtl="1"/>
            <a:r>
              <a:rPr lang="fa-IR" sz="4000" b="1" dirty="0" smtClean="0">
                <a:effectLst>
                  <a:outerShdw blurRad="38100" dist="38100" dir="2700000" algn="tl">
                    <a:srgbClr val="000000">
                      <a:alpha val="43137"/>
                    </a:srgbClr>
                  </a:outerShdw>
                </a:effectLst>
                <a:cs typeface="2  Badr" pitchFamily="2" charset="-78"/>
              </a:rPr>
              <a:t>تهیه کننده</a:t>
            </a:r>
            <a:r>
              <a:rPr lang="fa-IR" sz="4000" b="1" dirty="0" smtClean="0">
                <a:effectLst>
                  <a:outerShdw blurRad="38100" dist="38100" dir="2700000" algn="tl">
                    <a:srgbClr val="000000">
                      <a:alpha val="43137"/>
                    </a:srgbClr>
                  </a:outerShdw>
                </a:effectLst>
                <a:cs typeface="2  Badr" pitchFamily="2" charset="-78"/>
              </a:rPr>
              <a:t>:</a:t>
            </a:r>
            <a:endParaRPr lang="en-US" sz="4000" b="1" dirty="0" smtClean="0">
              <a:effectLst>
                <a:outerShdw blurRad="38100" dist="38100" dir="2700000" algn="tl">
                  <a:srgbClr val="000000">
                    <a:alpha val="43137"/>
                  </a:srgbClr>
                </a:outerShdw>
              </a:effectLst>
              <a:cs typeface="2  Badr" pitchFamily="2" charset="-78"/>
            </a:endParaRPr>
          </a:p>
          <a:p>
            <a:pPr algn="ctr" rtl="1"/>
            <a:endParaRPr lang="en-US" sz="4000" b="1" dirty="0">
              <a:effectLst>
                <a:outerShdw blurRad="38100" dist="38100" dir="2700000" algn="tl">
                  <a:srgbClr val="000000">
                    <a:alpha val="43137"/>
                  </a:srgbClr>
                </a:outerShdw>
              </a:effectLst>
              <a:cs typeface="2  Badr" pitchFamily="2" charset="-78"/>
            </a:endParaRPr>
          </a:p>
          <a:p>
            <a:pPr algn="ctr" rtl="1"/>
            <a:r>
              <a:rPr lang="fa-IR" sz="4000" b="1" dirty="0" smtClean="0">
                <a:effectLst>
                  <a:outerShdw blurRad="38100" dist="38100" dir="2700000" algn="tl">
                    <a:srgbClr val="000000">
                      <a:alpha val="43137"/>
                    </a:srgbClr>
                  </a:outerShdw>
                </a:effectLst>
                <a:cs typeface="2  Badr" pitchFamily="2" charset="-78"/>
              </a:rPr>
              <a:t>احمدرضا نوروزی</a:t>
            </a:r>
            <a:endParaRPr lang="fa-IR" sz="4000" b="1" dirty="0" smtClean="0">
              <a:effectLst>
                <a:outerShdw blurRad="38100" dist="38100" dir="2700000" algn="tl">
                  <a:srgbClr val="000000">
                    <a:alpha val="43137"/>
                  </a:srgbClr>
                </a:outerShdw>
              </a:effectLst>
              <a:cs typeface="2  Badr" pitchFamily="2" charset="-78"/>
            </a:endParaRPr>
          </a:p>
          <a:p>
            <a:pPr algn="ctr" rtl="1"/>
            <a:endParaRPr lang="fa-IR" sz="4000" b="1" dirty="0">
              <a:effectLst>
                <a:outerShdw blurRad="38100" dist="38100" dir="2700000" algn="tl">
                  <a:srgbClr val="000000">
                    <a:alpha val="43137"/>
                  </a:srgbClr>
                </a:outerShdw>
              </a:effectLst>
              <a:cs typeface="2  Badr" pitchFamily="2" charset="-78"/>
            </a:endParaRPr>
          </a:p>
          <a:p>
            <a:pPr algn="ctr" rtl="1"/>
            <a:r>
              <a:rPr lang="fa-IR" sz="4000" b="1" dirty="0" smtClean="0">
                <a:effectLst>
                  <a:outerShdw blurRad="38100" dist="38100" dir="2700000" algn="tl">
                    <a:srgbClr val="000000">
                      <a:alpha val="43137"/>
                    </a:srgbClr>
                  </a:outerShdw>
                </a:effectLst>
                <a:cs typeface="2  Badr" pitchFamily="2" charset="-78"/>
              </a:rPr>
              <a:t>استاد مربوطه</a:t>
            </a:r>
            <a:r>
              <a:rPr lang="fa-IR" sz="4000" b="1" dirty="0" smtClean="0">
                <a:effectLst>
                  <a:outerShdw blurRad="38100" dist="38100" dir="2700000" algn="tl">
                    <a:srgbClr val="000000">
                      <a:alpha val="43137"/>
                    </a:srgbClr>
                  </a:outerShdw>
                </a:effectLst>
                <a:cs typeface="2  Badr" pitchFamily="2" charset="-78"/>
              </a:rPr>
              <a:t>:</a:t>
            </a:r>
          </a:p>
          <a:p>
            <a:pPr algn="ctr" rtl="1"/>
            <a:endParaRPr lang="fa-IR" sz="4000" b="1" dirty="0">
              <a:effectLst>
                <a:outerShdw blurRad="38100" dist="38100" dir="2700000" algn="tl">
                  <a:srgbClr val="000000">
                    <a:alpha val="43137"/>
                  </a:srgbClr>
                </a:outerShdw>
              </a:effectLst>
              <a:cs typeface="2  Badr" pitchFamily="2" charset="-78"/>
            </a:endParaRPr>
          </a:p>
          <a:p>
            <a:pPr algn="ctr" rtl="1"/>
            <a:r>
              <a:rPr lang="fa-IR" sz="4000" b="1" dirty="0" smtClean="0">
                <a:effectLst>
                  <a:outerShdw blurRad="38100" dist="38100" dir="2700000" algn="tl">
                    <a:srgbClr val="000000">
                      <a:alpha val="43137"/>
                    </a:srgbClr>
                  </a:outerShdw>
                </a:effectLst>
                <a:cs typeface="2  Badr" pitchFamily="2" charset="-78"/>
              </a:rPr>
              <a:t>جناب آقای واقفی</a:t>
            </a:r>
            <a:endParaRPr lang="fa-IR" sz="4000" b="1" dirty="0" smtClean="0">
              <a:effectLst>
                <a:outerShdw blurRad="38100" dist="38100" dir="2700000" algn="tl">
                  <a:srgbClr val="000000">
                    <a:alpha val="43137"/>
                  </a:srgbClr>
                </a:outerShdw>
              </a:effectLst>
              <a:cs typeface="2  Badr" pitchFamily="2" charset="-78"/>
            </a:endParaRPr>
          </a:p>
          <a:p>
            <a:pPr algn="ctr" rtl="1"/>
            <a:endParaRPr lang="fa-IR" sz="4000" b="1" dirty="0">
              <a:effectLst>
                <a:outerShdw blurRad="38100" dist="38100" dir="2700000" algn="tl">
                  <a:srgbClr val="000000">
                    <a:alpha val="43137"/>
                  </a:srgbClr>
                </a:outerShdw>
              </a:effectLst>
              <a:cs typeface="2  Badr" pitchFamily="2" charset="-78"/>
            </a:endParaRPr>
          </a:p>
          <a:p>
            <a:pPr algn="ctr" rtl="1"/>
            <a:endParaRPr lang="en-US" sz="4000" b="1" dirty="0">
              <a:effectLst>
                <a:outerShdw blurRad="38100" dist="38100" dir="2700000" algn="tl">
                  <a:srgbClr val="000000">
                    <a:alpha val="43137"/>
                  </a:srgbClr>
                </a:outerShdw>
              </a:effectLst>
              <a:cs typeface="2  Badr" pitchFamily="2" charset="-78"/>
            </a:endParaRPr>
          </a:p>
        </p:txBody>
      </p:sp>
    </p:spTree>
    <p:extLst>
      <p:ext uri="{BB962C8B-B14F-4D97-AF65-F5344CB8AC3E}">
        <p14:creationId xmlns:p14="http://schemas.microsoft.com/office/powerpoint/2010/main" val="2682268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314142"/>
            <a:ext cx="3337773" cy="769441"/>
          </a:xfrm>
          <a:prstGeom prst="rect">
            <a:avLst/>
          </a:prstGeom>
        </p:spPr>
        <p:txBody>
          <a:bodyPr wrap="none">
            <a:spAutoFit/>
          </a:bodyPr>
          <a:lstStyle/>
          <a:p>
            <a:r>
              <a:rPr lang="fa-IR" sz="4400" b="1" dirty="0">
                <a:solidFill>
                  <a:srgbClr val="FF0000"/>
                </a:solidFill>
                <a:effectLst>
                  <a:outerShdw blurRad="38100" dist="38100" dir="2700000" algn="tl">
                    <a:srgbClr val="000000">
                      <a:alpha val="43137"/>
                    </a:srgbClr>
                  </a:outerShdw>
                </a:effectLst>
              </a:rPr>
              <a:t>مهندسی نرم‌افزار</a:t>
            </a:r>
            <a:endParaRPr lang="en-US" sz="4400" b="1" dirty="0">
              <a:solidFill>
                <a:srgbClr val="FF0000"/>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6" y="1524000"/>
            <a:ext cx="747648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505120"/>
      </p:ext>
    </p:extLst>
  </p:cSld>
  <p:clrMapOvr>
    <a:masterClrMapping/>
  </p:clrMapOvr>
  <mc:AlternateContent xmlns:mc="http://schemas.openxmlformats.org/markup-compatibility/2006" xmlns:p14="http://schemas.microsoft.com/office/powerpoint/2010/main">
    <mc:Choice Requires="p14">
      <p:transition spd="slow" p14:dur="4500">
        <p:diamond/>
      </p:transition>
    </mc:Choice>
    <mc:Fallback xmlns="">
      <p:transition spd="slow">
        <p:diamon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1"/>
            <a:ext cx="8153400" cy="4401205"/>
          </a:xfrm>
          <a:prstGeom prst="rect">
            <a:avLst/>
          </a:prstGeom>
        </p:spPr>
        <p:txBody>
          <a:bodyPr wrap="square">
            <a:spAutoFit/>
          </a:bodyPr>
          <a:lstStyle/>
          <a:p>
            <a:pPr algn="just" rtl="1"/>
            <a:r>
              <a:rPr lang="fa-IR" sz="2800" dirty="0">
                <a:cs typeface="B Nazanin" pitchFamily="2" charset="-78"/>
              </a:rPr>
              <a:t>مهندسان نرم‌افزار کد‌های نرم‌افزاریی که توسط کامپیوترها و دیگر پلت‌فرم‌های دیجیتالی مورد استفاده قرار می‌گیرند می‌نویسند، تست، اجرا و آپدیت می‌کنند. هرچه که بیشتر در عصر دیجیتال غرق می‌شویم تعداد مهندسان نرم‌افزار نیز سال به سال افزایش پیدا می‌کند و پیش‌بینی می‌شود که در آینده‌ای نزدیک به متداول‌ترین و مهم‌ترین شغل جهان تبدیل شود.</a:t>
            </a:r>
            <a:endParaRPr lang="en-US" sz="2800" dirty="0">
              <a:cs typeface="B Nazanin" pitchFamily="2" charset="-78"/>
            </a:endParaRPr>
          </a:p>
          <a:p>
            <a:pPr algn="just" rtl="1"/>
            <a:r>
              <a:rPr lang="fa-IR" sz="2800" dirty="0">
                <a:cs typeface="B Nazanin" pitchFamily="2" charset="-78"/>
              </a:rPr>
              <a:t>در کنار آن‌که هر شرکتی که دیتابیس اختصاصی خود را دارد محتاج یک مهندس نرم‌افزار است، هسته اولیه تشکیل دهنده بزرگ‌ترین شرکت‌های فناورانه عصر حاضر همچون اپل، گوگل و فیس‌بوک را مهندسان نرم‌افزار تشکیل داده‌اند.</a:t>
            </a:r>
            <a:endParaRPr lang="en-US" sz="2800" dirty="0">
              <a:cs typeface="B Nazanin" pitchFamily="2" charset="-78"/>
            </a:endParaRPr>
          </a:p>
          <a:p>
            <a:pPr algn="just" rtl="1"/>
            <a:r>
              <a:rPr lang="fa-IR" sz="2800" dirty="0">
                <a:cs typeface="B Nazanin" pitchFamily="2" charset="-78"/>
              </a:rPr>
              <a:t>میانگین در‌آمد سالانه: ۱۰۹/۰۸۷ دلار آمریکا (۵۱۲ میلیون تومان)</a:t>
            </a:r>
            <a:endParaRPr lang="en-US" sz="2800" dirty="0">
              <a:cs typeface="B Nazanin" pitchFamily="2" charset="-78"/>
            </a:endParaRPr>
          </a:p>
        </p:txBody>
      </p:sp>
    </p:spTree>
    <p:extLst>
      <p:ext uri="{BB962C8B-B14F-4D97-AF65-F5344CB8AC3E}">
        <p14:creationId xmlns:p14="http://schemas.microsoft.com/office/powerpoint/2010/main" val="1860418908"/>
      </p:ext>
    </p:extLst>
  </p:cSld>
  <p:clrMapOvr>
    <a:masterClrMapping/>
  </p:clrMapOvr>
  <mc:AlternateContent xmlns:mc="http://schemas.openxmlformats.org/markup-compatibility/2006" xmlns:p14="http://schemas.microsoft.com/office/powerpoint/2010/main">
    <mc:Choice Requires="p14">
      <p:transition spd="slow" p14:dur="4500">
        <p:zoom/>
      </p:transition>
    </mc:Choice>
    <mc:Fallback xmlns="">
      <p:transition spd="slow">
        <p:zo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28600"/>
            <a:ext cx="5235729" cy="707886"/>
          </a:xfrm>
          <a:prstGeom prst="rect">
            <a:avLst/>
          </a:prstGeom>
        </p:spPr>
        <p:txBody>
          <a:bodyPr wrap="none">
            <a:spAutoFit/>
          </a:bodyPr>
          <a:lstStyle/>
          <a:p>
            <a:r>
              <a:rPr lang="fa-IR" sz="4000" b="1" dirty="0">
                <a:solidFill>
                  <a:srgbClr val="FF0000"/>
                </a:solidFill>
                <a:effectLst>
                  <a:outerShdw blurRad="38100" dist="38100" dir="2700000" algn="tl">
                    <a:srgbClr val="000000">
                      <a:alpha val="43137"/>
                    </a:srgbClr>
                  </a:outerShdw>
                </a:effectLst>
              </a:rPr>
              <a:t>مهندسی کامپیوتر / سخت‌افزار</a:t>
            </a:r>
            <a:endParaRPr lang="en-US" sz="4000" b="1" dirty="0">
              <a:solidFill>
                <a:srgbClr val="FF0000"/>
              </a:solidFill>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60999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896942"/>
      </p:ext>
    </p:extLst>
  </p:cSld>
  <p:clrMapOvr>
    <a:masterClrMapping/>
  </p:clrMapOvr>
  <mc:AlternateContent xmlns:mc="http://schemas.openxmlformats.org/markup-compatibility/2006" xmlns:p14="http://schemas.microsoft.com/office/powerpoint/2010/main">
    <mc:Choice Requires="p14">
      <p:transition spd="slow" p14:dur="7500">
        <p14:reveal thruBlk="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914400"/>
            <a:ext cx="7391400" cy="3970318"/>
          </a:xfrm>
          <a:prstGeom prst="rect">
            <a:avLst/>
          </a:prstGeom>
        </p:spPr>
        <p:txBody>
          <a:bodyPr wrap="square">
            <a:spAutoFit/>
          </a:bodyPr>
          <a:lstStyle/>
          <a:p>
            <a:pPr algn="just" rtl="1"/>
            <a:r>
              <a:rPr lang="fa-IR" sz="2800" dirty="0">
                <a:cs typeface="B Nazanin" pitchFamily="2" charset="-78"/>
              </a:rPr>
              <a:t>مهندسی سخت‌افزار که نباید با مهندسی نرم‌افزار اشتباه گرفته شود در حقیقت ترکیبی از مهندسی برق و کامپیوتر است که با استفاده از‌ آن اجزای مورد سیستم‌های شبکه و کامیپوتری ساخته می‌شود. هرچه که دنیای ما به استفاده از کامپیوتر محتاج‌تر می‌شود، رشته مهندسی کامپیوتر نیز بیش از پیش جای خود را در جهان باز می‌کند.</a:t>
            </a:r>
            <a:endParaRPr lang="en-US" sz="2800" dirty="0">
              <a:cs typeface="B Nazanin" pitchFamily="2" charset="-78"/>
            </a:endParaRPr>
          </a:p>
          <a:p>
            <a:pPr algn="just" rtl="1"/>
            <a:r>
              <a:rPr lang="fa-IR" sz="2800" dirty="0">
                <a:cs typeface="B Nazanin" pitchFamily="2" charset="-78"/>
              </a:rPr>
              <a:t>بسیاری از شرکت‌های کامپیوتری همچون دل، اینتل و مایکروسافت اغلب جزو برترین شرکت‌های تجاری جهان هستند.</a:t>
            </a:r>
            <a:endParaRPr lang="en-US" sz="2800" dirty="0">
              <a:cs typeface="B Nazanin" pitchFamily="2" charset="-78"/>
            </a:endParaRPr>
          </a:p>
          <a:p>
            <a:pPr algn="just" rtl="1"/>
            <a:r>
              <a:rPr lang="fa-IR" sz="2800" dirty="0">
                <a:cs typeface="B Nazanin" pitchFamily="2" charset="-78"/>
              </a:rPr>
              <a:t>میانگین در‌آمد سالانه: ۱۱۱/۷۳۰ دلار آمریکا (۵۲۵ میلیون تومان)</a:t>
            </a:r>
            <a:endParaRPr lang="en-US" sz="2800" dirty="0">
              <a:cs typeface="B Nazanin" pitchFamily="2" charset="-78"/>
            </a:endParaRPr>
          </a:p>
        </p:txBody>
      </p:sp>
    </p:spTree>
    <p:extLst>
      <p:ext uri="{BB962C8B-B14F-4D97-AF65-F5344CB8AC3E}">
        <p14:creationId xmlns:p14="http://schemas.microsoft.com/office/powerpoint/2010/main" val="37399592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269512"/>
            <a:ext cx="2537874" cy="769441"/>
          </a:xfrm>
          <a:prstGeom prst="rect">
            <a:avLst/>
          </a:prstGeom>
        </p:spPr>
        <p:txBody>
          <a:bodyPr wrap="none">
            <a:spAutoFit/>
          </a:bodyPr>
          <a:lstStyle/>
          <a:p>
            <a:r>
              <a:rPr lang="fa-IR" sz="4400" b="1" dirty="0">
                <a:solidFill>
                  <a:srgbClr val="FF0000"/>
                </a:solidFill>
                <a:effectLst>
                  <a:outerShdw blurRad="38100" dist="38100" dir="2700000" algn="tl">
                    <a:srgbClr val="000000">
                      <a:alpha val="43137"/>
                    </a:srgbClr>
                  </a:outerShdw>
                </a:effectLst>
              </a:rPr>
              <a:t>مهندسی نفت</a:t>
            </a:r>
            <a:endParaRPr lang="en-US" sz="4400" b="1" dirty="0">
              <a:solidFill>
                <a:srgbClr val="FF0000"/>
              </a:solidFill>
              <a:effectLst>
                <a:outerShdw blurRad="38100" dist="38100" dir="2700000" algn="tl">
                  <a:srgbClr val="000000">
                    <a:alpha val="43137"/>
                  </a:srgbClr>
                </a:outerShdw>
              </a:effectLs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88" y="1524000"/>
            <a:ext cx="747648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348433"/>
      </p:ext>
    </p:extLst>
  </p:cSld>
  <p:clrMapOvr>
    <a:masterClrMapping/>
  </p:clrMapOvr>
  <mc:AlternateContent xmlns:mc="http://schemas.openxmlformats.org/markup-compatibility/2006" xmlns:p14="http://schemas.microsoft.com/office/powerpoint/2010/main">
    <mc:Choice Requires="p14">
      <p:transition spd="slow" p14:dur="5500">
        <p:push dir="u"/>
      </p:transition>
    </mc:Choice>
    <mc:Fallback xmlns="">
      <p:transition spd="slow">
        <p:push dir="u"/>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57200"/>
            <a:ext cx="7620000" cy="4401205"/>
          </a:xfrm>
          <a:prstGeom prst="rect">
            <a:avLst/>
          </a:prstGeom>
        </p:spPr>
        <p:txBody>
          <a:bodyPr wrap="square">
            <a:spAutoFit/>
          </a:bodyPr>
          <a:lstStyle/>
          <a:p>
            <a:pPr algn="just" rtl="1"/>
            <a:r>
              <a:rPr lang="fa-IR" sz="2800" dirty="0">
                <a:cs typeface="B Nazanin" pitchFamily="2" charset="-78"/>
              </a:rPr>
              <a:t>در صدر لیست ۱۰ شغل پر درآمد مهندسی در جهان، مهندسی نفت قرار دارد. کشف و استخراج منابع نفت خام صنعت بسیار پردرآمدی برای کمپانی‌های انرژی است که اساسا بر تخصص مهندسان نفت تکیه دارند. تخصص این مهندسان در مطالعه رفتار فیزیکی آب، نفت و گاز است. آن‌ها با استفاده از این دانش مناسب بودن یک سایت حفاری بالقوه را تخمین می‌زنند.</a:t>
            </a:r>
            <a:endParaRPr lang="en-US" sz="2800" dirty="0">
              <a:cs typeface="B Nazanin" pitchFamily="2" charset="-78"/>
            </a:endParaRPr>
          </a:p>
          <a:p>
            <a:pPr algn="just" rtl="1"/>
            <a:r>
              <a:rPr lang="fa-IR" sz="2800" dirty="0">
                <a:cs typeface="B Nazanin" pitchFamily="2" charset="-78"/>
              </a:rPr>
              <a:t>در نتیجه مهندسان نفت به طور میانگین بالاترین دستمزد ممکن را در میان دیگر رشته‌های مهندسی از شرکت‌های بزرگ انرژی در دنیا همچون </a:t>
            </a:r>
            <a:r>
              <a:rPr lang="en-US" sz="2800" dirty="0">
                <a:cs typeface="B Nazanin" pitchFamily="2" charset="-78"/>
              </a:rPr>
              <a:t>Sinopec</a:t>
            </a:r>
            <a:r>
              <a:rPr lang="fa-IR" sz="2800" dirty="0">
                <a:cs typeface="B Nazanin" pitchFamily="2" charset="-78"/>
              </a:rPr>
              <a:t>، </a:t>
            </a:r>
            <a:r>
              <a:rPr lang="en-US" sz="2800" dirty="0">
                <a:cs typeface="B Nazanin" pitchFamily="2" charset="-78"/>
              </a:rPr>
              <a:t>ExxonMobil</a:t>
            </a:r>
            <a:r>
              <a:rPr lang="fa-IR" sz="2800" dirty="0">
                <a:cs typeface="B Nazanin" pitchFamily="2" charset="-78"/>
              </a:rPr>
              <a:t> و </a:t>
            </a:r>
            <a:r>
              <a:rPr lang="en-US" sz="2800" dirty="0">
                <a:cs typeface="B Nazanin" pitchFamily="2" charset="-78"/>
              </a:rPr>
              <a:t>Gazprom</a:t>
            </a:r>
            <a:r>
              <a:rPr lang="fa-IR" sz="2800" dirty="0">
                <a:cs typeface="B Nazanin" pitchFamily="2" charset="-78"/>
              </a:rPr>
              <a:t> دریافت می‌کنند.</a:t>
            </a:r>
            <a:endParaRPr lang="en-US" sz="2800" dirty="0">
              <a:cs typeface="B Nazanin" pitchFamily="2" charset="-78"/>
            </a:endParaRPr>
          </a:p>
          <a:p>
            <a:pPr algn="just" rtl="1"/>
            <a:r>
              <a:rPr lang="fa-IR" sz="2800" dirty="0">
                <a:cs typeface="B Nazanin" pitchFamily="2" charset="-78"/>
              </a:rPr>
              <a:t>میانگین در‌آمد سالانه: ۱۲۹/۹۹۰ دلار آمریکا (۶۱۰ میلیون تومان)</a:t>
            </a:r>
            <a:endParaRPr lang="en-US" sz="2800" dirty="0">
              <a:cs typeface="B Nazanin" pitchFamily="2" charset="-78"/>
            </a:endParaRPr>
          </a:p>
        </p:txBody>
      </p:sp>
    </p:spTree>
    <p:extLst>
      <p:ext uri="{BB962C8B-B14F-4D97-AF65-F5344CB8AC3E}">
        <p14:creationId xmlns:p14="http://schemas.microsoft.com/office/powerpoint/2010/main" val="3549406592"/>
      </p:ext>
    </p:extLst>
  </p:cSld>
  <p:clrMapOvr>
    <a:masterClrMapping/>
  </p:clrMapOvr>
  <mc:AlternateContent xmlns:mc="http://schemas.openxmlformats.org/markup-compatibility/2006" xmlns:p14="http://schemas.microsoft.com/office/powerpoint/2010/main">
    <mc:Choice Requires="p14">
      <p:transition spd="slow" p14:dur="80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001000" cy="4955203"/>
          </a:xfrm>
          <a:prstGeom prst="rect">
            <a:avLst/>
          </a:prstGeom>
        </p:spPr>
        <p:txBody>
          <a:bodyPr wrap="square">
            <a:spAutoFit/>
          </a:bodyPr>
          <a:lstStyle/>
          <a:p>
            <a:pPr algn="just" rtl="1"/>
            <a:r>
              <a:rPr lang="fa-IR" sz="6000" b="1" dirty="0" smtClean="0">
                <a:solidFill>
                  <a:srgbClr val="FF0000"/>
                </a:solidFill>
                <a:effectLst>
                  <a:outerShdw blurRad="38100" dist="38100" dir="2700000" algn="tl">
                    <a:srgbClr val="000000">
                      <a:alpha val="43137"/>
                    </a:srgbClr>
                  </a:outerShdw>
                </a:effectLst>
                <a:cs typeface="B Nazanin" pitchFamily="2" charset="-78"/>
              </a:rPr>
              <a:t>سخن آخر</a:t>
            </a:r>
          </a:p>
          <a:p>
            <a:pPr algn="just" rtl="1"/>
            <a:endParaRPr lang="fa-IR" sz="6000" b="1" dirty="0" smtClean="0">
              <a:cs typeface="B Nazanin" pitchFamily="2" charset="-78"/>
            </a:endParaRPr>
          </a:p>
          <a:p>
            <a:pPr algn="just" rtl="1"/>
            <a:r>
              <a:rPr lang="fa-IR" sz="2800" dirty="0" smtClean="0">
                <a:cs typeface="B Nazanin" pitchFamily="2" charset="-78"/>
              </a:rPr>
              <a:t>همان‌طور </a:t>
            </a:r>
            <a:r>
              <a:rPr lang="fa-IR" sz="2800" dirty="0">
                <a:cs typeface="B Nazanin" pitchFamily="2" charset="-78"/>
              </a:rPr>
              <a:t>که مشاهده می‌کنید شغل‌های مهندسی بسیار گسترده و متنوع هستند و شما می‌توانید با اشتغال در یکی از آن‌ها نه تنها درآمد قابل توجهی داشته باشید، بلکه بر زندگی انسان‌ها تاثیر مستقیمی نیز بگذارید. درآمد رشته‌های مهندسی به ویژه در مشاغلی که با </a:t>
            </a:r>
            <a:r>
              <a:rPr lang="en-US" sz="2800" dirty="0">
                <a:cs typeface="B Nazanin" pitchFamily="2" charset="-78"/>
              </a:rPr>
              <a:t>IT</a:t>
            </a:r>
            <a:r>
              <a:rPr lang="fa-IR" sz="2800" dirty="0">
                <a:cs typeface="B Nazanin" pitchFamily="2" charset="-78"/>
              </a:rPr>
              <a:t> و انرژی سر و کار دارد بسیار مناسب است. بنابراین اگر به در سال جدید می‌خواهید در خارج از کشور تحصیل کنید یا حتی مهاجرت کنید شاید بهتر باشد یکی از شغل‌ها یا رشته‌های تحصیلی بالا را برای خود برگزینید.</a:t>
            </a:r>
            <a:endParaRPr lang="en-US" sz="2800" dirty="0">
              <a:cs typeface="B Nazanin" pitchFamily="2" charset="-78"/>
            </a:endParaRPr>
          </a:p>
        </p:txBody>
      </p:sp>
    </p:spTree>
    <p:extLst>
      <p:ext uri="{BB962C8B-B14F-4D97-AF65-F5344CB8AC3E}">
        <p14:creationId xmlns:p14="http://schemas.microsoft.com/office/powerpoint/2010/main" val="2177956965"/>
      </p:ext>
    </p:extLst>
  </p:cSld>
  <p:clrMapOvr>
    <a:masterClrMapping/>
  </p:clrMapOvr>
  <mc:AlternateContent xmlns:mc="http://schemas.openxmlformats.org/markup-compatibility/2006" xmlns:p14="http://schemas.microsoft.com/office/powerpoint/2010/main">
    <mc:Choice Requires="p14">
      <p:transition spd="slow" p14:dur="6750">
        <p14:shre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077200" cy="4832092"/>
          </a:xfrm>
          <a:prstGeom prst="rect">
            <a:avLst/>
          </a:prstGeom>
        </p:spPr>
        <p:txBody>
          <a:bodyPr wrap="square">
            <a:spAutoFit/>
          </a:bodyPr>
          <a:lstStyle/>
          <a:p>
            <a:pPr algn="just" rtl="1"/>
            <a:r>
              <a:rPr lang="fa-IR" sz="2800" dirty="0">
                <a:cs typeface="B Nazanin" pitchFamily="2" charset="-78"/>
              </a:rPr>
              <a:t>برای کسانی که به دنبال یک شغل پر درآمد در حرفه‌های مهندسی هستند و از طرف دیگر به دنبال </a:t>
            </a:r>
            <a:r>
              <a:rPr lang="en-US" sz="2800" dirty="0" smtClean="0">
                <a:cs typeface="B Nazanin" pitchFamily="2" charset="-78"/>
              </a:rPr>
              <a:t> </a:t>
            </a:r>
            <a:r>
              <a:rPr lang="fa-IR" sz="2800" dirty="0" smtClean="0">
                <a:cs typeface="B Nazanin" pitchFamily="2" charset="-78"/>
              </a:rPr>
              <a:t>مهاجرت یا </a:t>
            </a:r>
            <a:r>
              <a:rPr lang="fa-IR" sz="2800" dirty="0">
                <a:cs typeface="B Nazanin" pitchFamily="2" charset="-78"/>
              </a:rPr>
              <a:t>تحصیل در خارج از کشور هم هستند شاید بد نباشد با ۱۰ شغل پر درآمد مهندسی در سال ۲۰۱۸ آشنا شوند. در حقیقت از مترویی که امروز برای رفتن به دانشگاه یا محل کار از آن استفاده کردید گرفته تا کامپیوتری که با استفاده از آن در حال مطالعه این مطلب هستید توسط مهندسان طراحی، ساخته و نگهداری می‌شود.</a:t>
            </a:r>
            <a:endParaRPr lang="en-US" sz="2800" dirty="0">
              <a:cs typeface="B Nazanin" pitchFamily="2" charset="-78"/>
            </a:endParaRPr>
          </a:p>
          <a:p>
            <a:pPr algn="just" rtl="1"/>
            <a:r>
              <a:rPr lang="fa-IR" sz="2800" dirty="0">
                <a:cs typeface="B Nazanin" pitchFamily="2" charset="-78"/>
              </a:rPr>
              <a:t>بنابراین در این رشته علمی و صنعتی گسترده و فناورانه به احتمال زیاد یک رشته به خصوص و مناسب برای شما یافت می‌شود. اما فارق از رشته، هدف اصلی همه مهندس‌ها یک چیز است: نوآوری و ابداع راه حل‌های جدید برای رفع مشکلات جوامع انسانی بدون توجه به بزرگی یا کوچکی آن‌ها.</a:t>
            </a:r>
            <a:endParaRPr lang="en-US" sz="2800" dirty="0">
              <a:cs typeface="B Nazanin" pitchFamily="2" charset="-78"/>
            </a:endParaRPr>
          </a:p>
        </p:txBody>
      </p:sp>
    </p:spTree>
    <p:extLst>
      <p:ext uri="{BB962C8B-B14F-4D97-AF65-F5344CB8AC3E}">
        <p14:creationId xmlns:p14="http://schemas.microsoft.com/office/powerpoint/2010/main" val="713183943"/>
      </p:ext>
    </p:extLst>
  </p:cSld>
  <p:clrMapOvr>
    <a:masterClrMapping/>
  </p:clrMapOvr>
  <mc:AlternateContent xmlns:mc="http://schemas.openxmlformats.org/markup-compatibility/2006" xmlns:p14="http://schemas.microsoft.com/office/powerpoint/2010/main">
    <mc:Choice Requires="p14">
      <p:transition spd="slow" p14:dur="6000">
        <p:cover dir="d"/>
      </p:transition>
    </mc:Choice>
    <mc:Fallback xmlns="">
      <p:transition spd="slow">
        <p:cover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33400"/>
            <a:ext cx="8001000" cy="5139869"/>
          </a:xfrm>
          <a:prstGeom prst="rect">
            <a:avLst/>
          </a:prstGeom>
        </p:spPr>
        <p:txBody>
          <a:bodyPr wrap="square">
            <a:spAutoFit/>
          </a:bodyPr>
          <a:lstStyle/>
          <a:p>
            <a:pPr algn="just" rtl="1"/>
            <a:r>
              <a:rPr lang="fa-IR" sz="4400" b="1" dirty="0">
                <a:solidFill>
                  <a:srgbClr val="FF0000"/>
                </a:solidFill>
                <a:effectLst>
                  <a:outerShdw blurRad="38100" dist="38100" dir="2700000" algn="tl">
                    <a:srgbClr val="000000">
                      <a:alpha val="43137"/>
                    </a:srgbClr>
                  </a:outerShdw>
                </a:effectLst>
                <a:cs typeface="B Nazanin" pitchFamily="2" charset="-78"/>
              </a:rPr>
              <a:t>شغل پر در‌آمد در رشته های </a:t>
            </a:r>
            <a:r>
              <a:rPr lang="fa-IR" sz="4400" b="1" dirty="0" smtClean="0">
                <a:solidFill>
                  <a:srgbClr val="FF0000"/>
                </a:solidFill>
                <a:effectLst>
                  <a:outerShdw blurRad="38100" dist="38100" dir="2700000" algn="tl">
                    <a:srgbClr val="000000">
                      <a:alpha val="43137"/>
                    </a:srgbClr>
                  </a:outerShdw>
                </a:effectLst>
                <a:cs typeface="B Nazanin" pitchFamily="2" charset="-78"/>
              </a:rPr>
              <a:t>مهندسی</a:t>
            </a:r>
          </a:p>
          <a:p>
            <a:pPr algn="just" rtl="1"/>
            <a:endParaRPr lang="en-US" sz="3200" b="1" dirty="0">
              <a:cs typeface="B Nazanin" pitchFamily="2" charset="-78"/>
            </a:endParaRPr>
          </a:p>
          <a:p>
            <a:pPr algn="just" rtl="1"/>
            <a:r>
              <a:rPr lang="fa-IR" sz="2800" dirty="0">
                <a:cs typeface="B Nazanin" pitchFamily="2" charset="-78"/>
              </a:rPr>
              <a:t>رشته‌های مهندسی یکی از سریع‌ترین پیشرفت‌ها را در بین رشته‌های دیگر دارند. بنابراین، یک شغل مهندسی، به ویژه در خارج از کشور، می‌تواند یک شغل پر درآمد در جهان باشد. فراق از اینکه فارغ‌التحصیل هستید یا دانشجو یا هیچ کدام، رشته‌های مهندسی بسیاری وجود دارد که می‌توانید از میان آن‌ها یکی را انتخاب کنید. در این مقاله ما ۱۰ شغل پر درآمد مهندسی در جهان در سال ۲۰۱۸ را گرد آورده‌ایم تا علاقه‌مندان به مهاجرت </a:t>
            </a:r>
            <a:r>
              <a:rPr lang="fa-IR" sz="2800" dirty="0" smtClean="0">
                <a:cs typeface="B Nazanin" pitchFamily="2" charset="-78"/>
              </a:rPr>
              <a:t>یا تحصیل در خارج از کشور با </a:t>
            </a:r>
            <a:r>
              <a:rPr lang="fa-IR" sz="2800" dirty="0">
                <a:cs typeface="B Nazanin" pitchFamily="2" charset="-78"/>
              </a:rPr>
              <a:t>وضعیتی این مشاغل بیشتر آشنا شوند. بنابراین با ما همراه باشید و ببینید مهارت شما در کدام از یک از رشته‌های زیر قابل دسته‌بندی است.</a:t>
            </a:r>
            <a:endParaRPr lang="en-US" sz="2800" dirty="0">
              <a:cs typeface="B Nazanin" pitchFamily="2" charset="-78"/>
            </a:endParaRPr>
          </a:p>
        </p:txBody>
      </p:sp>
    </p:spTree>
    <p:extLst>
      <p:ext uri="{BB962C8B-B14F-4D97-AF65-F5344CB8AC3E}">
        <p14:creationId xmlns:p14="http://schemas.microsoft.com/office/powerpoint/2010/main" val="3510270776"/>
      </p:ext>
    </p:extLst>
  </p:cSld>
  <p:clrMapOvr>
    <a:masterClrMapping/>
  </p:clrMapOvr>
  <mc:AlternateContent xmlns:mc="http://schemas.openxmlformats.org/markup-compatibility/2006" xmlns:p14="http://schemas.microsoft.com/office/powerpoint/2010/main">
    <mc:Choice Requires="p14">
      <p:transition spd="slow" p14:dur="4000">
        <p:cover/>
      </p:transition>
    </mc:Choice>
    <mc:Fallback xmlns="">
      <p:transition spd="slow">
        <p:cov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7342981"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0" y="457200"/>
            <a:ext cx="3656770" cy="584775"/>
          </a:xfrm>
          <a:prstGeom prst="rect">
            <a:avLst/>
          </a:prstGeom>
        </p:spPr>
        <p:txBody>
          <a:bodyPr wrap="none">
            <a:spAutoFit/>
          </a:bodyPr>
          <a:lstStyle/>
          <a:p>
            <a:pPr rtl="1"/>
            <a:r>
              <a:rPr lang="fa-IR" sz="3200" b="1" dirty="0">
                <a:cs typeface="B Nazanin" pitchFamily="2" charset="-78"/>
              </a:rPr>
              <a:t> طراحی صنعتی / معماری</a:t>
            </a:r>
            <a:endParaRPr lang="en-US" sz="3200" b="1" dirty="0">
              <a:cs typeface="B Nazanin" pitchFamily="2" charset="-78"/>
            </a:endParaRPr>
          </a:p>
        </p:txBody>
      </p:sp>
    </p:spTree>
    <p:extLst>
      <p:ext uri="{BB962C8B-B14F-4D97-AF65-F5344CB8AC3E}">
        <p14:creationId xmlns:p14="http://schemas.microsoft.com/office/powerpoint/2010/main" val="4224492238"/>
      </p:ext>
    </p:extLst>
  </p:cSld>
  <p:clrMapOvr>
    <a:masterClrMapping/>
  </p:clrMapOvr>
  <mc:AlternateContent xmlns:mc="http://schemas.openxmlformats.org/markup-compatibility/2006" xmlns:p14="http://schemas.microsoft.com/office/powerpoint/2010/main">
    <mc:Choice Requires="p14">
      <p:transition spd="slow" p14:dur="4250">
        <p:cover dir="u"/>
      </p:transition>
    </mc:Choice>
    <mc:Fallback xmlns="">
      <p:transition spd="slow">
        <p:cover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33401"/>
            <a:ext cx="7772400" cy="4401205"/>
          </a:xfrm>
          <a:prstGeom prst="rect">
            <a:avLst/>
          </a:prstGeom>
        </p:spPr>
        <p:txBody>
          <a:bodyPr wrap="square">
            <a:spAutoFit/>
          </a:bodyPr>
          <a:lstStyle/>
          <a:p>
            <a:pPr algn="just" rtl="1"/>
            <a:r>
              <a:rPr lang="fa-IR" sz="2800" dirty="0" smtClean="0">
                <a:cs typeface="B Nazanin" pitchFamily="2" charset="-78"/>
              </a:rPr>
              <a:t>شغل </a:t>
            </a:r>
            <a:r>
              <a:rPr lang="fa-IR" sz="2800" dirty="0">
                <a:cs typeface="B Nazanin" pitchFamily="2" charset="-78"/>
              </a:rPr>
              <a:t>پر درآمد این لیست متعلق به رشته طراحی صنعتی و معماری است. طراحان صنعتی و معماران کسانی هستند که در طراحی مفهومی و با جزییات یک محصول یا ساختمان متخصص‌اند و تاکید آن‌ها بیشتر بر جنبه‌های عملکردی و کارکردی یک شی است تا جنبه‌های زیبایی‌شناسانه آن. اگرچه در گذشته این شغل نیازمند مهارت بالای طراحی بود اما امروزه اغلب مهندسان این دو رشته از نرم‌افزارهای طراحی به ویژه </a:t>
            </a:r>
            <a:r>
              <a:rPr lang="en-US" sz="2800" dirty="0">
                <a:cs typeface="B Nazanin" pitchFamily="2" charset="-78"/>
              </a:rPr>
              <a:t>CAD‌</a:t>
            </a:r>
            <a:r>
              <a:rPr lang="fa-IR" sz="2800" dirty="0">
                <a:cs typeface="B Nazanin" pitchFamily="2" charset="-78"/>
              </a:rPr>
              <a:t> استفاده می‌کنند.</a:t>
            </a:r>
            <a:endParaRPr lang="en-US" sz="2800" dirty="0">
              <a:cs typeface="B Nazanin" pitchFamily="2" charset="-78"/>
            </a:endParaRPr>
          </a:p>
          <a:p>
            <a:pPr algn="just" rtl="1"/>
            <a:r>
              <a:rPr lang="fa-IR" sz="2800" dirty="0">
                <a:cs typeface="B Nazanin" pitchFamily="2" charset="-78"/>
              </a:rPr>
              <a:t>مهندسان طراحی بسته به مهارت خود و بزرگی شرکت می‌توانند در هر دو گونه شرکت‌های مهندسی و معماری مشغول به کار شوند.</a:t>
            </a:r>
            <a:endParaRPr lang="en-US" sz="2800" dirty="0">
              <a:cs typeface="B Nazanin" pitchFamily="2" charset="-78"/>
            </a:endParaRPr>
          </a:p>
          <a:p>
            <a:pPr algn="just" rtl="1"/>
            <a:r>
              <a:rPr lang="fa-IR" sz="2800" dirty="0">
                <a:cs typeface="B Nazanin" pitchFamily="2" charset="-78"/>
              </a:rPr>
              <a:t>میانگین در‌آمد سالانه: ۸۱/۵۳۲ دلار آمریکا (۳۸۳ میلیون تومان)</a:t>
            </a:r>
            <a:endParaRPr lang="en-US" sz="2800" dirty="0">
              <a:cs typeface="B Nazanin" pitchFamily="2" charset="-78"/>
            </a:endParaRPr>
          </a:p>
        </p:txBody>
      </p:sp>
    </p:spTree>
    <p:extLst>
      <p:ext uri="{BB962C8B-B14F-4D97-AF65-F5344CB8AC3E}">
        <p14:creationId xmlns:p14="http://schemas.microsoft.com/office/powerpoint/2010/main" val="4160467527"/>
      </p:ext>
    </p:extLst>
  </p:cSld>
  <p:clrMapOvr>
    <a:masterClrMapping/>
  </p:clrMapOvr>
  <mc:AlternateContent xmlns:mc="http://schemas.openxmlformats.org/markup-compatibility/2006" xmlns:p14="http://schemas.microsoft.com/office/powerpoint/2010/main">
    <mc:Choice Requires="p14">
      <p:transition spd="slow" p14:dur="4500">
        <p:cover dir="u"/>
      </p:transition>
    </mc:Choice>
    <mc:Fallback xmlns="">
      <p:transition spd="slow">
        <p:cover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9200" y="255657"/>
            <a:ext cx="2933816" cy="707886"/>
          </a:xfrm>
          <a:prstGeom prst="rect">
            <a:avLst/>
          </a:prstGeom>
        </p:spPr>
        <p:txBody>
          <a:bodyPr wrap="none">
            <a:spAutoFit/>
          </a:bodyPr>
          <a:lstStyle/>
          <a:p>
            <a:r>
              <a:rPr lang="fa-IR" sz="4000" b="1" dirty="0">
                <a:solidFill>
                  <a:srgbClr val="FF0000"/>
                </a:solidFill>
                <a:effectLst>
                  <a:outerShdw blurRad="38100" dist="38100" dir="2700000" algn="tl">
                    <a:srgbClr val="000000">
                      <a:alpha val="43137"/>
                    </a:srgbClr>
                  </a:outerShdw>
                </a:effectLst>
                <a:cs typeface="B Nazanin" pitchFamily="2" charset="-78"/>
              </a:rPr>
              <a:t>مهندسی عمران</a:t>
            </a:r>
            <a:endParaRPr lang="en-US" sz="4000" b="1" dirty="0">
              <a:solidFill>
                <a:srgbClr val="FF0000"/>
              </a:solidFill>
              <a:effectLst>
                <a:outerShdw blurRad="38100" dist="38100" dir="2700000" algn="tl">
                  <a:srgbClr val="000000">
                    <a:alpha val="43137"/>
                  </a:srgbClr>
                </a:outerShdw>
              </a:effectLst>
              <a:cs typeface="B Nazanin"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774350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01588"/>
      </p:ext>
    </p:extLst>
  </p:cSld>
  <p:clrMapOvr>
    <a:masterClrMapping/>
  </p:clrMapOvr>
  <mc:AlternateContent xmlns:mc="http://schemas.openxmlformats.org/markup-compatibility/2006" xmlns:p14="http://schemas.microsoft.com/office/powerpoint/2010/main">
    <mc:Choice Requires="p14">
      <p:transition spd="slow" p14:dur="4250">
        <p:cover dir="ld"/>
      </p:transition>
    </mc:Choice>
    <mc:Fallback xmlns="">
      <p:transition spd="slow">
        <p:cover dir="l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35846"/>
            <a:ext cx="8382000" cy="5632311"/>
          </a:xfrm>
          <a:prstGeom prst="rect">
            <a:avLst/>
          </a:prstGeom>
        </p:spPr>
        <p:txBody>
          <a:bodyPr wrap="square">
            <a:spAutoFit/>
          </a:bodyPr>
          <a:lstStyle/>
          <a:p>
            <a:pPr algn="just" rtl="1"/>
            <a:r>
              <a:rPr lang="fa-IR" sz="2400" dirty="0" smtClean="0">
                <a:cs typeface="B Nazanin" pitchFamily="2" charset="-78"/>
              </a:rPr>
              <a:t>به جز علم مهندسی نظامی، مهندسی عمران قدیمی‌ترین رشته مهندسی در جهان محسوب می‌شود. رشته‌ای که ذاتا با ساخت ساختمان و نگهداری از محیط طبیعی سر و کار دارد. در نتیجه مهندسی عمران به طور معمول به زیرشاخه‌های زیر تقسیم می‌شود:</a:t>
            </a:r>
          </a:p>
          <a:p>
            <a:pPr algn="just" rtl="1"/>
            <a:endParaRPr lang="fa-IR" sz="2400" dirty="0" smtClean="0">
              <a:cs typeface="B Nazanin" pitchFamily="2" charset="-78"/>
            </a:endParaRPr>
          </a:p>
          <a:p>
            <a:pPr algn="just" rtl="1"/>
            <a:r>
              <a:rPr lang="fa-IR" sz="2400" dirty="0" smtClean="0">
                <a:cs typeface="B Nazanin" pitchFamily="2" charset="-78"/>
              </a:rPr>
              <a:t>•</a:t>
            </a:r>
            <a:r>
              <a:rPr lang="fa-IR" sz="2400" b="1" dirty="0" smtClean="0">
                <a:cs typeface="B Nazanin" pitchFamily="2" charset="-78"/>
              </a:rPr>
              <a:t>سازه: </a:t>
            </a:r>
            <a:r>
              <a:rPr lang="fa-IR" sz="2400" dirty="0" smtClean="0">
                <a:cs typeface="B Nazanin" pitchFamily="2" charset="-78"/>
              </a:rPr>
              <a:t>احتمالا شایع‌ترین شاخه مهندسی عمران مهندسی عمران سازه است. این رشته بر طراحی و تحلیل سازه‌های مختلف همچون ساختمان، پل، برج، تونل و دیگر سازه‌های انسان ساز تمرکز دارد.</a:t>
            </a:r>
          </a:p>
          <a:p>
            <a:pPr algn="just" rtl="1"/>
            <a:r>
              <a:rPr lang="fa-IR" sz="2400" b="1" dirty="0" smtClean="0">
                <a:cs typeface="B Nazanin" pitchFamily="2" charset="-78"/>
              </a:rPr>
              <a:t>•ساخت</a:t>
            </a:r>
            <a:r>
              <a:rPr lang="fa-IR" sz="2400" dirty="0" smtClean="0">
                <a:cs typeface="B Nazanin" pitchFamily="2" charset="-78"/>
              </a:rPr>
              <a:t>: این رشته با برنامه‌ریزی، جنبه لاجستیکی و تجاری ساختمان سر و کار دارد.</a:t>
            </a:r>
          </a:p>
          <a:p>
            <a:pPr algn="just" rtl="1"/>
            <a:r>
              <a:rPr lang="fa-IR" sz="2400" dirty="0" smtClean="0">
                <a:cs typeface="B Nazanin" pitchFamily="2" charset="-78"/>
              </a:rPr>
              <a:t>•</a:t>
            </a:r>
            <a:r>
              <a:rPr lang="fa-IR" sz="2400" b="1" dirty="0" smtClean="0">
                <a:cs typeface="B Nazanin" pitchFamily="2" charset="-78"/>
              </a:rPr>
              <a:t>محیط زیست</a:t>
            </a:r>
            <a:r>
              <a:rPr lang="fa-IR" sz="2400" dirty="0" smtClean="0">
                <a:cs typeface="B Nazanin" pitchFamily="2" charset="-78"/>
              </a:rPr>
              <a:t>: این رشته بر مهندسی بهداشت از جمله روش‌های مدیریت زباله‌های خطرناک و بازسازی محیط زیست تمرکز دارد.</a:t>
            </a:r>
          </a:p>
          <a:p>
            <a:pPr algn="just" rtl="1"/>
            <a:r>
              <a:rPr lang="fa-IR" sz="2400" dirty="0" smtClean="0">
                <a:cs typeface="B Nazanin" pitchFamily="2" charset="-78"/>
              </a:rPr>
              <a:t>•</a:t>
            </a:r>
            <a:r>
              <a:rPr lang="fa-IR" sz="2400" b="1" dirty="0" smtClean="0">
                <a:cs typeface="B Nazanin" pitchFamily="2" charset="-78"/>
              </a:rPr>
              <a:t>حمل و نقل: </a:t>
            </a:r>
            <a:r>
              <a:rPr lang="fa-IR" sz="2400" dirty="0" smtClean="0">
                <a:cs typeface="B Nazanin" pitchFamily="2" charset="-78"/>
              </a:rPr>
              <a:t>این رشته شامل طراحی، نظارت و ساخت شبکه‌های حمل و نقلی همچون جاده، بزرگ‌راه، راه آهن، کانال، فرودگاه و بنادر می‌شود.</a:t>
            </a:r>
          </a:p>
          <a:p>
            <a:pPr algn="just" rtl="1"/>
            <a:r>
              <a:rPr lang="fa-IR" sz="2400" b="1" dirty="0" smtClean="0">
                <a:cs typeface="B Nazanin" pitchFamily="2" charset="-78"/>
              </a:rPr>
              <a:t>•آب: </a:t>
            </a:r>
            <a:r>
              <a:rPr lang="fa-IR" sz="2400" dirty="0" smtClean="0">
                <a:cs typeface="B Nazanin" pitchFamily="2" charset="-78"/>
              </a:rPr>
              <a:t>این رشته به مهندسی منابع آبی که تمرکزش بر مدیریت منابع آبی همچون سد است شباهت دارد و تمرکز آن بیشتر بر فرسایش و مدیریت سیستم‌های آبی به ویژه در مناطق آسیب‌پذیری همچون هلند و جنوب آمریکا است.</a:t>
            </a:r>
            <a:endParaRPr lang="fa-IR" sz="2400" dirty="0">
              <a:cs typeface="B Nazanin" pitchFamily="2" charset="-78"/>
            </a:endParaRPr>
          </a:p>
        </p:txBody>
      </p:sp>
    </p:spTree>
    <p:extLst>
      <p:ext uri="{BB962C8B-B14F-4D97-AF65-F5344CB8AC3E}">
        <p14:creationId xmlns:p14="http://schemas.microsoft.com/office/powerpoint/2010/main" val="3851851834"/>
      </p:ext>
    </p:extLst>
  </p:cSld>
  <p:clrMapOvr>
    <a:masterClrMapping/>
  </p:clrMapOvr>
  <mc:AlternateContent xmlns:mc="http://schemas.openxmlformats.org/markup-compatibility/2006" xmlns:p14="http://schemas.microsoft.com/office/powerpoint/2010/main">
    <mc:Choice Requires="p14">
      <p:transition spd="slow" p14:dur="4250">
        <p:cover dir="lu"/>
      </p:transition>
    </mc:Choice>
    <mc:Fallback xmlns="">
      <p:transition spd="slow">
        <p:cover dir="lu"/>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8818" y="990600"/>
            <a:ext cx="8153400" cy="4524315"/>
          </a:xfrm>
          <a:prstGeom prst="rect">
            <a:avLst/>
          </a:prstGeom>
        </p:spPr>
        <p:txBody>
          <a:bodyPr wrap="square">
            <a:spAutoFit/>
          </a:bodyPr>
          <a:lstStyle/>
          <a:p>
            <a:pPr algn="just" rtl="1"/>
            <a:r>
              <a:rPr lang="fa-IR" sz="3200" dirty="0">
                <a:cs typeface="B Nazanin" pitchFamily="2" charset="-78"/>
              </a:rPr>
              <a:t>اگرچه این پنج زیرشاخه، از زیرشاخه‌های اصلی عمران شمرده می‌شوند اما رشته مهندسی عمران زیرشاخه‌های دیگری از جمله مهندسی شهری، نقشه‌برداری، گیاه، زلزله و قانونی در اقصی نقاط جهان دارد.</a:t>
            </a:r>
          </a:p>
          <a:p>
            <a:pPr algn="just" rtl="1"/>
            <a:r>
              <a:rPr lang="fa-IR" sz="3200" dirty="0">
                <a:cs typeface="B Nazanin" pitchFamily="2" charset="-78"/>
              </a:rPr>
              <a:t>شرکت‌های </a:t>
            </a:r>
            <a:r>
              <a:rPr lang="en-US" sz="3200" dirty="0">
                <a:cs typeface="B Nazanin" pitchFamily="2" charset="-78"/>
              </a:rPr>
              <a:t>AECOM ،Balfour Beatty ،Laing O’Rourke </a:t>
            </a:r>
            <a:r>
              <a:rPr lang="fa-IR" sz="3200" dirty="0">
                <a:cs typeface="B Nazanin" pitchFamily="2" charset="-78"/>
              </a:rPr>
              <a:t>برخی از بزرگ‌ترین شرکت‌های عمران در دنیا هستند که برخی از بزرگ‌ترین سازه‌های انسان‌ساز دنیا را ساخته‌اند.</a:t>
            </a:r>
          </a:p>
          <a:p>
            <a:pPr algn="just" rtl="1"/>
            <a:r>
              <a:rPr lang="fa-IR" sz="3200" dirty="0">
                <a:cs typeface="B Nazanin" pitchFamily="2" charset="-78"/>
              </a:rPr>
              <a:t>میانگین در‌آمد سالانه: ۸۲/۲۲۰ دلار آمریکا (۳۸۶ میلیون تومان)</a:t>
            </a:r>
          </a:p>
          <a:p>
            <a:pPr algn="just" rtl="1"/>
            <a:endParaRPr lang="en-US" sz="3200" dirty="0">
              <a:cs typeface="B Nazanin" pitchFamily="2" charset="-78"/>
            </a:endParaRPr>
          </a:p>
        </p:txBody>
      </p:sp>
    </p:spTree>
    <p:extLst>
      <p:ext uri="{BB962C8B-B14F-4D97-AF65-F5344CB8AC3E}">
        <p14:creationId xmlns:p14="http://schemas.microsoft.com/office/powerpoint/2010/main" val="147278823"/>
      </p:ext>
    </p:extLst>
  </p:cSld>
  <p:clrMapOvr>
    <a:masterClrMapping/>
  </p:clrMapOvr>
  <mc:AlternateContent xmlns:mc="http://schemas.openxmlformats.org/markup-compatibility/2006" xmlns:p14="http://schemas.microsoft.com/office/powerpoint/2010/main">
    <mc:Choice Requires="p14">
      <p:transition spd="slow" p14:dur="4250">
        <p:cover dir="rd"/>
      </p:transition>
    </mc:Choice>
    <mc:Fallback xmlns="">
      <p:transition spd="slow">
        <p:cover dir="rd"/>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1585</Words>
  <Application>Microsoft Office PowerPoint</Application>
  <PresentationFormat>On-screen Show (4:3)</PresentationFormat>
  <Paragraphs>62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ebi</dc:creator>
  <cp:lastModifiedBy>ebi</cp:lastModifiedBy>
  <cp:revision>21</cp:revision>
  <dcterms:created xsi:type="dcterms:W3CDTF">2018-12-06T18:49:06Z</dcterms:created>
  <dcterms:modified xsi:type="dcterms:W3CDTF">2018-12-07T00:03:14Z</dcterms:modified>
</cp:coreProperties>
</file>