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09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17270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108906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8637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1313499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7761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2473941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4140121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201573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1722939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8E81C-D81D-4D43-9009-BB3CAC5DA516}"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2463103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098E81C-D81D-4D43-9009-BB3CAC5DA516}"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378177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098E81C-D81D-4D43-9009-BB3CAC5DA516}" type="datetimeFigureOut">
              <a:rPr lang="en-US" smtClean="0"/>
              <a:t>5/15/2017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1825359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98E81C-D81D-4D43-9009-BB3CAC5DA516}" type="datetimeFigureOut">
              <a:rPr lang="en-US" smtClean="0"/>
              <a:t>5/15/2017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3129308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98E81C-D81D-4D43-9009-BB3CAC5DA516}" type="datetimeFigureOut">
              <a:rPr lang="en-US" smtClean="0"/>
              <a:t>5/15/2017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1154179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98E81C-D81D-4D43-9009-BB3CAC5DA516}"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473759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98E81C-D81D-4D43-9009-BB3CAC5DA516}"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DB6E3A-4FCE-4058-93FF-9D6C97565893}" type="slidenum">
              <a:rPr lang="en-US" smtClean="0"/>
              <a:t>‹#›</a:t>
            </a:fld>
            <a:endParaRPr lang="en-US"/>
          </a:p>
        </p:txBody>
      </p:sp>
    </p:spTree>
    <p:extLst>
      <p:ext uri="{BB962C8B-B14F-4D97-AF65-F5344CB8AC3E}">
        <p14:creationId xmlns:p14="http://schemas.microsoft.com/office/powerpoint/2010/main" val="3166800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98E81C-D81D-4D43-9009-BB3CAC5DA516}" type="datetimeFigureOut">
              <a:rPr lang="en-US" smtClean="0"/>
              <a:t>5/15/2017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1DB6E3A-4FCE-4058-93FF-9D6C97565893}" type="slidenum">
              <a:rPr lang="en-US" smtClean="0"/>
              <a:t>‹#›</a:t>
            </a:fld>
            <a:endParaRPr lang="en-US"/>
          </a:p>
        </p:txBody>
      </p:sp>
    </p:spTree>
    <p:extLst>
      <p:ext uri="{BB962C8B-B14F-4D97-AF65-F5344CB8AC3E}">
        <p14:creationId xmlns:p14="http://schemas.microsoft.com/office/powerpoint/2010/main" val="2874157683"/>
      </p:ext>
    </p:extLst>
  </p:cSld>
  <p:clrMap bg1="dk1" tx1="lt1" bg2="dk2" tx2="lt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5362" y="2215368"/>
            <a:ext cx="9144000" cy="1612573"/>
          </a:xfrm>
        </p:spPr>
        <p:txBody>
          <a:bodyPr/>
          <a:lstStyle/>
          <a:p>
            <a:pPr rtl="1"/>
            <a:r>
              <a:rPr lang="fa-IR" dirty="0" smtClean="0">
                <a:latin typeface="Playbill" panose="040506030A0602020202" pitchFamily="82" charset="0"/>
              </a:rPr>
              <a:t>   </a:t>
            </a:r>
            <a:r>
              <a:rPr lang="fa-IR" sz="6000" dirty="0" smtClean="0">
                <a:latin typeface="Playbill" panose="040506030A0602020202" pitchFamily="82" charset="0"/>
              </a:rPr>
              <a:t>بسم الله الرحمن الرحیم </a:t>
            </a:r>
            <a:endParaRPr lang="en-US" sz="6000" dirty="0">
              <a:latin typeface="Playbill" panose="040506030A0602020202" pitchFamily="82" charset="0"/>
              <a:cs typeface="DilleniaUPC" panose="02020603050405020304" pitchFamily="18" charset="-34"/>
            </a:endParaRPr>
          </a:p>
        </p:txBody>
      </p:sp>
    </p:spTree>
    <p:extLst>
      <p:ext uri="{BB962C8B-B14F-4D97-AF65-F5344CB8AC3E}">
        <p14:creationId xmlns:p14="http://schemas.microsoft.com/office/powerpoint/2010/main" val="960815316"/>
      </p:ext>
    </p:extLst>
  </p:cSld>
  <p:clrMapOvr>
    <a:masterClrMapping/>
  </p:clrMapOvr>
  <mc:AlternateContent xmlns:mc="http://schemas.openxmlformats.org/markup-compatibility/2006">
    <mc:Choice xmlns:p14="http://schemas.microsoft.com/office/powerpoint/2010/main" Requires="p14">
      <p:transition spd="slow" p14:dur="1500" advClick="0" advTm="8000">
        <p:split orient="vert"/>
      </p:transition>
    </mc:Choice>
    <mc:Fallback>
      <p:transition spd="slow" advClick="0" advTm="8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34851"/>
            <a:ext cx="8596668" cy="5706511"/>
          </a:xfrm>
        </p:spPr>
        <p:txBody>
          <a:bodyPr>
            <a:normAutofit/>
          </a:bodyPr>
          <a:lstStyle/>
          <a:p>
            <a:pPr algn="r"/>
            <a:r>
              <a:rPr lang="fa-IR" sz="2800" dirty="0"/>
              <a:t>ژاپن یکی از طلایه‌داران در مقدم داشتن روابط فردی بر روابط کاری ( و نه کار بر ملاحظات فردی) است.</a:t>
            </a:r>
          </a:p>
          <a:p>
            <a:pPr algn="r"/>
            <a:r>
              <a:rPr lang="fa-IR" sz="2800" dirty="0"/>
              <a:t>پس برای توفیق کاری در ژاپن، لازم است که حداکثر زمان و منابع را به مرحله آغازین برقراری روابط اختصاص دهید. حتی اگر نتایج احتمالی بسیار دوردست به نظر برسند</a:t>
            </a:r>
          </a:p>
          <a:p>
            <a:pPr algn="r"/>
            <a:endParaRPr lang="en-US" sz="2800" dirty="0"/>
          </a:p>
        </p:txBody>
      </p:sp>
    </p:spTree>
    <p:extLst>
      <p:ext uri="{BB962C8B-B14F-4D97-AF65-F5344CB8AC3E}">
        <p14:creationId xmlns:p14="http://schemas.microsoft.com/office/powerpoint/2010/main" val="313619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8849" y="228758"/>
            <a:ext cx="8596668" cy="6094769"/>
          </a:xfrm>
        </p:spPr>
        <p:txBody>
          <a:bodyPr>
            <a:normAutofit/>
          </a:bodyPr>
          <a:lstStyle/>
          <a:p>
            <a:pPr algn="r"/>
            <a:r>
              <a:rPr lang="fa-IR" sz="2400" dirty="0"/>
              <a:t>پیرامون فرهنگ کسب و کار در ژاپن</a:t>
            </a:r>
          </a:p>
          <a:p>
            <a:pPr marL="0" indent="0" algn="r">
              <a:buNone/>
            </a:pPr>
            <a:r>
              <a:rPr lang="fa-IR" sz="2400" dirty="0" smtClean="0"/>
              <a:t>1. کسب </a:t>
            </a:r>
            <a:r>
              <a:rPr lang="fa-IR" sz="2400" dirty="0"/>
              <a:t>و کار در ژاپن بر محور روابط شکل </a:t>
            </a:r>
            <a:r>
              <a:rPr lang="fa-IR" sz="2400" dirty="0" smtClean="0"/>
              <a:t>می‌گیرد</a:t>
            </a:r>
          </a:p>
          <a:p>
            <a:pPr marL="0" indent="0" algn="r">
              <a:buNone/>
            </a:pPr>
            <a:r>
              <a:rPr lang="fa-IR" sz="2400" dirty="0" smtClean="0"/>
              <a:t>2. </a:t>
            </a:r>
            <a:r>
              <a:rPr lang="fa-IR" sz="2400" dirty="0"/>
              <a:t>لازم است که به شکل فاخری ادای احترام </a:t>
            </a:r>
            <a:r>
              <a:rPr lang="fa-IR" sz="2400" dirty="0" smtClean="0"/>
              <a:t>کنید</a:t>
            </a:r>
          </a:p>
          <a:p>
            <a:pPr marL="0" indent="0" algn="r">
              <a:buNone/>
            </a:pPr>
            <a:r>
              <a:rPr lang="fa-IR" sz="2400" dirty="0" smtClean="0"/>
              <a:t>4. </a:t>
            </a:r>
            <a:r>
              <a:rPr lang="fa-IR" sz="2400" dirty="0"/>
              <a:t>ژاپنی‌ها را با اعمال فشار در موقعیتی قرار ندهید که مجبور شوند از حوزه ادب و وجاهت خارج </a:t>
            </a:r>
            <a:r>
              <a:rPr lang="fa-IR" sz="2400" dirty="0" smtClean="0"/>
              <a:t>شوند</a:t>
            </a:r>
          </a:p>
          <a:p>
            <a:pPr marL="0" indent="0" algn="r">
              <a:buNone/>
            </a:pPr>
            <a:r>
              <a:rPr lang="fa-IR" sz="2400" dirty="0" smtClean="0"/>
              <a:t>5. </a:t>
            </a:r>
            <a:r>
              <a:rPr lang="fa-IR" sz="2400" dirty="0"/>
              <a:t>تا جایی که می‌توانید به ديگران كمك كنيد و به آنها نیکی </a:t>
            </a:r>
            <a:r>
              <a:rPr lang="fa-IR" sz="2400" dirty="0" smtClean="0"/>
              <a:t>کنید</a:t>
            </a:r>
          </a:p>
          <a:p>
            <a:pPr marL="0" indent="0" algn="r">
              <a:buNone/>
            </a:pPr>
            <a:r>
              <a:rPr lang="fa-IR" sz="2400" dirty="0" smtClean="0"/>
              <a:t>6. هر </a:t>
            </a:r>
            <a:r>
              <a:rPr lang="fa-IR" sz="2400" dirty="0"/>
              <a:t>مساله را چندین بار از زوایای مختلف بررسی </a:t>
            </a:r>
            <a:r>
              <a:rPr lang="fa-IR" sz="2400" dirty="0" smtClean="0"/>
              <a:t>کنید</a:t>
            </a:r>
          </a:p>
          <a:p>
            <a:pPr marL="0" indent="0" algn="r">
              <a:buNone/>
            </a:pPr>
            <a:r>
              <a:rPr lang="fa-IR" sz="2400" dirty="0" smtClean="0"/>
              <a:t>7. </a:t>
            </a:r>
            <a:r>
              <a:rPr lang="fa-IR" sz="2400" dirty="0"/>
              <a:t>از شوخی در حین جلسات جدی تجاری و کاری پرهیز کنید</a:t>
            </a:r>
            <a:endParaRPr lang="en-US" sz="2400" dirty="0"/>
          </a:p>
        </p:txBody>
      </p:sp>
    </p:spTree>
    <p:extLst>
      <p:ext uri="{BB962C8B-B14F-4D97-AF65-F5344CB8AC3E}">
        <p14:creationId xmlns:p14="http://schemas.microsoft.com/office/powerpoint/2010/main" val="67914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7949" y="107323"/>
            <a:ext cx="8596668" cy="1320800"/>
          </a:xfrm>
        </p:spPr>
        <p:txBody>
          <a:bodyPr/>
          <a:lstStyle/>
          <a:p>
            <a:r>
              <a:rPr lang="fa-IR" dirty="0"/>
              <a:t>فرهنگ کسب و کار در جمهوری خلق چین </a:t>
            </a:r>
            <a:endParaRPr lang="en-US" dirty="0"/>
          </a:p>
        </p:txBody>
      </p:sp>
      <p:sp>
        <p:nvSpPr>
          <p:cNvPr id="3" name="Content Placeholder 2"/>
          <p:cNvSpPr>
            <a:spLocks noGrp="1"/>
          </p:cNvSpPr>
          <p:nvPr>
            <p:ph idx="1"/>
          </p:nvPr>
        </p:nvSpPr>
        <p:spPr>
          <a:xfrm>
            <a:off x="728849" y="975733"/>
            <a:ext cx="8596668" cy="5515219"/>
          </a:xfrm>
        </p:spPr>
        <p:txBody>
          <a:bodyPr>
            <a:noAutofit/>
          </a:bodyPr>
          <a:lstStyle/>
          <a:p>
            <a:pPr algn="r"/>
            <a:r>
              <a:rPr lang="fa-IR" sz="1600" dirty="0"/>
              <a:t>جمهوري خلق چين، معروف به چين، پرجمعيت‌ترين کشور دنيا با بيش از 3 /1 ميليارد نفر سکنه </a:t>
            </a:r>
            <a:r>
              <a:rPr lang="fa-IR" sz="1600" dirty="0" smtClean="0"/>
              <a:t>است</a:t>
            </a:r>
          </a:p>
          <a:p>
            <a:pPr algn="r"/>
            <a:r>
              <a:rPr lang="fa-IR" sz="1600" dirty="0"/>
              <a:t>مساحت:9,640,821 کيلومترمربع (رتبه 4 در ميان کشورهاي جهان)</a:t>
            </a:r>
          </a:p>
          <a:p>
            <a:pPr algn="r"/>
            <a:r>
              <a:rPr lang="fa-IR" sz="1600" dirty="0"/>
              <a:t>جمعيت: يک ميليارد و 339 ميليون و 700 هزارنفر (رتبه اول درميان کشورهاي جهان)</a:t>
            </a:r>
          </a:p>
          <a:p>
            <a:pPr algn="r"/>
            <a:r>
              <a:rPr lang="fa-IR" sz="1600" dirty="0"/>
              <a:t>تراکم جمعيت: 140 نفر در کيلومترمربع (رتبه 53 در ميان کشورهاي جهان)</a:t>
            </a:r>
          </a:p>
          <a:p>
            <a:pPr algn="r"/>
            <a:r>
              <a:rPr lang="fa-IR" sz="1600" dirty="0"/>
              <a:t>اميدبه زندگي: مردان 71سال–زنان 75 سال</a:t>
            </a:r>
          </a:p>
          <a:p>
            <a:pPr algn="r"/>
            <a:r>
              <a:rPr lang="fa-IR" sz="1600" dirty="0"/>
              <a:t>درصد افراد باسواد: 91 درصد</a:t>
            </a:r>
          </a:p>
          <a:p>
            <a:pPr algn="r"/>
            <a:r>
              <a:rPr lang="fa-IR" sz="1600" dirty="0"/>
              <a:t>ميزان طلاق در 1000نفر: 8/ 0 نفر</a:t>
            </a:r>
          </a:p>
          <a:p>
            <a:pPr algn="r"/>
            <a:r>
              <a:rPr lang="fa-IR" sz="1600" dirty="0"/>
              <a:t>آماراقتصادي</a:t>
            </a:r>
          </a:p>
          <a:p>
            <a:pPr algn="r"/>
            <a:r>
              <a:rPr lang="fa-IR" sz="1600" dirty="0"/>
              <a:t>واحدپول: يوان</a:t>
            </a:r>
          </a:p>
          <a:p>
            <a:pPr algn="r"/>
            <a:r>
              <a:rPr lang="fa-IR" sz="1600" dirty="0"/>
              <a:t>توليد ناخالص ملي: 5878 ميليارد دلار–سرانه 4382 دلار</a:t>
            </a:r>
          </a:p>
          <a:p>
            <a:pPr algn="r"/>
            <a:r>
              <a:rPr lang="fa-IR" sz="1600" dirty="0"/>
              <a:t>اشتغال: کشاورزي 48 درصد-صنعت 21 درصد - خدمات28 درصد – بيکار 4 درصد</a:t>
            </a:r>
          </a:p>
          <a:p>
            <a:pPr algn="r"/>
            <a:r>
              <a:rPr lang="fa-IR" sz="1600" dirty="0"/>
              <a:t>صادرات عمده: تجهيزات اداري- انواع کفش و لباس- دستگاه هاي ارتباطي- ماشين آلات الکتريکي- اسباب بازي</a:t>
            </a:r>
          </a:p>
          <a:p>
            <a:pPr algn="r"/>
            <a:r>
              <a:rPr lang="fa-IR" sz="1600" dirty="0"/>
              <a:t>مقاصد صادرات: آمريکا 21 درصد-هنگ‌کنگ 17 درصد - ژاپن12 درصد-کره‌جنوبي 5 درصد - آلمان 4 درصد</a:t>
            </a:r>
          </a:p>
          <a:p>
            <a:pPr algn="r"/>
            <a:endParaRPr lang="en-US" sz="1600" dirty="0"/>
          </a:p>
        </p:txBody>
      </p:sp>
    </p:spTree>
    <p:extLst>
      <p:ext uri="{BB962C8B-B14F-4D97-AF65-F5344CB8AC3E}">
        <p14:creationId xmlns:p14="http://schemas.microsoft.com/office/powerpoint/2010/main" val="284373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5971" y="215879"/>
            <a:ext cx="8596668" cy="5734160"/>
          </a:xfrm>
        </p:spPr>
        <p:txBody>
          <a:bodyPr>
            <a:normAutofit/>
          </a:bodyPr>
          <a:lstStyle/>
          <a:p>
            <a:pPr algn="r"/>
            <a:r>
              <a:rPr lang="fa-IR" sz="2400" dirty="0"/>
              <a:t>چنانچه رشد کنوني اقتصادي چين همچنان ادامه يابد، چين از نظر اقتصادي، در حال رسيدن به آمريکا يعني بزرگ‌ترين اقتصاد جهان است و پيش‌بيني مي‌شود در آينده‌اي نه چندان دور با همين روند آمريکا را پشت سر نهاده و مقام اول را کسب کند. بنابراين بايد خود را براي مقابله با پيامدهاي سياسي و اقتصادي اين موضوع آماده کند.</a:t>
            </a:r>
          </a:p>
          <a:p>
            <a:pPr algn="r"/>
            <a:r>
              <a:rPr lang="fa-IR" sz="2400" dirty="0"/>
              <a:t>فرهنگ کسب وکار در چين</a:t>
            </a:r>
          </a:p>
          <a:p>
            <a:pPr algn="r"/>
            <a:r>
              <a:rPr lang="fa-IR" sz="2400" dirty="0" smtClean="0"/>
              <a:t>اطلاعات </a:t>
            </a:r>
            <a:r>
              <a:rPr lang="fa-IR" sz="2400" dirty="0"/>
              <a:t>جامعي پيرامون فرهنگ تجاري و فضاي کسب‌وکار اين کشور ارائه مي‌شود که مي‌تواند ياريگر شما در تعامل موثرتر با مشتريان وشرکاي چيني باشد. هرچند هر کدام از زير رده هابريک زمينه خاص در فرهنگ کسب‌وکار در چين تمرکز دارد، پيشنهاد مي‌شود اين بخش‌ها به ترتيب چاپ و مورد بررسي قرارگيرند</a:t>
            </a:r>
          </a:p>
          <a:p>
            <a:pPr algn="r"/>
            <a:endParaRPr lang="en-US" sz="2400" dirty="0"/>
          </a:p>
        </p:txBody>
      </p:sp>
    </p:spTree>
    <p:extLst>
      <p:ext uri="{BB962C8B-B14F-4D97-AF65-F5344CB8AC3E}">
        <p14:creationId xmlns:p14="http://schemas.microsoft.com/office/powerpoint/2010/main" val="41476073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243774">
            <a:off x="915873" y="1590261"/>
            <a:ext cx="8596668" cy="1320800"/>
          </a:xfrm>
        </p:spPr>
        <p:txBody>
          <a:bodyPr>
            <a:noAutofit/>
          </a:bodyPr>
          <a:lstStyle/>
          <a:p>
            <a:pPr algn="ctr"/>
            <a:r>
              <a:rPr lang="fa-IR" sz="8000" dirty="0" smtClean="0"/>
              <a:t>پایان                           </a:t>
            </a:r>
            <a:endParaRPr lang="en-US" sz="8000" dirty="0"/>
          </a:p>
        </p:txBody>
      </p:sp>
      <p:sp>
        <p:nvSpPr>
          <p:cNvPr id="3" name="Content Placeholder 2"/>
          <p:cNvSpPr>
            <a:spLocks noGrp="1"/>
          </p:cNvSpPr>
          <p:nvPr>
            <p:ph idx="1"/>
          </p:nvPr>
        </p:nvSpPr>
        <p:spPr>
          <a:xfrm>
            <a:off x="518309" y="4612243"/>
            <a:ext cx="8596668" cy="821150"/>
          </a:xfrm>
        </p:spPr>
        <p:txBody>
          <a:bodyPr>
            <a:noAutofit/>
          </a:bodyPr>
          <a:lstStyle/>
          <a:p>
            <a:pPr algn="r"/>
            <a:r>
              <a:rPr lang="fa-IR" sz="4400" dirty="0" smtClean="0">
                <a:solidFill>
                  <a:schemeClr val="accent2"/>
                </a:solidFill>
              </a:rPr>
              <a:t>با تشکر از همراهی شما                                                                        </a:t>
            </a:r>
            <a:endParaRPr lang="en-US" sz="4400" dirty="0">
              <a:solidFill>
                <a:schemeClr val="accent2"/>
              </a:solidFill>
            </a:endParaRPr>
          </a:p>
        </p:txBody>
      </p:sp>
    </p:spTree>
    <p:extLst>
      <p:ext uri="{BB962C8B-B14F-4D97-AF65-F5344CB8AC3E}">
        <p14:creationId xmlns:p14="http://schemas.microsoft.com/office/powerpoint/2010/main" val="1597141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0821" y="1146219"/>
            <a:ext cx="8596668" cy="1234941"/>
          </a:xfrm>
        </p:spPr>
        <p:txBody>
          <a:bodyPr>
            <a:normAutofit fontScale="90000"/>
          </a:bodyPr>
          <a:lstStyle/>
          <a:p>
            <a:pPr algn="r"/>
            <a:r>
              <a:rPr lang="fa-IR" sz="3200" dirty="0" smtClean="0"/>
              <a:t>تهیه کننده گان:رحیم توانایی / محمود اکبری / محسن وجه</a:t>
            </a:r>
            <a:br>
              <a:rPr lang="fa-IR" sz="3200" dirty="0" smtClean="0"/>
            </a:br>
            <a:r>
              <a:rPr lang="fa-IR" sz="3200" dirty="0"/>
              <a:t/>
            </a:r>
            <a:br>
              <a:rPr lang="fa-IR" sz="3200" dirty="0"/>
            </a:br>
            <a:r>
              <a:rPr lang="fa-IR" sz="3200" dirty="0" smtClean="0"/>
              <a:t/>
            </a:r>
            <a:br>
              <a:rPr lang="fa-IR" sz="3200" dirty="0" smtClean="0"/>
            </a:br>
            <a:r>
              <a:rPr lang="fa-IR" sz="3200" dirty="0"/>
              <a:t/>
            </a:r>
            <a:br>
              <a:rPr lang="fa-IR" sz="3200" dirty="0"/>
            </a:br>
            <a:r>
              <a:rPr lang="fa-IR" sz="3200" dirty="0" smtClean="0"/>
              <a:t/>
            </a:r>
            <a:br>
              <a:rPr lang="fa-IR" sz="3200" dirty="0" smtClean="0"/>
            </a:br>
            <a:r>
              <a:rPr lang="fa-IR" sz="3200" dirty="0"/>
              <a:t/>
            </a:r>
            <a:br>
              <a:rPr lang="fa-IR" sz="3200" dirty="0"/>
            </a:br>
            <a:r>
              <a:rPr lang="fa-IR" sz="3200" dirty="0" smtClean="0"/>
              <a:t>استاد مربوطه :علی واقفی</a:t>
            </a:r>
            <a:endParaRPr lang="en-US" sz="3200" dirty="0"/>
          </a:p>
        </p:txBody>
      </p:sp>
    </p:spTree>
    <p:extLst>
      <p:ext uri="{BB962C8B-B14F-4D97-AF65-F5344CB8AC3E}">
        <p14:creationId xmlns:p14="http://schemas.microsoft.com/office/powerpoint/2010/main" val="2072911577"/>
      </p:ext>
    </p:extLst>
  </p:cSld>
  <p:clrMapOvr>
    <a:masterClrMapping/>
  </p:clrMapOvr>
  <mc:AlternateContent xmlns:mc="http://schemas.openxmlformats.org/markup-compatibility/2006">
    <mc:Choice xmlns:p14="http://schemas.microsoft.com/office/powerpoint/2010/main" Requires="p14">
      <p:transition spd="slow" p14:dur="1500" advTm="10000">
        <p:split orient="vert"/>
      </p:transition>
    </mc:Choice>
    <mc:Fallback>
      <p:transition spd="slow" advTm="10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002" y="331789"/>
            <a:ext cx="8596668" cy="5824312"/>
          </a:xfrm>
        </p:spPr>
        <p:txBody>
          <a:bodyPr>
            <a:normAutofit/>
          </a:bodyPr>
          <a:lstStyle/>
          <a:p>
            <a:pPr algn="r"/>
            <a:r>
              <a:rPr lang="fa-IR" sz="4400" dirty="0" smtClean="0">
                <a:solidFill>
                  <a:srgbClr val="FFFF00"/>
                </a:solidFill>
                <a:latin typeface="Andalus" panose="02020603050405020304" pitchFamily="18" charset="-78"/>
                <a:cs typeface="Andalus" panose="02020603050405020304" pitchFamily="18" charset="-78"/>
              </a:rPr>
              <a:t>فرهنگ کسب و کار در آمریکا</a:t>
            </a:r>
          </a:p>
          <a:p>
            <a:pPr marL="0" indent="0" algn="r">
              <a:buNone/>
            </a:pPr>
            <a:r>
              <a:rPr lang="fa-IR" sz="2800" dirty="0" smtClean="0"/>
              <a:t>ایالات </a:t>
            </a:r>
            <a:r>
              <a:rPr lang="fa-IR" sz="2800" dirty="0"/>
              <a:t>متحده آمریکا کشوری در قاره آمریکای شمالی است که با سیستم جمهوری فدرال اداره می </a:t>
            </a:r>
            <a:r>
              <a:rPr lang="fa-IR" sz="2800" dirty="0" smtClean="0"/>
              <a:t>شود</a:t>
            </a:r>
          </a:p>
          <a:p>
            <a:pPr marL="0" indent="0" algn="r">
              <a:buNone/>
            </a:pPr>
            <a:r>
              <a:rPr lang="fa-IR" sz="2800" dirty="0"/>
              <a:t>آمارکلی کشورآمریکا</a:t>
            </a:r>
          </a:p>
          <a:p>
            <a:pPr marL="0" indent="0" algn="r">
              <a:buNone/>
            </a:pPr>
            <a:r>
              <a:rPr lang="fa-IR" sz="2800" dirty="0"/>
              <a:t>مساحت:9,826,675کیلومترمربع(رتبه4درمیان کشورهای جهان).</a:t>
            </a:r>
          </a:p>
          <a:p>
            <a:pPr marL="0" indent="0" algn="r">
              <a:buNone/>
            </a:pPr>
            <a:r>
              <a:rPr lang="fa-IR" sz="2800" dirty="0"/>
              <a:t>جمعیت: 312میلیون و400هزار نفر (رتبه3 در میان کشورهای جهان)</a:t>
            </a:r>
          </a:p>
          <a:p>
            <a:pPr marL="0" indent="0" algn="r">
              <a:buNone/>
            </a:pPr>
            <a:endParaRPr lang="en-US" sz="2800" dirty="0"/>
          </a:p>
        </p:txBody>
      </p:sp>
    </p:spTree>
    <p:extLst>
      <p:ext uri="{BB962C8B-B14F-4D97-AF65-F5344CB8AC3E}">
        <p14:creationId xmlns:p14="http://schemas.microsoft.com/office/powerpoint/2010/main" val="341114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791" y="293152"/>
            <a:ext cx="8596668" cy="6236437"/>
          </a:xfrm>
        </p:spPr>
        <p:txBody>
          <a:bodyPr>
            <a:normAutofit/>
          </a:bodyPr>
          <a:lstStyle/>
          <a:p>
            <a:pPr algn="r"/>
            <a:r>
              <a:rPr lang="fa-IR" sz="2800" dirty="0"/>
              <a:t>آماراقتصادی</a:t>
            </a:r>
          </a:p>
          <a:p>
            <a:pPr algn="r"/>
            <a:r>
              <a:rPr lang="fa-IR" sz="2800" dirty="0"/>
              <a:t>واحدپول: دلار</a:t>
            </a:r>
          </a:p>
          <a:p>
            <a:pPr algn="r"/>
            <a:r>
              <a:rPr lang="fa-IR" sz="2800" dirty="0"/>
              <a:t>تولیدناخالص ملی: 14500میلیارددلار-سرانه46800دلار</a:t>
            </a:r>
          </a:p>
          <a:p>
            <a:pPr algn="r"/>
            <a:r>
              <a:rPr lang="fa-IR" sz="2800" dirty="0"/>
              <a:t>اشتغال: کشاورزی2 درصد-صنعت20 درصد- خدمات69 درصد-بیکار9 درصد.</a:t>
            </a:r>
          </a:p>
          <a:p>
            <a:pPr algn="r"/>
            <a:r>
              <a:rPr lang="fa-IR" sz="2800" dirty="0"/>
              <a:t>صادرات عمده: ماشین آلات صنعتی-کالاهای سرمایه ای و مصرفی – وسایل نقلیه موتوری وتجهیزات حمل ونقل-موادخوراکی وآشامیدنی</a:t>
            </a:r>
          </a:p>
          <a:p>
            <a:pPr algn="r"/>
            <a:endParaRPr lang="en-US" sz="2800" dirty="0"/>
          </a:p>
        </p:txBody>
      </p:sp>
    </p:spTree>
    <p:extLst>
      <p:ext uri="{BB962C8B-B14F-4D97-AF65-F5344CB8AC3E}">
        <p14:creationId xmlns:p14="http://schemas.microsoft.com/office/powerpoint/2010/main" val="238935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3244" y="228758"/>
            <a:ext cx="8596668" cy="6146284"/>
          </a:xfrm>
        </p:spPr>
        <p:txBody>
          <a:bodyPr>
            <a:normAutofit/>
          </a:bodyPr>
          <a:lstStyle/>
          <a:p>
            <a:pPr algn="r"/>
            <a:r>
              <a:rPr lang="fa-IR" sz="2000" dirty="0"/>
              <a:t>دولت آمریکا، دارای وزارت فرهنگ نیست و امور فرهنگی کشور توزیع شده اند. به همین جهت و با ظهور بعضی دغدغه ها و مسائل، بسیاری بر این باورند که اگر حداقل وزارت فرهنگی (به صورت مستقل) تاسیس نمی شود در عوض دفتر ریاست جمهوری، تمهیدی جدی برای یکپارچه سازی امور فرهنگی کشور بیندیشند.</a:t>
            </a:r>
          </a:p>
          <a:p>
            <a:pPr algn="r"/>
            <a:r>
              <a:rPr lang="fa-IR" sz="2000" dirty="0"/>
              <a:t>کشور آمریکابه دلیل وجود انواع نژادها، زبان رسمی ندارد.البته انگلیسی آمریکایی نقش زبان ملی را دارد و در عمل نیز زبان اصلی کشور است و در ۲۸ ایالت نیز به عنوان زبان رسمی شناخته می شود. فعالیت هایی برای به رسمیت شناختن انگلیسی به عنوان زبان زبان رسمی دولتی نیز در جریان است.</a:t>
            </a:r>
          </a:p>
          <a:p>
            <a:pPr algn="r"/>
            <a:r>
              <a:rPr lang="fa-IR" sz="2000" dirty="0"/>
              <a:t>زبان های مرسوم در آمریکا به ترتیب عبارتند از:</a:t>
            </a:r>
          </a:p>
          <a:p>
            <a:pPr algn="r"/>
            <a:r>
              <a:rPr lang="fa-IR" sz="2000" dirty="0"/>
              <a:t>• انگلیسی آمریکایی: 82 درصد</a:t>
            </a:r>
          </a:p>
          <a:p>
            <a:pPr algn="r"/>
            <a:r>
              <a:rPr lang="fa-IR" sz="2000" dirty="0"/>
              <a:t>• اسپانیولی: 11 درصد</a:t>
            </a:r>
          </a:p>
          <a:p>
            <a:pPr algn="r"/>
            <a:r>
              <a:rPr lang="fa-IR" sz="2000" dirty="0"/>
              <a:t>• زبان های هند و اروپایی:8/3 درصد</a:t>
            </a:r>
          </a:p>
          <a:p>
            <a:pPr algn="r"/>
            <a:r>
              <a:rPr lang="fa-IR" sz="2000" dirty="0"/>
              <a:t>• زبان های آسیایی و اقیانوسیه: 7/2 درصد</a:t>
            </a:r>
          </a:p>
          <a:p>
            <a:pPr algn="r"/>
            <a:r>
              <a:rPr lang="fa-IR" sz="2000" dirty="0"/>
              <a:t>• سایر زبان ها: 7/0 درصد</a:t>
            </a:r>
          </a:p>
          <a:p>
            <a:pPr algn="r"/>
            <a:endParaRPr lang="en-US" sz="2000" dirty="0"/>
          </a:p>
        </p:txBody>
      </p:sp>
    </p:spTree>
    <p:extLst>
      <p:ext uri="{BB962C8B-B14F-4D97-AF65-F5344CB8AC3E}">
        <p14:creationId xmlns:p14="http://schemas.microsoft.com/office/powerpoint/2010/main" val="289981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608" y="164364"/>
            <a:ext cx="8596668" cy="6416740"/>
          </a:xfrm>
        </p:spPr>
        <p:txBody>
          <a:bodyPr>
            <a:normAutofit/>
          </a:bodyPr>
          <a:lstStyle/>
          <a:p>
            <a:pPr algn="r" rtl="1"/>
            <a:r>
              <a:rPr lang="en-US" sz="3200" dirty="0"/>
              <a:t> USA</a:t>
            </a:r>
            <a:r>
              <a:rPr lang="fa-IR" sz="3200" dirty="0"/>
              <a:t>یکی از غنی ترین کشورهای جهان است. این شناخته شده است، و قوی ترین اقتصاد داخلی در جهان است. آنها برخی از بزرگترین نمونه های کسب و کار در جهان از این جنرال موتورز و مایکروسافت می باشد. اما آنچه فرهنگ کسب و کار است و چگونه باید کارگران خود را وجود دارد؟ بازار کار در ایالات متحده است که به سختی در همه تنظیم می شود</a:t>
            </a:r>
            <a:endParaRPr lang="en-US" sz="3200" dirty="0"/>
          </a:p>
        </p:txBody>
      </p:sp>
    </p:spTree>
    <p:extLst>
      <p:ext uri="{BB962C8B-B14F-4D97-AF65-F5344CB8AC3E}">
        <p14:creationId xmlns:p14="http://schemas.microsoft.com/office/powerpoint/2010/main" val="187248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728" y="190121"/>
            <a:ext cx="8596668" cy="6069011"/>
          </a:xfrm>
        </p:spPr>
        <p:txBody>
          <a:bodyPr>
            <a:normAutofit/>
          </a:bodyPr>
          <a:lstStyle/>
          <a:p>
            <a:pPr algn="r"/>
            <a:r>
              <a:rPr lang="fa-IR" sz="3600" dirty="0"/>
              <a:t>فرهنگ کسب و کار در ژاپن</a:t>
            </a:r>
          </a:p>
          <a:p>
            <a:pPr algn="r"/>
            <a:endParaRPr lang="fa-IR" sz="3600" dirty="0"/>
          </a:p>
          <a:p>
            <a:pPr algn="r"/>
            <a:r>
              <a:rPr lang="fa-IR" sz="3200" dirty="0" smtClean="0"/>
              <a:t>ابتدا گذری بر اداب و رسوم مردم ژاپن </a:t>
            </a:r>
          </a:p>
          <a:p>
            <a:pPr algn="r"/>
            <a:r>
              <a:rPr lang="fa-IR" sz="3200" dirty="0" smtClean="0"/>
              <a:t>هنگامی که مردم ژاپن در مورد کسی صحبت میکنند ادب حکم میکند که چیز های خوب بگویند بسیار سخت کوش و دانا هستند </a:t>
            </a:r>
            <a:endParaRPr lang="en-US" sz="3200" dirty="0"/>
          </a:p>
        </p:txBody>
      </p:sp>
    </p:spTree>
    <p:extLst>
      <p:ext uri="{BB962C8B-B14F-4D97-AF65-F5344CB8AC3E}">
        <p14:creationId xmlns:p14="http://schemas.microsoft.com/office/powerpoint/2010/main" val="165755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3853" y="1777286"/>
            <a:ext cx="8596668" cy="2962140"/>
          </a:xfrm>
        </p:spPr>
        <p:txBody>
          <a:bodyPr>
            <a:normAutofit/>
          </a:bodyPr>
          <a:lstStyle/>
          <a:p>
            <a:pPr algn="r"/>
            <a:r>
              <a:rPr lang="fa-IR" sz="3200" dirty="0"/>
              <a:t>کشور ژاپن در سال ۲۰۱۰ پس از آمريکا و چين، به عنوان سومين قدرت اقتصادي دنيا شناخته </a:t>
            </a:r>
            <a:r>
              <a:rPr lang="fa-IR" sz="3200" dirty="0" smtClean="0"/>
              <a:t>شده</a:t>
            </a:r>
          </a:p>
          <a:p>
            <a:pPr algn="r"/>
            <a:endParaRPr lang="en-US" sz="3200" dirty="0"/>
          </a:p>
        </p:txBody>
      </p:sp>
    </p:spTree>
    <p:extLst>
      <p:ext uri="{BB962C8B-B14F-4D97-AF65-F5344CB8AC3E}">
        <p14:creationId xmlns:p14="http://schemas.microsoft.com/office/powerpoint/2010/main" val="34281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5971" y="318910"/>
            <a:ext cx="8596668" cy="6378104"/>
          </a:xfrm>
        </p:spPr>
        <p:txBody>
          <a:bodyPr>
            <a:normAutofit/>
          </a:bodyPr>
          <a:lstStyle/>
          <a:p>
            <a:pPr algn="r"/>
            <a:r>
              <a:rPr lang="fa-IR" sz="2000" dirty="0"/>
              <a:t>آمار کلي کشور ژاپن</a:t>
            </a:r>
          </a:p>
          <a:p>
            <a:pPr algn="r"/>
            <a:r>
              <a:rPr lang="fa-IR" sz="2000" dirty="0"/>
              <a:t>مساحت: 377944 کيلومتر مربع</a:t>
            </a:r>
          </a:p>
          <a:p>
            <a:pPr algn="r"/>
            <a:r>
              <a:rPr lang="fa-IR" sz="2000" dirty="0"/>
              <a:t>(رتبه 61 در ميان کشورهاي جهان)</a:t>
            </a:r>
          </a:p>
          <a:p>
            <a:pPr algn="r"/>
            <a:r>
              <a:rPr lang="fa-IR" sz="2000" dirty="0"/>
              <a:t>جمعيت: 127 ميليون و 960 هزار نفر</a:t>
            </a:r>
          </a:p>
          <a:p>
            <a:pPr algn="r"/>
            <a:r>
              <a:rPr lang="fa-IR" sz="2000" dirty="0"/>
              <a:t>(رتبه 10 در ميان کشورهاي جهان)</a:t>
            </a:r>
          </a:p>
          <a:p>
            <a:pPr algn="r"/>
            <a:r>
              <a:rPr lang="fa-IR" sz="2000" dirty="0"/>
              <a:t>تراکم جمعيت: 337 نفر در کيلومتر مربع</a:t>
            </a:r>
          </a:p>
          <a:p>
            <a:pPr algn="r"/>
            <a:r>
              <a:rPr lang="fa-IR" sz="2000" dirty="0"/>
              <a:t>(رتبه 36 در ميان کشورهاي جهان)</a:t>
            </a:r>
          </a:p>
          <a:p>
            <a:pPr algn="r"/>
            <a:r>
              <a:rPr lang="fa-IR" sz="2000" dirty="0"/>
              <a:t>اميد به زندگي: مردان 79 سال – زنان 86 سال</a:t>
            </a:r>
          </a:p>
          <a:p>
            <a:pPr algn="r"/>
            <a:r>
              <a:rPr lang="fa-IR" sz="2000" dirty="0"/>
              <a:t>درصد افراد باسواد: 99 درصد</a:t>
            </a:r>
          </a:p>
          <a:p>
            <a:pPr algn="r"/>
            <a:r>
              <a:rPr lang="fa-IR" sz="2000" dirty="0"/>
              <a:t>ميزان طلاق در 1000 نفر: 2/2 نفر</a:t>
            </a:r>
          </a:p>
          <a:p>
            <a:pPr algn="r"/>
            <a:r>
              <a:rPr lang="fa-IR" sz="2000" dirty="0"/>
              <a:t>آمار اقتصادي</a:t>
            </a:r>
          </a:p>
          <a:p>
            <a:pPr algn="r"/>
            <a:r>
              <a:rPr lang="fa-IR" sz="2000" dirty="0"/>
              <a:t>واحد پول: ين</a:t>
            </a:r>
          </a:p>
          <a:p>
            <a:pPr algn="r"/>
            <a:r>
              <a:rPr lang="fa-IR" sz="2000" dirty="0"/>
              <a:t>توليد ناخالص ملي: 4308 ميليارد دلار – سرانه 33828 دلار</a:t>
            </a:r>
          </a:p>
          <a:p>
            <a:pPr algn="r"/>
            <a:r>
              <a:rPr lang="fa-IR" sz="2000" dirty="0"/>
              <a:t>اشتغال: کشاورزي 4 درصد - صنعت 28 درصد - خدمات 65 درصد - بيکار 4 درصد</a:t>
            </a:r>
          </a:p>
          <a:p>
            <a:pPr algn="r"/>
            <a:endParaRPr lang="en-US" sz="2000" dirty="0"/>
          </a:p>
        </p:txBody>
      </p:sp>
    </p:spTree>
    <p:extLst>
      <p:ext uri="{BB962C8B-B14F-4D97-AF65-F5344CB8AC3E}">
        <p14:creationId xmlns:p14="http://schemas.microsoft.com/office/powerpoint/2010/main" val="769548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95</TotalTime>
  <Words>915</Words>
  <Application>Microsoft Office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Andalus</vt:lpstr>
      <vt:lpstr>Arial</vt:lpstr>
      <vt:lpstr>DilleniaUPC</vt:lpstr>
      <vt:lpstr>Playbill</vt:lpstr>
      <vt:lpstr>Tahoma</vt:lpstr>
      <vt:lpstr>Trebuchet MS</vt:lpstr>
      <vt:lpstr>Wingdings 3</vt:lpstr>
      <vt:lpstr>Facet</vt:lpstr>
      <vt:lpstr>   بسم الله الرحمن الرحیم </vt:lpstr>
      <vt:lpstr>تهیه کننده گان:رحیم توانایی / محمود اکبری / محسن وجه      استاد مربوطه :علی واقفی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فرهنگ کسب و کار در جمهوری خلق چین </vt:lpstr>
      <vt:lpstr>PowerPoint Presentation</vt:lpstr>
      <vt:lpstr>پایان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Achaemenian</dc:creator>
  <cp:lastModifiedBy>Achaemenian</cp:lastModifiedBy>
  <cp:revision>9</cp:revision>
  <dcterms:created xsi:type="dcterms:W3CDTF">2017-05-15T17:17:29Z</dcterms:created>
  <dcterms:modified xsi:type="dcterms:W3CDTF">2017-05-15T18:53:22Z</dcterms:modified>
</cp:coreProperties>
</file>