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3" r:id="rId8"/>
    <p:sldId id="264" r:id="rId9"/>
    <p:sldId id="265" r:id="rId10"/>
    <p:sldId id="266" r:id="rId11"/>
    <p:sldId id="267" r:id="rId12"/>
    <p:sldId id="268" r:id="rId13"/>
    <p:sldId id="269" r:id="rId14"/>
    <p:sldId id="270" r:id="rId15"/>
    <p:sldId id="271" r:id="rId16"/>
    <p:sldId id="272"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9900"/>
    <a:srgbClr val="008000"/>
    <a:srgbClr val="FF0000"/>
    <a:srgbClr val="3333CC"/>
    <a:srgbClr val="FF3399"/>
    <a:srgbClr val="FF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76" d="100"/>
          <a:sy n="76" d="100"/>
        </p:scale>
        <p:origin x="49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3/3/2020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3/3/2020</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0.xml"/></Relationships>
</file>

<file path=ppt/slides/_rels/slide10.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5.jpg"/><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88613" y="-192946"/>
            <a:ext cx="7171542" cy="5303094"/>
          </a:xfrm>
          <a:prstGeom prst="rect">
            <a:avLst/>
          </a:prstGeom>
          <a:solidFill>
            <a:srgbClr val="FFFFFF">
              <a:shade val="85000"/>
            </a:srgbClr>
          </a:solidFill>
          <a:ln w="101600" cap="sq">
            <a:solidFill>
              <a:srgbClr val="FDFDFD"/>
            </a:solidFill>
            <a:miter lim="800000"/>
          </a:ln>
          <a:effectLst>
            <a:outerShdw blurRad="57150" dist="37500" dir="7560000" sy="98000" kx="110000" ky="200000" algn="tl" rotWithShape="0">
              <a:srgbClr val="000000">
                <a:alpha val="20000"/>
              </a:srgbClr>
            </a:outerShdw>
          </a:effectLst>
          <a:scene3d>
            <a:camera prst="perspectiveRelaxed">
              <a:rot lat="18960000" lon="0" rev="0"/>
            </a:camera>
            <a:lightRig rig="twoPt" dir="t">
              <a:rot lat="0" lon="0" rev="7200000"/>
            </a:lightRig>
          </a:scene3d>
          <a:sp3d prstMaterial="matte">
            <a:bevelT w="22860" h="12700"/>
            <a:contourClr>
              <a:srgbClr val="FFFFFF"/>
            </a:contourClr>
          </a:sp3d>
        </p:spPr>
      </p:pic>
      <p:sp>
        <p:nvSpPr>
          <p:cNvPr id="10" name="Text Placeholder 9"/>
          <p:cNvSpPr>
            <a:spLocks noGrp="1"/>
          </p:cNvSpPr>
          <p:nvPr>
            <p:ph type="body" idx="1"/>
          </p:nvPr>
        </p:nvSpPr>
        <p:spPr>
          <a:xfrm>
            <a:off x="1590924" y="5671091"/>
            <a:ext cx="3685752" cy="1019129"/>
          </a:xfrm>
        </p:spPr>
        <p:txBody>
          <a:bodyPr>
            <a:normAutofit/>
          </a:bodyPr>
          <a:lstStyle/>
          <a:p>
            <a:r>
              <a:rPr lang="fa-IR" sz="4400" dirty="0" smtClean="0">
                <a:solidFill>
                  <a:schemeClr val="accent5">
                    <a:lumMod val="50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rPr>
              <a:t>اصول سرپرستی</a:t>
            </a:r>
            <a:endParaRPr lang="en-US" sz="4400" dirty="0">
              <a:solidFill>
                <a:schemeClr val="accent5">
                  <a:lumMod val="50000"/>
                </a:schemeClr>
              </a:solidFill>
              <a:effectLst>
                <a:outerShdw blurRad="38100" dist="38100" dir="2700000" algn="tl">
                  <a:srgbClr val="000000">
                    <a:alpha val="43137"/>
                  </a:srgbClr>
                </a:outerShdw>
              </a:effectLst>
              <a:latin typeface="Andalus" panose="02020603050405020304" pitchFamily="18" charset="-78"/>
              <a:cs typeface="Andalus" panose="02020603050405020304" pitchFamily="18" charset="-78"/>
            </a:endParaRPr>
          </a:p>
        </p:txBody>
      </p:sp>
    </p:spTree>
    <p:extLst>
      <p:ext uri="{BB962C8B-B14F-4D97-AF65-F5344CB8AC3E}">
        <p14:creationId xmlns:p14="http://schemas.microsoft.com/office/powerpoint/2010/main" val="262459463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77505" y="220909"/>
            <a:ext cx="11694253" cy="4426591"/>
          </a:xfrm>
        </p:spPr>
        <p:txBody>
          <a:bodyPr>
            <a:normAutofit fontScale="92500" lnSpcReduction="10000"/>
          </a:bodyPr>
          <a:lstStyle/>
          <a:p>
            <a:pPr marR="871220" algn="r">
              <a:lnSpc>
                <a:spcPct val="107000"/>
              </a:lnSpc>
              <a:spcAft>
                <a:spcPts val="800"/>
              </a:spcAft>
            </a:pPr>
            <a:r>
              <a:rPr lang="fa-IR" sz="2600" b="1" dirty="0">
                <a:solidFill>
                  <a:srgbClr val="00B0F0"/>
                </a:solidFill>
                <a:latin typeface="Calibri" panose="020F0502020204030204" pitchFamily="34" charset="0"/>
                <a:ea typeface="Calibri" panose="020F0502020204030204" pitchFamily="34" charset="0"/>
                <a:cs typeface="Arial" panose="020B0604020202020204" pitchFamily="34" charset="0"/>
              </a:rPr>
              <a:t>نکته: این نظریه درکشور ما قابل اعمال نیست زیرا هزینه ی زندگی در مناطق مختلف متفاوت است .</a:t>
            </a:r>
            <a:endParaRPr lang="en-US" sz="2600" b="1" dirty="0">
              <a:solidFill>
                <a:srgbClr val="00B0F0"/>
              </a:solidFill>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400" b="1"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د) </a:t>
            </a:r>
            <a:r>
              <a:rPr lang="fa-IR" sz="24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پرداخت برمبنای قدرت کارفرما : دراین نظریه هر قدر که کارفرما ازتوان مالی بالاتری برخوردار باشد پول بیشتری به زیردستان خود می دهداین نظریه برای کارکنان خود جذاب است اما در بلند مدت باعث عدم تعادل دربازار ونهایتا تورم می شود.</a:t>
            </a:r>
            <a:endParaRPr lang="en-US" sz="24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400" b="1" dirty="0">
                <a:latin typeface="Calibri" panose="020F0502020204030204" pitchFamily="34" charset="0"/>
                <a:ea typeface="Calibri" panose="020F0502020204030204" pitchFamily="34" charset="0"/>
                <a:cs typeface="Arial" panose="020B0604020202020204" pitchFamily="34" charset="0"/>
              </a:rPr>
              <a:t>م)</a:t>
            </a:r>
            <a:r>
              <a:rPr lang="fa-IR" sz="2400" dirty="0">
                <a:latin typeface="Calibri" panose="020F0502020204030204" pitchFamily="34" charset="0"/>
                <a:ea typeface="Calibri" panose="020F0502020204030204" pitchFamily="34" charset="0"/>
                <a:cs typeface="Arial" panose="020B0604020202020204" pitchFamily="34" charset="0"/>
              </a:rPr>
              <a:t>نظریه پرداخت برمبنای بهره وری :  اثربخشی + کارآیی = بهره وری</a:t>
            </a:r>
            <a:endParaRPr lang="en-US" sz="2400" dirty="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400" dirty="0">
                <a:latin typeface="Calibri" panose="020F0502020204030204" pitchFamily="34" charset="0"/>
                <a:ea typeface="Calibri" panose="020F0502020204030204" pitchFamily="34" charset="0"/>
                <a:cs typeface="Arial" panose="020B0604020202020204" pitchFamily="34" charset="0"/>
              </a:rPr>
              <a:t>یعنی هرچه قدر کالا باهزینه ی کمتر </a:t>
            </a:r>
            <a:r>
              <a:rPr lang="fa-IR" sz="2400" b="1" dirty="0">
                <a:latin typeface="Calibri" panose="020F0502020204030204" pitchFamily="34" charset="0"/>
                <a:ea typeface="Calibri" panose="020F0502020204030204" pitchFamily="34" charset="0"/>
                <a:cs typeface="Arial" panose="020B0604020202020204" pitchFamily="34" charset="0"/>
              </a:rPr>
              <a:t>تولید</a:t>
            </a:r>
            <a:r>
              <a:rPr lang="fa-IR" sz="2400" dirty="0">
                <a:latin typeface="Calibri" panose="020F0502020204030204" pitchFamily="34" charset="0"/>
                <a:ea typeface="Calibri" panose="020F0502020204030204" pitchFamily="34" charset="0"/>
                <a:cs typeface="Arial" panose="020B0604020202020204" pitchFamily="34" charset="0"/>
              </a:rPr>
              <a:t> شود وبه مقدار بیشتری فروش رود نتیجتا بهره وری حاصل شده پس میزان پرداخت افزایش پیدا می کند.</a:t>
            </a:r>
            <a:endParaRPr lang="en-US" sz="2400" dirty="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400" b="1" dirty="0">
                <a:latin typeface="Calibri" panose="020F0502020204030204" pitchFamily="34" charset="0"/>
                <a:ea typeface="Calibri" panose="020F0502020204030204" pitchFamily="34" charset="0"/>
                <a:cs typeface="Arial" panose="020B0604020202020204" pitchFamily="34" charset="0"/>
              </a:rPr>
              <a:t>ت)</a:t>
            </a:r>
            <a:r>
              <a:rPr lang="fa-IR" sz="2400" dirty="0">
                <a:latin typeface="Calibri" panose="020F0502020204030204" pitchFamily="34" charset="0"/>
                <a:ea typeface="Calibri" panose="020F0502020204030204" pitchFamily="34" charset="0"/>
                <a:cs typeface="Arial" panose="020B0604020202020204" pitchFamily="34" charset="0"/>
              </a:rPr>
              <a:t>نظریه پرداخت بر مبنای قوانین ومقررات : در این نظریه قانون </a:t>
            </a:r>
            <a:r>
              <a:rPr lang="fa-IR" sz="2400" dirty="0" smtClean="0">
                <a:latin typeface="Calibri" panose="020F0502020204030204" pitchFamily="34" charset="0"/>
                <a:ea typeface="Calibri" panose="020F0502020204030204" pitchFamily="34" charset="0"/>
                <a:cs typeface="Arial" panose="020B0604020202020204" pitchFamily="34" charset="0"/>
              </a:rPr>
              <a:t>گذار </a:t>
            </a:r>
            <a:r>
              <a:rPr lang="fa-IR" sz="2400" dirty="0">
                <a:latin typeface="Calibri" panose="020F0502020204030204" pitchFamily="34" charset="0"/>
                <a:ea typeface="Calibri" panose="020F0502020204030204" pitchFamily="34" charset="0"/>
                <a:cs typeface="Arial" panose="020B0604020202020204" pitchFamily="34" charset="0"/>
              </a:rPr>
              <a:t>با تدوین قوانین و مقررات حقوق ودستمزد را تعیین و ابلاغ می کند در کشور ما اداره ی کار این وظیفه را بر عهده دارد که برای مشاغل مشابه حقوقی یکسان تعیین می کند.</a:t>
            </a:r>
            <a:endParaRPr lang="en-US" sz="2400" dirty="0">
              <a:latin typeface="Calibri" panose="020F0502020204030204" pitchFamily="34" charset="0"/>
              <a:ea typeface="Calibri" panose="020F0502020204030204" pitchFamily="34" charset="0"/>
              <a:cs typeface="Arial" panose="020B0604020202020204" pitchFamily="34" charset="0"/>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87897" y="4337108"/>
            <a:ext cx="10402349" cy="212241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42738291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eelOff"/>
      </p:transition>
    </mc:Choice>
    <mc:Fallback xmlns="">
      <p:transition spd="slow">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065402" y="694945"/>
            <a:ext cx="10838576" cy="1581843"/>
          </a:xfrm>
          <a:prstGeom prst="rect">
            <a:avLst/>
          </a:prstGeom>
        </p:spPr>
        <p:txBody>
          <a:bodyPr wrap="square">
            <a:spAutoFit/>
          </a:bodyPr>
          <a:lstStyle/>
          <a:p>
            <a:pPr marR="871220" algn="ctr">
              <a:lnSpc>
                <a:spcPct val="107000"/>
              </a:lnSpc>
              <a:spcAft>
                <a:spcPts val="800"/>
              </a:spcAft>
            </a:pPr>
            <a:r>
              <a:rPr lang="fa-IR" sz="2800" b="1" dirty="0">
                <a:solidFill>
                  <a:srgbClr val="92D050"/>
                </a:solidFill>
                <a:latin typeface="Calibri" panose="020F0502020204030204" pitchFamily="34" charset="0"/>
                <a:ea typeface="Calibri" panose="020F0502020204030204" pitchFamily="34" charset="0"/>
                <a:cs typeface="Arial" panose="020B0604020202020204" pitchFamily="34" charset="0"/>
              </a:rPr>
              <a:t>اضافه کاری</a:t>
            </a:r>
            <a:r>
              <a:rPr lang="fa-IR" sz="2800" b="1" dirty="0" smtClean="0">
                <a:solidFill>
                  <a:srgbClr val="92D050"/>
                </a:solidFill>
                <a:latin typeface="Calibri" panose="020F0502020204030204" pitchFamily="34" charset="0"/>
                <a:ea typeface="Calibri" panose="020F0502020204030204" pitchFamily="34" charset="0"/>
                <a:cs typeface="Arial" panose="020B0604020202020204" pitchFamily="34" charset="0"/>
              </a:rPr>
              <a:t>:</a:t>
            </a:r>
          </a:p>
          <a:p>
            <a:pPr marR="871220" algn="r">
              <a:lnSpc>
                <a:spcPct val="107000"/>
              </a:lnSpc>
              <a:spcAft>
                <a:spcPts val="800"/>
              </a:spcAft>
            </a:pPr>
            <a:endParaRPr lang="en-US" sz="2800" dirty="0">
              <a:latin typeface="Calibri" panose="020F0502020204030204" pitchFamily="34" charset="0"/>
              <a:ea typeface="Calibri" panose="020F0502020204030204" pitchFamily="34" charset="0"/>
              <a:cs typeface="Arial" panose="020B0604020202020204" pitchFamily="34" charset="0"/>
            </a:endParaRPr>
          </a:p>
          <a:p>
            <a:pPr marR="871220" algn="ctr">
              <a:lnSpc>
                <a:spcPct val="107000"/>
              </a:lnSpc>
              <a:spcAft>
                <a:spcPts val="800"/>
              </a:spcAft>
            </a:pP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a:t>
            </a:r>
            <a:r>
              <a:rPr lang="fa-IR" sz="22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بر دو نوع است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a:t>
            </a:r>
            <a:r>
              <a:rPr lang="fa-IR" sz="2000" b="1"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1)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اختیاری </a:t>
            </a:r>
            <a:r>
              <a:rPr lang="fa-IR" sz="2000" b="1"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2)</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اجباری </a:t>
            </a:r>
            <a:endParaRPr lang="en-US" sz="2000" dirty="0">
              <a:solidFill>
                <a:schemeClr val="accent4">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55595" y="2736560"/>
            <a:ext cx="5100507" cy="3810350"/>
          </a:xfrm>
          <a:prstGeom prst="rect">
            <a:avLst/>
          </a:prstGeom>
          <a:ln>
            <a:noFill/>
          </a:ln>
          <a:effectLst>
            <a:outerShdw blurRad="190500" algn="tl" rotWithShape="0">
              <a:srgbClr val="000000">
                <a:alpha val="70000"/>
              </a:srgbClr>
            </a:outerShdw>
          </a:effectLst>
        </p:spPr>
      </p:pic>
    </p:spTree>
    <p:extLst>
      <p:ext uri="{BB962C8B-B14F-4D97-AF65-F5344CB8AC3E}">
        <p14:creationId xmlns:p14="http://schemas.microsoft.com/office/powerpoint/2010/main" val="2729306120"/>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10812" y="521006"/>
            <a:ext cx="10981188" cy="3968074"/>
          </a:xfrm>
          <a:prstGeom prst="rect">
            <a:avLst/>
          </a:prstGeom>
        </p:spPr>
        <p:txBody>
          <a:bodyPr wrap="square">
            <a:spAutoFit/>
          </a:bodyPr>
          <a:lstStyle/>
          <a:p>
            <a:pPr marR="871220" algn="r">
              <a:lnSpc>
                <a:spcPct val="107000"/>
              </a:lnSpc>
              <a:spcAft>
                <a:spcPts val="800"/>
              </a:spcAft>
            </a:pPr>
            <a:r>
              <a:rPr lang="fa-IR" sz="28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شرایط کار برای زنان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براساس قوانین کار،کارهای خطرناک و زیان آور و حمل بار بیش حد مجاز برای زنان ممنوع است</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a:t>
            </a:r>
          </a:p>
          <a:p>
            <a:pPr marR="871220" algn="r">
              <a:lnSpc>
                <a:spcPct val="107000"/>
              </a:lnSpc>
              <a:spcAft>
                <a:spcPts val="800"/>
              </a:spcAft>
            </a:pPr>
            <a:endParaRPr lang="fa-IR" sz="2000" dirty="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endParaRPr lang="fa-IR" sz="2000" dirty="0" smtClean="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endParaRPr lang="fa-IR" sz="2000" dirty="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endParaRPr lang="fa-IR" sz="2000" dirty="0" smtClean="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endParaRPr lang="en-US" sz="1400" dirty="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8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شرایط کار برای </a:t>
            </a:r>
            <a:r>
              <a:rPr lang="fa-IR" sz="28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نوجوانان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به طور کلی به کار گیری افراد زیر</a:t>
            </a:r>
            <a:r>
              <a:rPr lang="fa-IR" sz="28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15</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سال ممنوع است و برای مشاغلی که بر روی جسم و روان تاثیر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نا به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سامان می گذارد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این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سن به </a:t>
            </a:r>
            <a:r>
              <a:rPr lang="fa-IR" sz="28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18</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سال میرسد</a:t>
            </a:r>
            <a:r>
              <a:rPr lang="fa-IR"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a:t>
            </a:r>
            <a:endParaRPr lang="en-US" sz="1400" dirty="0">
              <a:solidFill>
                <a:schemeClr val="accent4">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261608" y="1343767"/>
            <a:ext cx="4152550" cy="2028607"/>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261608" y="4588777"/>
            <a:ext cx="4152550" cy="2013359"/>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3677189839"/>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12689" y="635332"/>
            <a:ext cx="10192623" cy="2339230"/>
          </a:xfrm>
          <a:prstGeom prst="rect">
            <a:avLst/>
          </a:prstGeom>
        </p:spPr>
        <p:txBody>
          <a:bodyPr wrap="square">
            <a:spAutoFit/>
          </a:bodyPr>
          <a:lstStyle/>
          <a:p>
            <a:pPr marR="871220" algn="r">
              <a:lnSpc>
                <a:spcPct val="107000"/>
              </a:lnSpc>
              <a:spcAft>
                <a:spcPts val="800"/>
              </a:spcAft>
            </a:pPr>
            <a:r>
              <a:rPr lang="fa-IR" sz="28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تعریف سندیکا</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اجتماعی از افراد که شامل کارگران و کارفرمایان که به منظور حفظ منافع کارگران تشکیل می شود.</a:t>
            </a:r>
          </a:p>
          <a:p>
            <a:pPr marR="871220" algn="r">
              <a:lnSpc>
                <a:spcPct val="107000"/>
              </a:lnSpc>
              <a:spcAft>
                <a:spcPts val="800"/>
              </a:spcAft>
            </a:pPr>
            <a:endParaRPr lang="en-US" sz="2000" dirty="0" smtClean="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8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انواع مرخصی</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a:t>
            </a:r>
            <a:r>
              <a:rPr lang="fa-IR" sz="28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1)</a:t>
            </a:r>
            <a:r>
              <a:rPr lang="fa-IR" sz="24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استحقاقی(پاداش)</a:t>
            </a:r>
            <a:r>
              <a:rPr lang="fa-IR" sz="28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2)</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استحلاجی(بیماری)</a:t>
            </a:r>
            <a:r>
              <a:rPr lang="fa-IR" sz="24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a:t>
            </a:r>
            <a:r>
              <a:rPr lang="fa-IR" sz="28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3)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اضطراری(فوت نزذیکان،بارداری)</a:t>
            </a:r>
            <a:r>
              <a:rPr lang="fa-IR" sz="24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a:t>
            </a:r>
            <a:r>
              <a:rPr lang="fa-IR" sz="28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4)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بدون دستمزد</a:t>
            </a:r>
            <a:endParaRPr lang="en-US" sz="1600" dirty="0">
              <a:solidFill>
                <a:schemeClr val="accent4">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043493" y="2974562"/>
            <a:ext cx="4110607" cy="3419214"/>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2628946459"/>
      </p:ext>
    </p:extLst>
  </p:cSld>
  <p:clrMapOvr>
    <a:masterClrMapping/>
  </p:clrMapOvr>
  <mc:AlternateContent xmlns:mc="http://schemas.openxmlformats.org/markup-compatibility/2006" xmlns:p14="http://schemas.microsoft.com/office/powerpoint/2010/main">
    <mc:Choice Requires="p14">
      <p:transition spd="slow" p14:dur="1250">
        <p14:flip dir="r"/>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28132" y="335561"/>
            <a:ext cx="10091956" cy="1878206"/>
          </a:xfrm>
          <a:prstGeom prst="rect">
            <a:avLst/>
          </a:prstGeom>
        </p:spPr>
        <p:txBody>
          <a:bodyPr wrap="square">
            <a:spAutoFit/>
          </a:bodyPr>
          <a:lstStyle/>
          <a:p>
            <a:pPr marR="871220" algn="ctr" rtl="1">
              <a:lnSpc>
                <a:spcPct val="107000"/>
              </a:lnSpc>
              <a:spcAft>
                <a:spcPts val="800"/>
              </a:spcAft>
            </a:pPr>
            <a:r>
              <a:rPr lang="en-US" dirty="0">
                <a:solidFill>
                  <a:schemeClr val="accent4">
                    <a:lumMod val="50000"/>
                  </a:schemeClr>
                </a:solidFill>
                <a:latin typeface="Arial" panose="020B0604020202020204" pitchFamily="34" charset="0"/>
                <a:ea typeface="Calibri" panose="020F0502020204030204" pitchFamily="34" charset="0"/>
                <a:cs typeface="Arial" panose="020B0604020202020204" pitchFamily="34" charset="0"/>
              </a:rPr>
              <a:t> </a:t>
            </a:r>
            <a:r>
              <a:rPr lang="fa-IR" sz="2800" dirty="0">
                <a:solidFill>
                  <a:schemeClr val="accent4">
                    <a:lumMod val="50000"/>
                  </a:schemeClr>
                </a:solidFill>
                <a:latin typeface="Arial" panose="020B0604020202020204" pitchFamily="34" charset="0"/>
                <a:ea typeface="Calibri" panose="020F0502020204030204" pitchFamily="34" charset="0"/>
                <a:cs typeface="Arial" panose="020B0604020202020204" pitchFamily="34" charset="0"/>
              </a:rPr>
              <a:t>بیمه</a:t>
            </a:r>
            <a:r>
              <a:rPr lang="fa-IR" sz="2400" dirty="0">
                <a:solidFill>
                  <a:schemeClr val="accent4">
                    <a:lumMod val="50000"/>
                  </a:schemeClr>
                </a:solidFill>
                <a:latin typeface="Arial" panose="020B0604020202020204" pitchFamily="34" charset="0"/>
                <a:ea typeface="Calibri" panose="020F0502020204030204" pitchFamily="34" charset="0"/>
                <a:cs typeface="Arial" panose="020B0604020202020204" pitchFamily="34" charset="0"/>
              </a:rPr>
              <a:t> </a:t>
            </a:r>
            <a:r>
              <a:rPr lang="fa-IR" sz="2000" dirty="0">
                <a:solidFill>
                  <a:schemeClr val="accent4">
                    <a:lumMod val="50000"/>
                  </a:schemeClr>
                </a:solidFill>
                <a:latin typeface="Arial" panose="020B0604020202020204" pitchFamily="34" charset="0"/>
                <a:ea typeface="Calibri" panose="020F0502020204030204" pitchFamily="34" charset="0"/>
                <a:cs typeface="Arial" panose="020B0604020202020204" pitchFamily="34" charset="0"/>
              </a:rPr>
              <a:t>: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شرکت یا سازمان بیمه گذار یکسری مزایا برای فرد بیمه شونده لحاظ می کند</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a:t>
            </a:r>
            <a:endPar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endParaRPr>
          </a:p>
          <a:p>
            <a:pPr marR="871220" algn="r" rtl="1">
              <a:lnSpc>
                <a:spcPct val="107000"/>
              </a:lnSpc>
              <a:spcAft>
                <a:spcPts val="80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R="871220" algn="ctr">
              <a:lnSpc>
                <a:spcPct val="107000"/>
              </a:lnSpc>
              <a:spcAft>
                <a:spcPts val="800"/>
              </a:spcAft>
            </a:pPr>
            <a:r>
              <a:rPr lang="fa-IR" sz="28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مواردی که بیمه آن ها را تحت پوشش قرار می دهد</a:t>
            </a:r>
            <a:r>
              <a:rPr lang="fa-IR"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1) بیماری 2) یاز نشستگی 3) از کار افتادگی 4) بار داری 5) غرامت و دست مزد </a:t>
            </a:r>
            <a:endParaRPr lang="en-US" sz="2000" dirty="0">
              <a:solidFill>
                <a:schemeClr val="accent4">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930187" y="2617365"/>
            <a:ext cx="6084101" cy="3858936"/>
          </a:xfrm>
          <a:prstGeom prst="ellipse">
            <a:avLst/>
          </a:prstGeom>
          <a:ln>
            <a:noFill/>
          </a:ln>
          <a:effectLst>
            <a:softEdge rad="112500"/>
          </a:effectLst>
        </p:spPr>
      </p:pic>
    </p:spTree>
    <p:extLst>
      <p:ext uri="{BB962C8B-B14F-4D97-AF65-F5344CB8AC3E}">
        <p14:creationId xmlns:p14="http://schemas.microsoft.com/office/powerpoint/2010/main" val="1210318172"/>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786855" y="352338"/>
            <a:ext cx="10234569" cy="2639441"/>
          </a:xfrm>
          <a:prstGeom prst="rect">
            <a:avLst/>
          </a:prstGeom>
        </p:spPr>
        <p:txBody>
          <a:bodyPr wrap="square">
            <a:spAutoFit/>
          </a:bodyPr>
          <a:lstStyle/>
          <a:p>
            <a:pPr marR="871220" algn="r">
              <a:lnSpc>
                <a:spcPct val="107000"/>
              </a:lnSpc>
              <a:spcAft>
                <a:spcPts val="800"/>
              </a:spcAft>
            </a:pPr>
            <a:r>
              <a:rPr lang="fa-IR" sz="2800" b="1" dirty="0">
                <a:solidFill>
                  <a:srgbClr val="92D050"/>
                </a:solidFill>
                <a:latin typeface="Calibri" panose="020F0502020204030204" pitchFamily="34" charset="0"/>
                <a:ea typeface="Calibri" panose="020F0502020204030204" pitchFamily="34" charset="0"/>
                <a:cs typeface="Arial" panose="020B0604020202020204" pitchFamily="34" charset="0"/>
              </a:rPr>
              <a:t>انواع دستمزد بازنشستگی: </a:t>
            </a:r>
            <a:endParaRPr lang="fa-IR" sz="2800" b="1" dirty="0" smtClean="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endParaRPr lang="en-US" sz="2800" dirty="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000" b="1"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الف)</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طرح بیمه باز نشستگی: بر مبنای آن با توجه به سابقه ی خدمت فرد وضعیت بازنشستگی وی تعیین می شود این وظیفه برعهده ی تامین اجتماعی است.</a:t>
            </a:r>
            <a:endParaRPr lang="en-US"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طرح بازنشستگی : براساس این طرح کارفرما در هنگام بازنشستگی فرد مبلغی را به عنوان کمک در جهت بهبود رفاه فرد بازنشسته به وی می دهد.</a:t>
            </a:r>
            <a:endParaRPr lang="en-US" sz="2000" dirty="0">
              <a:solidFill>
                <a:schemeClr val="accent4">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021746" y="3230853"/>
            <a:ext cx="3632433" cy="3450978"/>
          </a:xfrm>
          <a:prstGeom prst="roundRect">
            <a:avLst>
              <a:gd name="adj" fmla="val 16667"/>
            </a:avLst>
          </a:prstGeom>
          <a:ln>
            <a:noFill/>
          </a:ln>
          <a:effectLst>
            <a:outerShdw blurRad="76200" dist="38100" dir="7800000" algn="tl" rotWithShape="0">
              <a:srgbClr val="000000">
                <a:alpha val="40000"/>
              </a:srgbClr>
            </a:outerShdw>
          </a:effectLst>
          <a:scene3d>
            <a:camera prst="orthographicFront"/>
            <a:lightRig rig="contrasting" dir="t">
              <a:rot lat="0" lon="0" rev="4200000"/>
            </a:lightRig>
          </a:scene3d>
          <a:sp3d prstMaterial="plastic">
            <a:bevelT w="381000" h="114300" prst="relaxedInset"/>
            <a:contourClr>
              <a:srgbClr val="969696"/>
            </a:contourClr>
          </a:sp3d>
        </p:spPr>
      </p:pic>
    </p:spTree>
    <p:extLst>
      <p:ext uri="{BB962C8B-B14F-4D97-AF65-F5344CB8AC3E}">
        <p14:creationId xmlns:p14="http://schemas.microsoft.com/office/powerpoint/2010/main" val="1453857860"/>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724712" y="820759"/>
            <a:ext cx="9194333" cy="4346859"/>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
        <p:nvSpPr>
          <p:cNvPr id="9" name="Title 8"/>
          <p:cNvSpPr>
            <a:spLocks noGrp="1"/>
          </p:cNvSpPr>
          <p:nvPr>
            <p:ph type="title"/>
          </p:nvPr>
        </p:nvSpPr>
        <p:spPr>
          <a:xfrm>
            <a:off x="1301019" y="6076954"/>
            <a:ext cx="8911687" cy="1280890"/>
          </a:xfrm>
        </p:spPr>
        <p:txBody>
          <a:bodyPr>
            <a:normAutofit/>
          </a:bodyPr>
          <a:lstStyle/>
          <a:p>
            <a:r>
              <a:rPr lang="fa-IR" sz="4400" dirty="0" smtClean="0">
                <a:solidFill>
                  <a:srgbClr val="002060"/>
                </a:solidFill>
                <a:latin typeface="Aldhabi" panose="01000000000000000000" pitchFamily="2" charset="-78"/>
                <a:cs typeface="Aldhabi" panose="01000000000000000000" pitchFamily="2" charset="-78"/>
              </a:rPr>
              <a:t>اردیبهشت ماه سال 95</a:t>
            </a:r>
            <a:endParaRPr lang="en-US" sz="4400" dirty="0">
              <a:solidFill>
                <a:srgbClr val="002060"/>
              </a:solidFill>
              <a:latin typeface="Aldhabi" panose="01000000000000000000" pitchFamily="2" charset="-78"/>
              <a:cs typeface="Aldhabi" panose="01000000000000000000" pitchFamily="2" charset="-78"/>
            </a:endParaRPr>
          </a:p>
        </p:txBody>
      </p:sp>
    </p:spTree>
    <p:extLst>
      <p:ext uri="{BB962C8B-B14F-4D97-AF65-F5344CB8AC3E}">
        <p14:creationId xmlns:p14="http://schemas.microsoft.com/office/powerpoint/2010/main" val="278904711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3250">
        <p15:prstTrans prst="origami"/>
      </p:transition>
    </mc:Choice>
    <mc:Fallback xmlns="">
      <p:transition spd="slow">
        <p:fade/>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353581" y="491962"/>
            <a:ext cx="4677563" cy="530145"/>
          </a:xfrm>
          <a:prstGeom prst="rect">
            <a:avLst/>
          </a:prstGeom>
        </p:spPr>
        <p:txBody>
          <a:bodyPr wrap="none">
            <a:spAutoFit/>
          </a:bodyPr>
          <a:lstStyle/>
          <a:p>
            <a:pPr marR="871220" algn="r">
              <a:lnSpc>
                <a:spcPct val="107000"/>
              </a:lnSpc>
              <a:spcAft>
                <a:spcPts val="800"/>
              </a:spcAft>
            </a:pPr>
            <a:r>
              <a:rPr lang="fa-IR" sz="2800" b="1" dirty="0">
                <a:solidFill>
                  <a:srgbClr val="92D050"/>
                </a:solidFill>
                <a:latin typeface="Calibri" panose="020F0502020204030204" pitchFamily="34" charset="0"/>
                <a:ea typeface="Calibri" panose="020F0502020204030204" pitchFamily="34" charset="0"/>
                <a:cs typeface="Arial" panose="020B0604020202020204" pitchFamily="34" charset="0"/>
              </a:rPr>
              <a:t>آیین نامه ها و قوانین کارگری:</a:t>
            </a:r>
            <a:endParaRPr lang="en-US" sz="2800" dirty="0">
              <a:solidFill>
                <a:srgbClr val="92D050"/>
              </a:solidFill>
              <a:effectLst/>
              <a:latin typeface="Calibri" panose="020F0502020204030204" pitchFamily="34" charset="0"/>
              <a:ea typeface="Calibri" panose="020F0502020204030204" pitchFamily="34" charset="0"/>
              <a:cs typeface="Arial" panose="020B0604020202020204" pitchFamily="34" charset="0"/>
            </a:endParaRPr>
          </a:p>
        </p:txBody>
      </p:sp>
      <p:sp>
        <p:nvSpPr>
          <p:cNvPr id="5" name="Rectangle 4"/>
          <p:cNvSpPr/>
          <p:nvPr/>
        </p:nvSpPr>
        <p:spPr>
          <a:xfrm>
            <a:off x="6214144" y="2115909"/>
            <a:ext cx="6096000" cy="1285480"/>
          </a:xfrm>
          <a:prstGeom prst="rect">
            <a:avLst/>
          </a:prstGeom>
        </p:spPr>
        <p:txBody>
          <a:bodyPr>
            <a:spAutoFit/>
          </a:bodyPr>
          <a:lstStyle/>
          <a:p>
            <a:pPr marR="871220" algn="r">
              <a:lnSpc>
                <a:spcPct val="107000"/>
              </a:lnSpc>
              <a:spcAft>
                <a:spcPts val="800"/>
              </a:spcAft>
            </a:pP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کارگر: فردی است که به هر عنوان در مقابل دریافت حق </a:t>
            </a:r>
            <a:endPar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السعی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اعم از مزد،حقوق وسایر مزایا ازکار فرما مبلغی را </a:t>
            </a:r>
            <a:endPar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دریافت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میکند.</a:t>
            </a:r>
            <a:endParaRPr lang="en-US" sz="2000" dirty="0">
              <a:solidFill>
                <a:schemeClr val="accent4">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258348" y="2583809"/>
            <a:ext cx="3640822" cy="3556931"/>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538544098"/>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2111040" y="648748"/>
            <a:ext cx="8915400" cy="1739515"/>
          </a:xfrm>
          <a:prstGeom prst="rect">
            <a:avLst/>
          </a:prstGeom>
        </p:spPr>
        <p:txBody>
          <a:bodyPr>
            <a:spAutoFit/>
          </a:bodyPr>
          <a:lstStyle/>
          <a:p>
            <a:pPr marR="871220" algn="r">
              <a:lnSpc>
                <a:spcPct val="107000"/>
              </a:lnSpc>
              <a:spcAft>
                <a:spcPts val="800"/>
              </a:spcAft>
            </a:pPr>
            <a:r>
              <a:rPr lang="fa-IR" sz="24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کار فرما: شخصیتی حقیقی یا حقوقی که کارگر بر اساس درخواست به </a:t>
            </a:r>
            <a:r>
              <a:rPr lang="fa-IR" sz="24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او</a:t>
            </a:r>
          </a:p>
          <a:p>
            <a:pPr marR="871220" algn="r">
              <a:lnSpc>
                <a:spcPct val="107000"/>
              </a:lnSpc>
              <a:spcAft>
                <a:spcPts val="800"/>
              </a:spcAft>
            </a:pPr>
            <a:r>
              <a:rPr lang="fa-IR" sz="24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a:t>
            </a:r>
            <a:r>
              <a:rPr lang="fa-IR" sz="24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کار میکند و </a:t>
            </a:r>
            <a:r>
              <a:rPr lang="fa-IR" sz="24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حق السعی </a:t>
            </a:r>
            <a:r>
              <a:rPr lang="fa-IR" sz="24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دریافت میکند.</a:t>
            </a:r>
            <a:endParaRPr lang="fa-IR" sz="24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400" dirty="0" smtClean="0">
                <a:solidFill>
                  <a:schemeClr val="accent6">
                    <a:lumMod val="75000"/>
                  </a:schemeClr>
                </a:solidFill>
                <a:latin typeface="Calibri" panose="020F0502020204030204" pitchFamily="34" charset="0"/>
                <a:ea typeface="Calibri" panose="020F0502020204030204" pitchFamily="34" charset="0"/>
                <a:cs typeface="Arial" panose="020B0604020202020204" pitchFamily="34" charset="0"/>
              </a:rPr>
              <a:t> </a:t>
            </a:r>
            <a:endParaRPr lang="en-US" sz="2400" dirty="0">
              <a:solidFill>
                <a:schemeClr val="accent6">
                  <a:lumMod val="75000"/>
                </a:schemeClr>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711355" y="2594889"/>
            <a:ext cx="4575845" cy="3745551"/>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Tree>
    <p:extLst>
      <p:ext uri="{BB962C8B-B14F-4D97-AF65-F5344CB8AC3E}">
        <p14:creationId xmlns:p14="http://schemas.microsoft.com/office/powerpoint/2010/main" val="2819947175"/>
      </p:ext>
    </p:extLst>
  </p:cSld>
  <p:clrMapOvr>
    <a:masterClrMapping/>
  </p:clrMapOvr>
  <p:transition spd="slow">
    <p:cove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58034" y="673915"/>
            <a:ext cx="8915400" cy="3777622"/>
          </a:xfrm>
        </p:spPr>
        <p:txBody>
          <a:bodyPr/>
          <a:lstStyle/>
          <a:p>
            <a:pPr algn="ctr"/>
            <a:r>
              <a:rPr lang="fa-IR" sz="24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کارگاه: محلی است که کارگر بر اساس درخواست کارفرما به فعالیت می پردازد امکان دارد سازمانی،صنعتی و کشاورزی باشد.</a:t>
            </a:r>
            <a:endParaRPr lang="en-US" sz="2400" dirty="0">
              <a:solidFill>
                <a:schemeClr val="accent4">
                  <a:lumMod val="50000"/>
                </a:schemeClr>
              </a:solidFill>
            </a:endParaRPr>
          </a:p>
          <a:p>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432845" y="2012361"/>
            <a:ext cx="5081981" cy="3806581"/>
          </a:xfrm>
          <a:prstGeom prst="roundRect">
            <a:avLst>
              <a:gd name="adj" fmla="val 4167"/>
            </a:avLst>
          </a:prstGeom>
          <a:solidFill>
            <a:srgbClr val="FFFFFF"/>
          </a:solidFill>
          <a:ln w="76200" cap="sq">
            <a:solidFill>
              <a:srgbClr val="292929"/>
            </a:solidFill>
            <a:miter lim="800000"/>
          </a:ln>
          <a:effectLst>
            <a:reflection blurRad="12700" stA="28000" endPos="28000" dist="5000" dir="5400000" sy="-100000" algn="bl" rotWithShape="0"/>
          </a:effectLst>
          <a:scene3d>
            <a:camera prst="orthographicFront"/>
            <a:lightRig rig="threePt" dir="t">
              <a:rot lat="0" lon="0" rev="2700000"/>
            </a:lightRig>
          </a:scene3d>
          <a:sp3d>
            <a:bevelT h="38100"/>
            <a:contourClr>
              <a:srgbClr val="C0C0C0"/>
            </a:contourClr>
          </a:sp3d>
        </p:spPr>
      </p:pic>
    </p:spTree>
    <p:extLst>
      <p:ext uri="{BB962C8B-B14F-4D97-AF65-F5344CB8AC3E}">
        <p14:creationId xmlns:p14="http://schemas.microsoft.com/office/powerpoint/2010/main" val="4115762056"/>
      </p:ext>
    </p:extLst>
  </p:cSld>
  <p:clrMapOvr>
    <a:masterClrMapping/>
  </p:clrMapOvr>
  <p:transition spd="slow">
    <p:randomBar dir="vert"/>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973123" y="665775"/>
            <a:ext cx="10645629" cy="2972545"/>
          </a:xfrm>
          <a:prstGeom prst="rect">
            <a:avLst/>
          </a:prstGeom>
        </p:spPr>
        <p:txBody>
          <a:bodyPr wrap="square">
            <a:spAutoFit/>
          </a:bodyPr>
          <a:lstStyle/>
          <a:p>
            <a:pPr marR="871220" algn="ctr">
              <a:lnSpc>
                <a:spcPct val="107000"/>
              </a:lnSpc>
              <a:spcAft>
                <a:spcPts val="800"/>
              </a:spcAft>
            </a:pPr>
            <a:r>
              <a:rPr lang="fa-IR" sz="2800" b="1" dirty="0">
                <a:solidFill>
                  <a:srgbClr val="92D050"/>
                </a:solidFill>
                <a:latin typeface="Calibri" panose="020F0502020204030204" pitchFamily="34" charset="0"/>
                <a:ea typeface="Calibri" panose="020F0502020204030204" pitchFamily="34" charset="0"/>
                <a:cs typeface="Arial" panose="020B0604020202020204" pitchFamily="34" charset="0"/>
              </a:rPr>
              <a:t>قرارداد کار و شرایط اساسی انعقاد آن:</a:t>
            </a:r>
            <a:endParaRPr lang="en-US" sz="28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قرارداد</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تعهدی کتبی یا شفاهی که به موجب آن کارگر دربرابر دریافت حق السعی کاری را برای کارفرما در مدت زمانی مشخص انجام می دهد</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a:t>
            </a:r>
          </a:p>
          <a:p>
            <a:pPr marR="871220" algn="r">
              <a:lnSpc>
                <a:spcPct val="107000"/>
              </a:lnSpc>
              <a:spcAft>
                <a:spcPts val="800"/>
              </a:spcAft>
            </a:pPr>
            <a:endParaRPr lang="en-US" sz="1400" dirty="0">
              <a:latin typeface="Calibri" panose="020F0502020204030204" pitchFamily="34" charset="0"/>
              <a:ea typeface="Calibri" panose="020F0502020204030204" pitchFamily="34" charset="0"/>
              <a:cs typeface="Arial" panose="020B0604020202020204" pitchFamily="34" charset="0"/>
            </a:endParaRPr>
          </a:p>
          <a:p>
            <a:pPr marR="871220" algn="ctr">
              <a:lnSpc>
                <a:spcPct val="107000"/>
              </a:lnSpc>
              <a:spcAft>
                <a:spcPts val="800"/>
              </a:spcAft>
            </a:pPr>
            <a:r>
              <a:rPr lang="fa-IR" sz="2800" b="1" dirty="0">
                <a:solidFill>
                  <a:srgbClr val="92D050"/>
                </a:solidFill>
                <a:latin typeface="Calibri" panose="020F0502020204030204" pitchFamily="34" charset="0"/>
                <a:ea typeface="Calibri" panose="020F0502020204030204" pitchFamily="34" charset="0"/>
                <a:cs typeface="Arial" panose="020B0604020202020204" pitchFamily="34" charset="0"/>
              </a:rPr>
              <a:t>شرایط </a:t>
            </a:r>
            <a:r>
              <a:rPr lang="fa-IR" sz="2800" b="1" dirty="0" smtClean="0">
                <a:solidFill>
                  <a:srgbClr val="92D050"/>
                </a:solidFill>
                <a:latin typeface="Calibri" panose="020F0502020204030204" pitchFamily="34" charset="0"/>
                <a:ea typeface="Calibri" panose="020F0502020204030204" pitchFamily="34" charset="0"/>
                <a:cs typeface="Arial" panose="020B0604020202020204" pitchFamily="34" charset="0"/>
              </a:rPr>
              <a:t>اساسی </a:t>
            </a:r>
            <a:r>
              <a:rPr lang="fa-IR" sz="2800" b="1" dirty="0">
                <a:solidFill>
                  <a:srgbClr val="92D050"/>
                </a:solidFill>
                <a:latin typeface="Calibri" panose="020F0502020204030204" pitchFamily="34" charset="0"/>
                <a:ea typeface="Calibri" panose="020F0502020204030204" pitchFamily="34" charset="0"/>
                <a:cs typeface="Arial" panose="020B0604020202020204" pitchFamily="34" charset="0"/>
              </a:rPr>
              <a:t>قرارداد:</a:t>
            </a:r>
            <a:endParaRPr lang="en-US" sz="2800" b="1"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000" b="1" dirty="0" smtClean="0">
                <a:solidFill>
                  <a:schemeClr val="accent4">
                    <a:lumMod val="50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الف</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a:t>
            </a:r>
            <a:r>
              <a:rPr lang="fa-IR" sz="2000" dirty="0" smtClean="0">
                <a:solidFill>
                  <a:schemeClr val="accent4">
                    <a:lumMod val="50000"/>
                  </a:schemeClr>
                </a:solidFill>
                <a:effectLst>
                  <a:outerShdw blurRad="38100" dist="38100" dir="2700000" algn="tl">
                    <a:srgbClr val="000000">
                      <a:alpha val="43137"/>
                    </a:srgbClr>
                  </a:outerShdw>
                </a:effectLst>
                <a:latin typeface="Calibri" panose="020F0502020204030204" pitchFamily="34" charset="0"/>
                <a:ea typeface="Calibri" panose="020F0502020204030204" pitchFamily="34" charset="0"/>
                <a:cs typeface="Arial" panose="020B0604020202020204" pitchFamily="34" charset="0"/>
              </a:rPr>
              <a:t>)</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قرارداد باید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مشروع باشد </a:t>
            </a:r>
            <a:r>
              <a:rPr lang="fa-IR" sz="2000" b="1"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ب)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موضوع قرارداد باید مشخص باشد </a:t>
            </a:r>
            <a:r>
              <a:rPr lang="fa-IR" sz="2000" b="1"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ج)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طرفین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قرارداد نباید ممنوعیت قانونی درانجام کار داشته باشند.</a:t>
            </a:r>
            <a:endParaRPr lang="en-US" sz="2000" dirty="0">
              <a:solidFill>
                <a:schemeClr val="accent4">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061408" y="3504097"/>
            <a:ext cx="5461194" cy="3282597"/>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Tree>
    <p:extLst>
      <p:ext uri="{BB962C8B-B14F-4D97-AF65-F5344CB8AC3E}">
        <p14:creationId xmlns:p14="http://schemas.microsoft.com/office/powerpoint/2010/main" val="22853376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allOver"/>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8749" y="553672"/>
            <a:ext cx="11543251" cy="2112630"/>
          </a:xfrm>
          <a:prstGeom prst="rect">
            <a:avLst/>
          </a:prstGeom>
        </p:spPr>
        <p:txBody>
          <a:bodyPr wrap="square">
            <a:spAutoFit/>
          </a:bodyPr>
          <a:lstStyle/>
          <a:p>
            <a:pPr marR="871220" algn="ctr">
              <a:lnSpc>
                <a:spcPct val="107000"/>
              </a:lnSpc>
              <a:spcAft>
                <a:spcPts val="800"/>
              </a:spcAft>
            </a:pPr>
            <a:r>
              <a:rPr lang="fa-IR" sz="3200" b="1" dirty="0" smtClean="0">
                <a:solidFill>
                  <a:srgbClr val="92D050"/>
                </a:solidFill>
                <a:latin typeface="Calibri" panose="020F0502020204030204" pitchFamily="34" charset="0"/>
                <a:ea typeface="Calibri" panose="020F0502020204030204" pitchFamily="34" charset="0"/>
                <a:cs typeface="Arial" panose="020B0604020202020204" pitchFamily="34" charset="0"/>
              </a:rPr>
              <a:t>مشخصات </a:t>
            </a:r>
            <a:r>
              <a:rPr lang="fa-IR" sz="3200" b="1" dirty="0">
                <a:solidFill>
                  <a:srgbClr val="92D050"/>
                </a:solidFill>
                <a:latin typeface="Calibri" panose="020F0502020204030204" pitchFamily="34" charset="0"/>
                <a:ea typeface="Calibri" panose="020F0502020204030204" pitchFamily="34" charset="0"/>
                <a:cs typeface="Arial" panose="020B0604020202020204" pitchFamily="34" charset="0"/>
              </a:rPr>
              <a:t>قرارداد</a:t>
            </a:r>
            <a:r>
              <a:rPr lang="fa-IR" sz="3200" b="1" dirty="0" smtClean="0">
                <a:solidFill>
                  <a:srgbClr val="92D050"/>
                </a:solidFill>
                <a:latin typeface="Calibri" panose="020F0502020204030204" pitchFamily="34" charset="0"/>
                <a:ea typeface="Calibri" panose="020F0502020204030204" pitchFamily="34" charset="0"/>
                <a:cs typeface="Arial" panose="020B0604020202020204" pitchFamily="34" charset="0"/>
              </a:rPr>
              <a:t>:</a:t>
            </a:r>
          </a:p>
          <a:p>
            <a:pPr marR="871220" algn="ctr">
              <a:lnSpc>
                <a:spcPct val="107000"/>
              </a:lnSpc>
              <a:spcAft>
                <a:spcPts val="800"/>
              </a:spcAft>
            </a:pPr>
            <a:endParaRPr lang="en-US" sz="3200" dirty="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000" b="1"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الف)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مشخصات شخصی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طرفین به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صورت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کامل قید شود</a:t>
            </a:r>
            <a:r>
              <a:rPr lang="fa-IR" sz="2000" b="1"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ب)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نوع کار و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انجام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فعالیت به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صورت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دقیق آورده شود </a:t>
            </a:r>
            <a:r>
              <a:rPr lang="fa-IR" sz="2000" b="1"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ج)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حقوق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و</a:t>
            </a:r>
            <a:endParaRPr lang="fa-IR" sz="2000" dirty="0" smtClean="0">
              <a:solidFill>
                <a:schemeClr val="accent3">
                  <a:lumMod val="75000"/>
                </a:schemeClr>
              </a:solidFill>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مزایا،ساعته </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کار،مدت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قرارداد،تعطیلیا و مرخصی ها.</a:t>
            </a:r>
            <a:endParaRPr lang="en-US" sz="2000" dirty="0">
              <a:solidFill>
                <a:schemeClr val="accent4">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372508" y="2860819"/>
            <a:ext cx="4699550" cy="3296699"/>
          </a:xfrm>
          <a:prstGeom prst="roundRect">
            <a:avLst>
              <a:gd name="adj" fmla="val 4167"/>
            </a:avLst>
          </a:prstGeom>
          <a:solidFill>
            <a:srgbClr val="FFFFFF"/>
          </a:solidFill>
          <a:ln w="76200" cap="sq">
            <a:solidFill>
              <a:srgbClr val="EAEAEA"/>
            </a:solidFill>
            <a:miter lim="800000"/>
          </a:ln>
          <a:effectLst>
            <a:reflection blurRad="12700" stA="33000" endPos="28000" dist="5000" dir="5400000" sy="-100000" algn="bl" rotWithShape="0"/>
          </a:effectLst>
          <a:scene3d>
            <a:camera prst="orthographicFront"/>
            <a:lightRig rig="threePt" dir="t">
              <a:rot lat="0" lon="0" rev="2700000"/>
            </a:lightRig>
          </a:scene3d>
          <a:sp3d contourW="6350">
            <a:bevelT h="38100"/>
            <a:contourClr>
              <a:srgbClr val="C0C0C0"/>
            </a:contourClr>
          </a:sp3d>
        </p:spPr>
      </p:pic>
    </p:spTree>
    <p:extLst>
      <p:ext uri="{BB962C8B-B14F-4D97-AF65-F5344CB8AC3E}">
        <p14:creationId xmlns:p14="http://schemas.microsoft.com/office/powerpoint/2010/main" val="6688406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drape"/>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25835" y="553678"/>
            <a:ext cx="11971089" cy="5260158"/>
          </a:xfrm>
          <a:prstGeom prst="rect">
            <a:avLst/>
          </a:prstGeom>
        </p:spPr>
        <p:txBody>
          <a:bodyPr wrap="square">
            <a:spAutoFit/>
          </a:bodyPr>
          <a:lstStyle/>
          <a:p>
            <a:pPr marR="871220" indent="1260475" algn="ctr">
              <a:lnSpc>
                <a:spcPct val="107000"/>
              </a:lnSpc>
              <a:spcAft>
                <a:spcPts val="800"/>
              </a:spcAft>
            </a:pPr>
            <a:r>
              <a:rPr lang="fa-IR" sz="3200" b="1" dirty="0">
                <a:solidFill>
                  <a:srgbClr val="92D050"/>
                </a:solidFill>
                <a:latin typeface="Calibri" panose="020F0502020204030204" pitchFamily="34" charset="0"/>
                <a:ea typeface="Calibri" panose="020F0502020204030204" pitchFamily="34" charset="0"/>
                <a:cs typeface="Arial" panose="020B0604020202020204" pitchFamily="34" charset="0"/>
              </a:rPr>
              <a:t>انواع قرارداد</a:t>
            </a:r>
            <a:r>
              <a:rPr lang="fa-IR" sz="3200" b="1" dirty="0" smtClean="0">
                <a:solidFill>
                  <a:srgbClr val="92D050"/>
                </a:solidFill>
                <a:latin typeface="Calibri" panose="020F0502020204030204" pitchFamily="34" charset="0"/>
                <a:ea typeface="Calibri" panose="020F0502020204030204" pitchFamily="34" charset="0"/>
                <a:cs typeface="Arial" panose="020B0604020202020204" pitchFamily="34" charset="0"/>
              </a:rPr>
              <a:t>:</a:t>
            </a:r>
          </a:p>
          <a:p>
            <a:pPr marR="871220" indent="1260475" algn="ctr">
              <a:lnSpc>
                <a:spcPct val="107000"/>
              </a:lnSpc>
              <a:spcAft>
                <a:spcPts val="800"/>
              </a:spcAft>
            </a:pPr>
            <a:endParaRPr lang="en-US" sz="3200" dirty="0">
              <a:latin typeface="Calibri" panose="020F0502020204030204" pitchFamily="34" charset="0"/>
              <a:ea typeface="Calibri" panose="020F0502020204030204" pitchFamily="34" charset="0"/>
              <a:cs typeface="Arial" panose="020B0604020202020204" pitchFamily="34" charset="0"/>
            </a:endParaRPr>
          </a:p>
          <a:p>
            <a:pPr marR="871220" indent="1260475" algn="r">
              <a:lnSpc>
                <a:spcPct val="107000"/>
              </a:lnSpc>
              <a:spcAft>
                <a:spcPts val="800"/>
              </a:spcAft>
            </a:pP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قرارداد مقاطعه کار: در این نوع از قرار داد کارگر به میزانه کاری که انجام می دهد(قطعه ای که تولید می کند)حقوق دریافت می کند</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a:t>
            </a:r>
          </a:p>
          <a:p>
            <a:pPr marR="871220" indent="1260475" algn="r">
              <a:lnSpc>
                <a:spcPct val="107000"/>
              </a:lnSpc>
              <a:spcAft>
                <a:spcPts val="80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R="871220" indent="1260475" algn="r">
              <a:lnSpc>
                <a:spcPct val="107000"/>
              </a:lnSpc>
              <a:spcAft>
                <a:spcPts val="800"/>
              </a:spcAft>
            </a:pP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دوره ی آزمایشی: مدت زمانی که کارگر و کارفرما برای آشنایی با </a:t>
            </a:r>
            <a:r>
              <a:rPr lang="fa-IR" sz="200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مشخصات </a:t>
            </a:r>
            <a:r>
              <a:rPr lang="fa-IR" sz="200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کار،ویزگی </a:t>
            </a: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های شغل ومهارت های موردنیاز درمحیط کارقرار می گیرد</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a:t>
            </a:r>
          </a:p>
          <a:p>
            <a:pPr marR="871220" indent="1260475" algn="r">
              <a:lnSpc>
                <a:spcPct val="107000"/>
              </a:lnSpc>
              <a:spcAft>
                <a:spcPts val="80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R="871220" indent="1260475" algn="r">
              <a:lnSpc>
                <a:spcPct val="107000"/>
              </a:lnSpc>
              <a:spcAft>
                <a:spcPts val="800"/>
              </a:spcAft>
            </a:pP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تعلیق قرارداد:هرگاه انجامه تعهدات مفاد قرارداد ازطرف کارگر یا کارفرما موقتا متوقف شود قرارداد به حالت تعلیق درمی آید</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a:t>
            </a:r>
          </a:p>
          <a:p>
            <a:pPr marR="871220" indent="1260475" algn="r">
              <a:lnSpc>
                <a:spcPct val="107000"/>
              </a:lnSpc>
              <a:spcAft>
                <a:spcPts val="80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R="871220" indent="1260475" algn="r">
              <a:lnSpc>
                <a:spcPct val="107000"/>
              </a:lnSpc>
              <a:spcAft>
                <a:spcPts val="800"/>
              </a:spcAft>
            </a:pP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خاتمه قرارداد: هرگاه طرفین نتوانند برای همیشه تعهدات خود را عملی کنند به منزله ی خاتمه قرارداد است.</a:t>
            </a:r>
            <a:endParaRPr lang="en-US" sz="2000" dirty="0">
              <a:solidFill>
                <a:schemeClr val="accent4">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59614011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427839" y="159392"/>
            <a:ext cx="11764161" cy="3540072"/>
          </a:xfrm>
          <a:prstGeom prst="rect">
            <a:avLst/>
          </a:prstGeom>
        </p:spPr>
        <p:txBody>
          <a:bodyPr wrap="square">
            <a:spAutoFit/>
          </a:bodyPr>
          <a:lstStyle/>
          <a:p>
            <a:pPr marR="871220" indent="1260475" algn="ctr">
              <a:lnSpc>
                <a:spcPct val="107000"/>
              </a:lnSpc>
              <a:spcAft>
                <a:spcPts val="800"/>
              </a:spcAft>
            </a:pPr>
            <a:r>
              <a:rPr lang="fa-IR" sz="3600" b="1" dirty="0">
                <a:solidFill>
                  <a:srgbClr val="92D050"/>
                </a:solidFill>
                <a:latin typeface="Calibri" panose="020F0502020204030204" pitchFamily="34" charset="0"/>
                <a:ea typeface="Calibri" panose="020F0502020204030204" pitchFamily="34" charset="0"/>
                <a:cs typeface="Arial" panose="020B0604020202020204" pitchFamily="34" charset="0"/>
              </a:rPr>
              <a:t>تعریف حقوق ودستمزد</a:t>
            </a:r>
            <a:r>
              <a:rPr lang="fa-IR" sz="3600" b="1" dirty="0" smtClean="0">
                <a:solidFill>
                  <a:srgbClr val="92D050"/>
                </a:solidFill>
                <a:latin typeface="Calibri" panose="020F0502020204030204" pitchFamily="34" charset="0"/>
                <a:ea typeface="Calibri" panose="020F0502020204030204" pitchFamily="34" charset="0"/>
                <a:cs typeface="Arial" panose="020B0604020202020204" pitchFamily="34" charset="0"/>
              </a:rPr>
              <a:t>:</a:t>
            </a:r>
          </a:p>
          <a:p>
            <a:pPr marR="871220" indent="1260475" algn="ctr">
              <a:lnSpc>
                <a:spcPct val="107000"/>
              </a:lnSpc>
              <a:spcAft>
                <a:spcPts val="800"/>
              </a:spcAft>
            </a:pPr>
            <a:r>
              <a:rPr lang="fa-IR" sz="3600" b="1" dirty="0" smtClean="0">
                <a:latin typeface="Calibri" panose="020F0502020204030204" pitchFamily="34" charset="0"/>
                <a:ea typeface="Calibri" panose="020F0502020204030204" pitchFamily="34" charset="0"/>
                <a:cs typeface="Arial" panose="020B0604020202020204" pitchFamily="34" charset="0"/>
              </a:rPr>
              <a:t> </a:t>
            </a:r>
            <a:endParaRPr lang="en-US" sz="2400" dirty="0">
              <a:latin typeface="Calibri" panose="020F0502020204030204" pitchFamily="34" charset="0"/>
              <a:ea typeface="Calibri" panose="020F0502020204030204" pitchFamily="34" charset="0"/>
              <a:cs typeface="Arial" panose="020B0604020202020204" pitchFamily="34" charset="0"/>
            </a:endParaRPr>
          </a:p>
          <a:p>
            <a:pPr marR="871220" indent="1260475" algn="r">
              <a:lnSpc>
                <a:spcPct val="107000"/>
              </a:lnSpc>
              <a:spcAft>
                <a:spcPts val="800"/>
              </a:spcAft>
            </a:pP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حقوق: مقدار ثابتی که به فرد درقبال انجام کاری به صورت هفتگی،دوهفته یاماهیانه پرداخت می شود</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a:t>
            </a:r>
          </a:p>
          <a:p>
            <a:pPr marR="871220" indent="1260475" algn="r">
              <a:lnSpc>
                <a:spcPct val="107000"/>
              </a:lnSpc>
              <a:spcAft>
                <a:spcPts val="80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R="871220" indent="1260475" algn="r">
              <a:lnSpc>
                <a:spcPct val="107000"/>
              </a:lnSpc>
              <a:spcAft>
                <a:spcPts val="800"/>
              </a:spcAft>
            </a:pP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دستمزد:پرداختی که به میزان کار ومدت زمان انجام وابسته است</a:t>
            </a:r>
            <a:r>
              <a:rPr lang="fa-IR" sz="2000" dirty="0" smtClean="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a:t>
            </a:r>
          </a:p>
          <a:p>
            <a:pPr marR="871220" indent="1260475" algn="r">
              <a:lnSpc>
                <a:spcPct val="107000"/>
              </a:lnSpc>
              <a:spcAft>
                <a:spcPts val="80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R="871220" indent="1260475" algn="r">
              <a:lnSpc>
                <a:spcPct val="107000"/>
              </a:lnSpc>
              <a:spcAft>
                <a:spcPts val="800"/>
              </a:spcAft>
            </a:pPr>
            <a:r>
              <a:rPr lang="fa-IR" sz="2000" dirty="0">
                <a:solidFill>
                  <a:schemeClr val="accent4">
                    <a:lumMod val="50000"/>
                  </a:schemeClr>
                </a:solidFill>
                <a:latin typeface="Calibri" panose="020F0502020204030204" pitchFamily="34" charset="0"/>
                <a:ea typeface="Calibri" panose="020F0502020204030204" pitchFamily="34" charset="0"/>
                <a:cs typeface="Arial" panose="020B0604020202020204" pitchFamily="34" charset="0"/>
              </a:rPr>
              <a:t>نکته:تفاوت این دو درزمان پرداخت وثابت وغیرثابت بودن پرداخت است.</a:t>
            </a:r>
            <a:endParaRPr lang="en-US" sz="2000" dirty="0">
              <a:solidFill>
                <a:schemeClr val="accent4">
                  <a:lumMod val="50000"/>
                </a:schemeClr>
              </a:solidFill>
              <a:effectLst/>
              <a:latin typeface="Calibri" panose="020F0502020204030204" pitchFamily="34" charset="0"/>
              <a:ea typeface="Calibri" panose="020F0502020204030204" pitchFamily="34" charset="0"/>
              <a:cs typeface="Arial" panose="020B0604020202020204" pitchFamily="34" charset="0"/>
            </a:endParaRPr>
          </a:p>
        </p:txBody>
      </p:sp>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80842" y="3372293"/>
            <a:ext cx="3816991" cy="2986561"/>
          </a:xfrm>
          <a:prstGeom prst="rect">
            <a:avLst/>
          </a:prstGeom>
          <a:solidFill>
            <a:srgbClr val="FFFFFF">
              <a:shade val="85000"/>
            </a:srgbClr>
          </a:solidFill>
          <a:ln w="190500" cap="rnd">
            <a:solidFill>
              <a:srgbClr val="FFFFFF"/>
            </a:solidFill>
          </a:ln>
          <a:effectLst>
            <a:outerShdw blurRad="36195" dist="12700" dir="11400000" algn="tl" rotWithShape="0">
              <a:srgbClr val="000000">
                <a:alpha val="33000"/>
              </a:srgbClr>
            </a:outerShdw>
          </a:effectLst>
          <a:scene3d>
            <a:camera prst="perspectiveContrastingLeftFacing">
              <a:rot lat="540000" lon="2100000" rev="0"/>
            </a:camera>
            <a:lightRig rig="soft" dir="t"/>
          </a:scene3d>
          <a:sp3d contourW="12700" prstMaterial="matte">
            <a:bevelT w="63500" h="50800"/>
            <a:contourClr>
              <a:srgbClr val="C0C0C0"/>
            </a:contourClr>
          </a:sp3d>
        </p:spPr>
      </p:pic>
    </p:spTree>
    <p:extLst>
      <p:ext uri="{BB962C8B-B14F-4D97-AF65-F5344CB8AC3E}">
        <p14:creationId xmlns:p14="http://schemas.microsoft.com/office/powerpoint/2010/main" val="332677885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fracture"/>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38357" y="296668"/>
            <a:ext cx="11853643" cy="5391797"/>
          </a:xfrm>
          <a:prstGeom prst="rect">
            <a:avLst/>
          </a:prstGeom>
        </p:spPr>
        <p:txBody>
          <a:bodyPr wrap="square">
            <a:spAutoFit/>
          </a:bodyPr>
          <a:lstStyle/>
          <a:p>
            <a:pPr marR="871220" indent="1260475" algn="ctr">
              <a:lnSpc>
                <a:spcPct val="107000"/>
              </a:lnSpc>
              <a:spcAft>
                <a:spcPts val="800"/>
              </a:spcAft>
            </a:pPr>
            <a:r>
              <a:rPr lang="fa-IR" sz="2400" b="1" dirty="0">
                <a:solidFill>
                  <a:srgbClr val="92D050"/>
                </a:solidFill>
                <a:latin typeface="Calibri" panose="020F0502020204030204" pitchFamily="34" charset="0"/>
                <a:ea typeface="Calibri" panose="020F0502020204030204" pitchFamily="34" charset="0"/>
                <a:cs typeface="Arial" panose="020B0604020202020204" pitchFamily="34" charset="0"/>
              </a:rPr>
              <a:t>نظریه های پرداخت حقوق ودستمزد</a:t>
            </a:r>
            <a:r>
              <a:rPr lang="fa-IR" sz="2400" b="1" dirty="0" smtClean="0">
                <a:solidFill>
                  <a:srgbClr val="92D050"/>
                </a:solidFill>
                <a:latin typeface="Calibri" panose="020F0502020204030204" pitchFamily="34" charset="0"/>
                <a:ea typeface="Calibri" panose="020F0502020204030204" pitchFamily="34" charset="0"/>
                <a:cs typeface="Arial" panose="020B0604020202020204" pitchFamily="34" charset="0"/>
              </a:rPr>
              <a:t>:</a:t>
            </a:r>
          </a:p>
          <a:p>
            <a:pPr marR="871220" indent="1260475" algn="ctr">
              <a:lnSpc>
                <a:spcPct val="107000"/>
              </a:lnSpc>
              <a:spcAft>
                <a:spcPts val="800"/>
              </a:spcAft>
            </a:pPr>
            <a:endParaRPr lang="en-US" sz="2400" dirty="0">
              <a:solidFill>
                <a:srgbClr val="92D050"/>
              </a:solidFill>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000" b="1" dirty="0">
                <a:latin typeface="Calibri" panose="020F0502020204030204" pitchFamily="34" charset="0"/>
                <a:ea typeface="Calibri" panose="020F0502020204030204" pitchFamily="34" charset="0"/>
                <a:cs typeface="Arial" panose="020B0604020202020204" pitchFamily="34" charset="0"/>
              </a:rPr>
              <a:t>الف) </a:t>
            </a:r>
            <a:r>
              <a:rPr lang="fa-IR" sz="2000" dirty="0">
                <a:latin typeface="Calibri" panose="020F0502020204030204" pitchFamily="34" charset="0"/>
                <a:ea typeface="Calibri" panose="020F0502020204030204" pitchFamily="34" charset="0"/>
                <a:cs typeface="Arial" panose="020B0604020202020204" pitchFamily="34" charset="0"/>
              </a:rPr>
              <a:t>برمبنای عرضه و تقاضای نیروی کار: مبنای پرداخت دراین نظریه تعداد وکمیت نیروی انسانی است به این صورت که در فصل ها وزمان هایی که نیروی کار زیاد است حقوق ودستمزد کاهش پیدا می کند واگرمیزان کار ونیروی انسانی کم باشد حقوق ودستمزد افزایش پیدا می کند</a:t>
            </a:r>
            <a:r>
              <a:rPr lang="fa-IR" sz="2000" dirty="0" smtClean="0">
                <a:latin typeface="Calibri" panose="020F0502020204030204" pitchFamily="34" charset="0"/>
                <a:ea typeface="Calibri" panose="020F0502020204030204" pitchFamily="34" charset="0"/>
                <a:cs typeface="Arial" panose="020B0604020202020204" pitchFamily="34" charset="0"/>
              </a:rPr>
              <a:t>.</a:t>
            </a:r>
          </a:p>
          <a:p>
            <a:pPr marR="871220" algn="r">
              <a:lnSpc>
                <a:spcPct val="107000"/>
              </a:lnSpc>
              <a:spcAft>
                <a:spcPts val="80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000" b="1" dirty="0">
                <a:latin typeface="Calibri" panose="020F0502020204030204" pitchFamily="34" charset="0"/>
                <a:ea typeface="Calibri" panose="020F0502020204030204" pitchFamily="34" charset="0"/>
                <a:cs typeface="Arial" panose="020B0604020202020204" pitchFamily="34" charset="0"/>
              </a:rPr>
              <a:t>ب) </a:t>
            </a:r>
            <a:r>
              <a:rPr lang="fa-IR" sz="2000" dirty="0">
                <a:latin typeface="Calibri" panose="020F0502020204030204" pitchFamily="34" charset="0"/>
                <a:ea typeface="Calibri" panose="020F0502020204030204" pitchFamily="34" charset="0"/>
                <a:cs typeface="Arial" panose="020B0604020202020204" pitchFamily="34" charset="0"/>
              </a:rPr>
              <a:t>نظریه پرداخت برمبنای فقرمطلق:دراین نوع پرداخت که در کشورهای بلوک شرقی(چین وکره شمالی)رایج است میزان پرداخت تنها به حدی است که فرد امکان ادامه حیات وزندگی درپایین ترین سطح برایش ممکن است</a:t>
            </a:r>
            <a:r>
              <a:rPr lang="fa-IR" sz="2000" dirty="0" smtClean="0">
                <a:latin typeface="Calibri" panose="020F0502020204030204" pitchFamily="34" charset="0"/>
                <a:ea typeface="Calibri" panose="020F0502020204030204" pitchFamily="34" charset="0"/>
                <a:cs typeface="Arial" panose="020B0604020202020204" pitchFamily="34" charset="0"/>
              </a:rPr>
              <a:t>.</a:t>
            </a:r>
          </a:p>
          <a:p>
            <a:pPr marR="871220" algn="r">
              <a:lnSpc>
                <a:spcPct val="107000"/>
              </a:lnSpc>
              <a:spcAft>
                <a:spcPts val="80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000" b="1" dirty="0">
                <a:latin typeface="Calibri" panose="020F0502020204030204" pitchFamily="34" charset="0"/>
                <a:ea typeface="Calibri" panose="020F0502020204030204" pitchFamily="34" charset="0"/>
                <a:cs typeface="Arial" panose="020B0604020202020204" pitchFamily="34" charset="0"/>
              </a:rPr>
              <a:t>ج)</a:t>
            </a:r>
            <a:r>
              <a:rPr lang="fa-IR" sz="2000" dirty="0">
                <a:latin typeface="Calibri" panose="020F0502020204030204" pitchFamily="34" charset="0"/>
                <a:ea typeface="Calibri" panose="020F0502020204030204" pitchFamily="34" charset="0"/>
                <a:cs typeface="Arial" panose="020B0604020202020204" pitchFamily="34" charset="0"/>
              </a:rPr>
              <a:t> نظریه پرداخت برمبنای هزینه ی زندگی: دراین نوع پرداخت هزینه زندگی افراد جامعه که شامل امکانات آموزشی،بهداشتی،رفاهی وتفریحی است از بانک مرکزی تعیین می شود</a:t>
            </a:r>
            <a:r>
              <a:rPr lang="fa-IR" sz="2000" dirty="0" smtClean="0">
                <a:latin typeface="Calibri" panose="020F0502020204030204" pitchFamily="34" charset="0"/>
                <a:ea typeface="Calibri" panose="020F0502020204030204" pitchFamily="34" charset="0"/>
                <a:cs typeface="Arial" panose="020B0604020202020204" pitchFamily="34" charset="0"/>
              </a:rPr>
              <a:t>.</a:t>
            </a:r>
          </a:p>
          <a:p>
            <a:pPr marR="871220" algn="r">
              <a:lnSpc>
                <a:spcPct val="107000"/>
              </a:lnSpc>
              <a:spcAft>
                <a:spcPts val="800"/>
              </a:spcAft>
            </a:pPr>
            <a:endParaRPr lang="en-US" sz="2000" dirty="0">
              <a:latin typeface="Calibri" panose="020F0502020204030204" pitchFamily="34" charset="0"/>
              <a:ea typeface="Calibri" panose="020F0502020204030204" pitchFamily="34" charset="0"/>
              <a:cs typeface="Arial" panose="020B0604020202020204" pitchFamily="34" charset="0"/>
            </a:endParaRPr>
          </a:p>
          <a:p>
            <a:pPr marR="871220" algn="r">
              <a:lnSpc>
                <a:spcPct val="107000"/>
              </a:lnSpc>
              <a:spcAft>
                <a:spcPts val="800"/>
              </a:spcAft>
            </a:pPr>
            <a:r>
              <a:rPr lang="fa-IR" sz="2400" b="1" dirty="0">
                <a:latin typeface="Calibri" panose="020F0502020204030204" pitchFamily="34" charset="0"/>
                <a:ea typeface="Calibri" panose="020F0502020204030204" pitchFamily="34" charset="0"/>
                <a:cs typeface="Arial" panose="020B0604020202020204" pitchFamily="34" charset="0"/>
              </a:rPr>
              <a:t>نکته: این نظریه درکشور ما قابل اعمال نیست زیرا هزینه ی زندگی در مناطق مختلف متفاوت است </a:t>
            </a:r>
            <a:r>
              <a:rPr lang="fa-IR" sz="2400" b="1" dirty="0" smtClean="0">
                <a:latin typeface="Calibri" panose="020F0502020204030204" pitchFamily="34" charset="0"/>
                <a:ea typeface="Calibri" panose="020F0502020204030204" pitchFamily="34" charset="0"/>
                <a:cs typeface="Arial" panose="020B0604020202020204" pitchFamily="34" charset="0"/>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p:txBody>
      </p:sp>
    </p:spTree>
    <p:extLst>
      <p:ext uri="{BB962C8B-B14F-4D97-AF65-F5344CB8AC3E}">
        <p14:creationId xmlns:p14="http://schemas.microsoft.com/office/powerpoint/2010/main" val="129222708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crush"/>
      </p:transition>
    </mc:Choice>
    <mc:Fallback xmlns="">
      <p:transition spd="slow">
        <p:fade/>
      </p:transition>
    </mc:Fallback>
  </mc:AlternateContent>
  <p:timing>
    <p:tnLst>
      <p:par>
        <p:cTn id="1" dur="indefinite" restart="never" nodeType="tmRoot"/>
      </p:par>
    </p:tnLst>
  </p:timing>
</p:sld>
</file>

<file path=ppt/theme/theme1.xml><?xml version="1.0" encoding="utf-8"?>
<a:theme xmlns:a="http://schemas.openxmlformats.org/drawingml/2006/main" name="Wisp">
  <a:themeElements>
    <a:clrScheme name="Violet II">
      <a:dk1>
        <a:sysClr val="windowText" lastClr="000000"/>
      </a:dk1>
      <a:lt1>
        <a:sysClr val="window" lastClr="FFFFFF"/>
      </a:lt1>
      <a:dk2>
        <a:srgbClr val="632E62"/>
      </a:dk2>
      <a:lt2>
        <a:srgbClr val="EAE5EB"/>
      </a:lt2>
      <a:accent1>
        <a:srgbClr val="92278F"/>
      </a:accent1>
      <a:accent2>
        <a:srgbClr val="9B57D3"/>
      </a:accent2>
      <a:accent3>
        <a:srgbClr val="755DD9"/>
      </a:accent3>
      <a:accent4>
        <a:srgbClr val="665EB8"/>
      </a:accent4>
      <a:accent5>
        <a:srgbClr val="45A5ED"/>
      </a:accent5>
      <a:accent6>
        <a:srgbClr val="5982DB"/>
      </a:accent6>
      <a:hlink>
        <a:srgbClr val="0066FF"/>
      </a:hlink>
      <a:folHlink>
        <a:srgbClr val="666699"/>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
  <TotalTime>85</TotalTime>
  <Words>842</Words>
  <Application>Microsoft Office PowerPoint</Application>
  <PresentationFormat>Widescreen</PresentationFormat>
  <Paragraphs>69</Paragraphs>
  <Slides>16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16</vt:i4>
      </vt:variant>
    </vt:vector>
  </HeadingPairs>
  <TitlesOfParts>
    <vt:vector size="23" baseType="lpstr">
      <vt:lpstr>Aldhabi</vt:lpstr>
      <vt:lpstr>Andalus</vt:lpstr>
      <vt:lpstr>Arial</vt:lpstr>
      <vt:lpstr>Calibri</vt:lpstr>
      <vt:lpstr>Century Gothic</vt:lpstr>
      <vt:lpstr>Wingdings 3</vt:lpstr>
      <vt:lpstr>Wisp</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اردیبهشت ماه سال 95</vt:lpstr>
    </vt:vector>
  </TitlesOfParts>
  <Company>Moorche 30 DVDs</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ASUSCenter</dc:creator>
  <cp:lastModifiedBy>Asus</cp:lastModifiedBy>
  <cp:revision>14</cp:revision>
  <dcterms:created xsi:type="dcterms:W3CDTF">2016-05-08T14:07:06Z</dcterms:created>
  <dcterms:modified xsi:type="dcterms:W3CDTF">2020-03-03T18:37:16Z</dcterms:modified>
</cp:coreProperties>
</file>