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Default Extension="mp4" ContentType="video/mp4"/>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1" r:id="rId1"/>
  </p:sldMasterIdLst>
  <p:sldIdLst>
    <p:sldId id="256" r:id="rId2"/>
    <p:sldId id="274" r:id="rId3"/>
    <p:sldId id="257" r:id="rId4"/>
    <p:sldId id="258" r:id="rId5"/>
    <p:sldId id="259" r:id="rId6"/>
    <p:sldId id="260" r:id="rId7"/>
    <p:sldId id="261" r:id="rId8"/>
    <p:sldId id="262" r:id="rId9"/>
    <p:sldId id="263" r:id="rId10"/>
    <p:sldId id="264" r:id="rId11"/>
    <p:sldId id="266" r:id="rId12"/>
    <p:sldId id="268" r:id="rId13"/>
    <p:sldId id="269" r:id="rId14"/>
    <p:sldId id="267" r:id="rId15"/>
    <p:sldId id="270" r:id="rId16"/>
    <p:sldId id="271" r:id="rId17"/>
    <p:sldId id="272" r:id="rId18"/>
    <p:sldId id="273"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7353" autoAdjust="0"/>
    <p:restoredTop sz="94660"/>
  </p:normalViewPr>
  <p:slideViewPr>
    <p:cSldViewPr snapToGrid="0">
      <p:cViewPr varScale="1">
        <p:scale>
          <a:sx n="62" d="100"/>
          <a:sy n="62" d="100"/>
        </p:scale>
        <p:origin x="-72" y="-276"/>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xmlns=""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xmlns=""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6AD6EE87-EBD5-4F12-A48A-63ACA297AC8F}" type="datetimeFigureOut">
              <a:rPr lang="en-US" smtClean="0"/>
              <a:pPr/>
              <a:t>4/13/2019</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4FAB73BC-B049-4115-A692-8D63A059BFB8}" type="slidenum">
              <a:rPr lang="en-US" smtClean="0"/>
              <a:pPr/>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2140022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0298CD5-6C1E-4009-B41F-6DF62E31D3BE}" type="datetimeFigureOut">
              <a:rPr lang="en-US" smtClean="0"/>
              <a:pPr/>
              <a:t>4/13/2019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xmlns="" val="31329551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0298CD5-6C1E-4009-B41F-6DF62E31D3BE}" type="datetimeFigureOut">
              <a:rPr lang="en-US" smtClean="0"/>
              <a:pPr/>
              <a:t>4/13/2019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29512832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0298CD5-6C1E-4009-B41F-6DF62E31D3BE}" type="datetimeFigureOut">
              <a:rPr lang="en-US" smtClean="0"/>
              <a:pPr/>
              <a:t>4/13/2019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23297596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0298CD5-6C1E-4009-B41F-6DF62E31D3BE}" type="datetimeFigureOut">
              <a:rPr lang="en-US" smtClean="0"/>
              <a:pPr/>
              <a:t>4/13/2019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xmlns="" val="6260947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0298CD5-6C1E-4009-B41F-6DF62E31D3BE}" type="datetimeFigureOut">
              <a:rPr lang="en-US" smtClean="0"/>
              <a:pPr/>
              <a:t>4/13/2019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29833764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0298CD5-6C1E-4009-B41F-6DF62E31D3BE}" type="datetimeFigureOut">
              <a:rPr lang="en-US" smtClean="0"/>
              <a:pPr/>
              <a:t>4/13/2019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24739606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CD73815-2707-4475-8F1A-B873CB631BB4}" type="datetimeFigureOut">
              <a:rPr lang="en-US" smtClean="0"/>
              <a:pPr/>
              <a:t>4/13/2019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8499690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A4AFB99-0EAB-4182-AFF8-E214C82A68F6}" type="datetimeFigureOut">
              <a:rPr lang="en-US" smtClean="0"/>
              <a:pPr/>
              <a:t>4/13/2019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19318763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5D3794B-289A-4A80-97D7-111025398D45}" type="datetimeFigureOut">
              <a:rPr lang="en-US" smtClean="0"/>
              <a:pPr/>
              <a:t>4/13/2019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xmlns="" val="3612754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A61015F-7CC6-4D0A-9D87-873EA4C304CC}" type="datetimeFigureOut">
              <a:rPr lang="en-US" smtClean="0"/>
              <a:pPr/>
              <a:t>4/13/2019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1375615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3C6A301-0538-44EC-B09D-202E1042A48B}" type="datetimeFigureOut">
              <a:rPr lang="en-US" smtClean="0"/>
              <a:pPr/>
              <a:t>4/13/2019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xmlns="" val="15028522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789574A-8875-45EF-8EA2-3CAA0F7ABC4C}" type="datetimeFigureOut">
              <a:rPr lang="en-US" smtClean="0"/>
              <a:pPr/>
              <a:t>4/13/2019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37884170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7EF4D4C-5367-4C26-9E2B-D8088D7FCA81}" type="datetimeFigureOut">
              <a:rPr lang="en-US" smtClean="0"/>
              <a:pPr/>
              <a:t>4/13/2019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11728002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E91E96-98B0-4413-9547-46F3504108EF}" type="datetimeFigureOut">
              <a:rPr lang="en-US" smtClean="0"/>
              <a:pPr/>
              <a:t>4/13/2019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xmlns="" val="12027904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5C68B11-C5A8-448C-8CE9-B1A273C79CFC}" type="datetimeFigureOut">
              <a:rPr lang="en-US" smtClean="0"/>
              <a:pPr/>
              <a:t>4/13/2019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35062427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smtClean="0"/>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616CA0-919D-4A49-9C8A-62FDFB3A5183}" type="datetimeFigureOut">
              <a:rPr lang="en-US" smtClean="0"/>
              <a:pPr/>
              <a:t>4/13/2019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7E5644-1E61-4311-A31E-84CB9C7AA8A9}" type="slidenum">
              <a:rPr lang="en-US" smtClean="0"/>
              <a:pPr/>
              <a:t>‹#›</a:t>
            </a:fld>
            <a:endParaRPr lang="en-US" dirty="0"/>
          </a:p>
        </p:txBody>
      </p:sp>
    </p:spTree>
    <p:extLst>
      <p:ext uri="{BB962C8B-B14F-4D97-AF65-F5344CB8AC3E}">
        <p14:creationId xmlns:p14="http://schemas.microsoft.com/office/powerpoint/2010/main" xmlns="" val="32774826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xmlns=""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xmlns=""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xmlns=""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90298CD5-6C1E-4009-B41F-6DF62E31D3BE}" type="datetimeFigureOut">
              <a:rPr lang="en-US" smtClean="0"/>
              <a:pPr/>
              <a:t>4/13/2019</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xmlns="" val="171783313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slideLayout" Target="../slideLayouts/slideLayout7.xml"/><Relationship Id="rId1" Type="http://schemas.openxmlformats.org/officeDocument/2006/relationships/video" Target="NULL" TargetMode="Externa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microsoft.com/office/2007/relationships/media" Target="../media/media2.mp4"/><Relationship Id="rId2" Type="http://schemas.openxmlformats.org/officeDocument/2006/relationships/slideLayout" Target="../slideLayouts/slideLayout7.xml"/><Relationship Id="rId1" Type="http://schemas.openxmlformats.org/officeDocument/2006/relationships/video" Target="NULL" TargetMode="Externa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microsoft.com/office/2007/relationships/media" Target="../media/media3.MP4"/><Relationship Id="rId2" Type="http://schemas.openxmlformats.org/officeDocument/2006/relationships/slideLayout" Target="../slideLayouts/slideLayout7.xml"/><Relationship Id="rId1" Type="http://schemas.openxmlformats.org/officeDocument/2006/relationships/video" Target="NULL" TargetMode="Externa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324833" y="1693808"/>
            <a:ext cx="5550796" cy="810889"/>
          </a:xfrm>
        </p:spPr>
        <p:txBody>
          <a:bodyPr/>
          <a:lstStyle/>
          <a:p>
            <a:r>
              <a:rPr lang="fa-IR" dirty="0" smtClean="0"/>
              <a:t>به نام یگانه معمارهستی</a:t>
            </a:r>
            <a:endParaRPr lang="en-US" dirty="0"/>
          </a:p>
        </p:txBody>
      </p:sp>
      <p:sp>
        <p:nvSpPr>
          <p:cNvPr id="3" name="Subtitle 2"/>
          <p:cNvSpPr>
            <a:spLocks noGrp="1"/>
          </p:cNvSpPr>
          <p:nvPr>
            <p:ph type="subTitle" idx="1"/>
          </p:nvPr>
        </p:nvSpPr>
        <p:spPr>
          <a:xfrm>
            <a:off x="2254159" y="2852426"/>
            <a:ext cx="7692145" cy="1320802"/>
          </a:xfrm>
        </p:spPr>
        <p:txBody>
          <a:bodyPr>
            <a:noAutofit/>
          </a:bodyPr>
          <a:lstStyle/>
          <a:p>
            <a:r>
              <a:rPr lang="fa-IR" sz="3200" dirty="0" smtClean="0">
                <a:solidFill>
                  <a:srgbClr val="7030A0"/>
                </a:solidFill>
              </a:rPr>
              <a:t>موضوع:خلاقیت ونواوری(فصل2)</a:t>
            </a:r>
          </a:p>
          <a:p>
            <a:pPr rtl="1"/>
            <a:r>
              <a:rPr lang="fa-IR" sz="3200" dirty="0" smtClean="0"/>
              <a:t>استاد </a:t>
            </a:r>
            <a:r>
              <a:rPr lang="fa-IR" sz="3200" dirty="0" smtClean="0"/>
              <a:t>مربوطه:دکتر علی واقفی</a:t>
            </a:r>
            <a:endParaRPr lang="fa-IR" sz="3200" dirty="0" smtClean="0"/>
          </a:p>
          <a:p>
            <a:pPr rtl="1"/>
            <a:r>
              <a:rPr lang="fa-IR" sz="3200" dirty="0" smtClean="0"/>
              <a:t>دانشجویان: محمد حسین صفوی – عبدا... </a:t>
            </a:r>
            <a:r>
              <a:rPr lang="fa-IR" sz="3200" smtClean="0"/>
              <a:t>ربیعانی</a:t>
            </a:r>
          </a:p>
          <a:p>
            <a:pPr rtl="1"/>
            <a:r>
              <a:rPr lang="fa-IR" sz="3200" smtClean="0"/>
              <a:t> علی جعفری</a:t>
            </a:r>
            <a:endParaRPr lang="fa-IR" sz="3200" dirty="0" smtClean="0"/>
          </a:p>
          <a:p>
            <a:endParaRPr lang="en-US" sz="3200" dirty="0"/>
          </a:p>
        </p:txBody>
      </p:sp>
    </p:spTree>
    <p:extLst>
      <p:ext uri="{BB962C8B-B14F-4D97-AF65-F5344CB8AC3E}">
        <p14:creationId xmlns:p14="http://schemas.microsoft.com/office/powerpoint/2010/main" xmlns="" val="1158322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5" name="Oval 4"/>
          <p:cNvSpPr/>
          <p:nvPr/>
        </p:nvSpPr>
        <p:spPr>
          <a:xfrm>
            <a:off x="3631843" y="619972"/>
            <a:ext cx="5190185" cy="130386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smtClean="0"/>
              <a:t>روش ها و تکنیک های بهبود وافزایش خلاقیت:</a:t>
            </a:r>
            <a:endParaRPr lang="en-US" dirty="0"/>
          </a:p>
        </p:txBody>
      </p:sp>
      <p:sp>
        <p:nvSpPr>
          <p:cNvPr id="6" name="Oval 5"/>
          <p:cNvSpPr/>
          <p:nvPr/>
        </p:nvSpPr>
        <p:spPr>
          <a:xfrm>
            <a:off x="9478851" y="2723881"/>
            <a:ext cx="1970467" cy="8628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smtClean="0"/>
              <a:t>1:تکنیک طوفان فکری</a:t>
            </a:r>
            <a:endParaRPr lang="en-US" dirty="0"/>
          </a:p>
        </p:txBody>
      </p:sp>
      <p:sp>
        <p:nvSpPr>
          <p:cNvPr id="7" name="Oval 6"/>
          <p:cNvSpPr/>
          <p:nvPr/>
        </p:nvSpPr>
        <p:spPr>
          <a:xfrm>
            <a:off x="7149385" y="2723881"/>
            <a:ext cx="1918952" cy="9530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smtClean="0"/>
              <a:t>2:تکنیک(چرا)</a:t>
            </a:r>
            <a:endParaRPr lang="en-US" dirty="0"/>
          </a:p>
        </p:txBody>
      </p:sp>
      <p:sp>
        <p:nvSpPr>
          <p:cNvPr id="8" name="Oval 7"/>
          <p:cNvSpPr/>
          <p:nvPr/>
        </p:nvSpPr>
        <p:spPr>
          <a:xfrm>
            <a:off x="2899356" y="2743200"/>
            <a:ext cx="1841678" cy="9787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smtClean="0"/>
              <a:t>4:تکنیک پی.ام.آی</a:t>
            </a:r>
            <a:endParaRPr lang="en-US" dirty="0"/>
          </a:p>
        </p:txBody>
      </p:sp>
      <p:sp>
        <p:nvSpPr>
          <p:cNvPr id="9" name="Oval 8"/>
          <p:cNvSpPr/>
          <p:nvPr/>
        </p:nvSpPr>
        <p:spPr>
          <a:xfrm>
            <a:off x="690095" y="2743200"/>
            <a:ext cx="1782649" cy="103031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smtClean="0"/>
              <a:t>5:تکنیک</a:t>
            </a:r>
            <a:r>
              <a:rPr lang="en-US" dirty="0"/>
              <a:t> </a:t>
            </a:r>
            <a:r>
              <a:rPr lang="en-US" dirty="0" err="1" smtClean="0"/>
              <a:t>doit</a:t>
            </a:r>
            <a:r>
              <a:rPr lang="fa-IR" dirty="0" smtClean="0"/>
              <a:t> </a:t>
            </a:r>
            <a:endParaRPr lang="en-US" dirty="0"/>
          </a:p>
        </p:txBody>
      </p:sp>
      <p:sp>
        <p:nvSpPr>
          <p:cNvPr id="10" name="Oval 9"/>
          <p:cNvSpPr/>
          <p:nvPr/>
        </p:nvSpPr>
        <p:spPr>
          <a:xfrm>
            <a:off x="5050934" y="2846231"/>
            <a:ext cx="1893194" cy="92727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smtClean="0"/>
              <a:t>3:تکنیک  توهم خلاق</a:t>
            </a:r>
            <a:endParaRPr lang="en-US" dirty="0"/>
          </a:p>
        </p:txBody>
      </p:sp>
      <p:sp>
        <p:nvSpPr>
          <p:cNvPr id="11" name="Oval 10"/>
          <p:cNvSpPr/>
          <p:nvPr/>
        </p:nvSpPr>
        <p:spPr>
          <a:xfrm>
            <a:off x="8532253" y="4391695"/>
            <a:ext cx="2125014" cy="10045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smtClean="0"/>
              <a:t>6:تکنیک شکوفه نیلوفرابی</a:t>
            </a:r>
            <a:endParaRPr lang="en-US" dirty="0"/>
          </a:p>
        </p:txBody>
      </p:sp>
      <p:sp>
        <p:nvSpPr>
          <p:cNvPr id="12" name="Oval 11"/>
          <p:cNvSpPr/>
          <p:nvPr/>
        </p:nvSpPr>
        <p:spPr>
          <a:xfrm>
            <a:off x="6215666" y="4417453"/>
            <a:ext cx="2176529" cy="10431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smtClean="0"/>
              <a:t>7:تکنیک چه میشود اگر...؟</a:t>
            </a:r>
            <a:endParaRPr lang="en-US" dirty="0"/>
          </a:p>
        </p:txBody>
      </p:sp>
      <p:sp>
        <p:nvSpPr>
          <p:cNvPr id="13" name="Oval 12"/>
          <p:cNvSpPr/>
          <p:nvPr/>
        </p:nvSpPr>
        <p:spPr>
          <a:xfrm>
            <a:off x="3796046" y="4391696"/>
            <a:ext cx="2062228" cy="105606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smtClean="0"/>
              <a:t>8:تکنیک اسکمپر</a:t>
            </a:r>
            <a:endParaRPr lang="en-US" dirty="0"/>
          </a:p>
        </p:txBody>
      </p:sp>
      <p:sp>
        <p:nvSpPr>
          <p:cNvPr id="14" name="Oval 13"/>
          <p:cNvSpPr/>
          <p:nvPr/>
        </p:nvSpPr>
        <p:spPr>
          <a:xfrm>
            <a:off x="1527217" y="4430331"/>
            <a:ext cx="1911437" cy="103031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smtClean="0"/>
              <a:t>9:تکنیک دلفی</a:t>
            </a:r>
            <a:endParaRPr lang="en-US" dirty="0"/>
          </a:p>
        </p:txBody>
      </p:sp>
    </p:spTree>
    <p:extLst>
      <p:ext uri="{BB962C8B-B14F-4D97-AF65-F5344CB8AC3E}">
        <p14:creationId xmlns:p14="http://schemas.microsoft.com/office/powerpoint/2010/main" xmlns="" val="198791832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2" y="2823811"/>
            <a:ext cx="9601196" cy="1303867"/>
          </a:xfrm>
        </p:spPr>
        <p:txBody>
          <a:bodyPr>
            <a:normAutofit fontScale="90000"/>
          </a:bodyPr>
          <a:lstStyle/>
          <a:p>
            <a:r>
              <a:rPr lang="fa-IR" dirty="0" smtClean="0"/>
              <a:t/>
            </a:r>
            <a:br>
              <a:rPr lang="fa-IR" dirty="0" smtClean="0"/>
            </a:br>
            <a:r>
              <a:rPr lang="fa-IR" sz="4000" dirty="0" smtClean="0"/>
              <a:t>طوفان فکری،ادغام یک شیوه غیررسمی وراحت باتفکر  خلاق  برای حل مسئله است .ابتدا از افراد خواسته میشودبه نظرات و اندیشه  هایی برسندکه حتی ممکن است در ابتداکمی غیرعاقلانه بنظرآ ید.هدف این است که برخی  از این ایده ها را بتوان بصورت رراه حل های خلاقانه ارائه داد ومشکل راحل کرد،یا به  ایدهای  بیشتروجدیدی رسید.ددرراین شیوه هدف این است که همه افراد  شرکت داشته باشندوبرای این  کار برای  افراد انگیزه ایجاد میشود تا  راه های تفکر معمولی خودرا کنار بگذارند</a:t>
            </a:r>
            <a:r>
              <a:rPr lang="fa-IR" dirty="0" smtClean="0"/>
              <a:t>.</a:t>
            </a:r>
            <a:endParaRPr lang="en-US" dirty="0"/>
          </a:p>
        </p:txBody>
      </p:sp>
      <p:sp>
        <p:nvSpPr>
          <p:cNvPr id="4" name="Oval 3"/>
          <p:cNvSpPr/>
          <p:nvPr/>
        </p:nvSpPr>
        <p:spPr>
          <a:xfrm>
            <a:off x="4969099" y="486295"/>
            <a:ext cx="2253802" cy="7856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smtClean="0"/>
              <a:t>طوفان فکری چیست؟</a:t>
            </a:r>
            <a:endParaRPr lang="en-US" dirty="0"/>
          </a:p>
        </p:txBody>
      </p:sp>
    </p:spTree>
    <p:extLst>
      <p:ext uri="{BB962C8B-B14F-4D97-AF65-F5344CB8AC3E}">
        <p14:creationId xmlns:p14="http://schemas.microsoft.com/office/powerpoint/2010/main" xmlns="" val="47293611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1" y="3107147"/>
            <a:ext cx="9601196" cy="1303867"/>
          </a:xfrm>
        </p:spPr>
        <p:txBody>
          <a:bodyPr>
            <a:noAutofit/>
          </a:bodyPr>
          <a:lstStyle/>
          <a:p>
            <a:r>
              <a:rPr lang="fa-IR" sz="3600" dirty="0" smtClean="0"/>
              <a:t>در تکنیک های خلاقیت نیز تکنیک چرا درواقع همانندچراهای دوران کودکی است؛اما بااین تفاوت که کودکان برای گسترش فهم خود ازدنیای اطرافشان می پرسند،ولی مابزرگترها باییدباپرسش،دانستنی هایمان  را زیرسوال ببریم تابه ایدهای جدیدی دست پیدا کنیم.درواقع بااجرای این تکنیک ساده به راحتی به منشاءوریشه مشکلات پی میبریم.درفراینداجرای تکنیک چرا،این چراها و سوال وجواب هاآنقدرادامه پیدا می کند که به یک بصیرت  وبینش درمورد مموضوع وبه یک جواب مفید و موثربرای حل مساله برسیم.</a:t>
            </a:r>
            <a:endParaRPr lang="en-US" sz="3600" dirty="0"/>
          </a:p>
        </p:txBody>
      </p:sp>
      <p:sp>
        <p:nvSpPr>
          <p:cNvPr id="5" name="Oval 4"/>
          <p:cNvSpPr/>
          <p:nvPr/>
        </p:nvSpPr>
        <p:spPr>
          <a:xfrm>
            <a:off x="5355464" y="502276"/>
            <a:ext cx="1481071" cy="6954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smtClean="0"/>
              <a:t>تکنیک (چرا)</a:t>
            </a:r>
            <a:endParaRPr lang="en-US" dirty="0"/>
          </a:p>
        </p:txBody>
      </p:sp>
    </p:spTree>
    <p:extLst>
      <p:ext uri="{BB962C8B-B14F-4D97-AF65-F5344CB8AC3E}">
        <p14:creationId xmlns:p14="http://schemas.microsoft.com/office/powerpoint/2010/main" xmlns="" val="317707461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0704" y="3287450"/>
            <a:ext cx="9601196" cy="1303867"/>
          </a:xfrm>
        </p:spPr>
        <p:txBody>
          <a:bodyPr>
            <a:normAutofit fontScale="90000"/>
          </a:bodyPr>
          <a:lstStyle/>
          <a:p>
            <a:pPr rtl="1"/>
            <a:r>
              <a:rPr lang="fa-IR" dirty="0" smtClean="0"/>
              <a:t>نام این تکنیک پی ام ائ برگرفته شده ازحروف اول سه کلمه به  معنای افزودن  پیوستن وجالب میباشد.روش کارچنین است ابتدافردتوجهش را به نکات مثبت یا همان پی ونکات منفی راباام ونکات که نه منفی ونه مثبت راباعلامت ائ نمایش میدهند.</a:t>
            </a:r>
            <a:endParaRPr lang="en-US" dirty="0"/>
          </a:p>
        </p:txBody>
      </p:sp>
      <p:sp>
        <p:nvSpPr>
          <p:cNvPr id="4" name="Oval 3"/>
          <p:cNvSpPr/>
          <p:nvPr/>
        </p:nvSpPr>
        <p:spPr>
          <a:xfrm>
            <a:off x="4370231" y="914400"/>
            <a:ext cx="1983346" cy="7727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smtClean="0"/>
              <a:t>تکنییک پی.اام.آی</a:t>
            </a:r>
            <a:endParaRPr lang="en-US" dirty="0"/>
          </a:p>
        </p:txBody>
      </p:sp>
    </p:spTree>
    <p:extLst>
      <p:ext uri="{BB962C8B-B14F-4D97-AF65-F5344CB8AC3E}">
        <p14:creationId xmlns:p14="http://schemas.microsoft.com/office/powerpoint/2010/main" xmlns="" val="415351099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6560ce2004aea80d6d1b3a4cb3b679355943900-180p__11177">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a:stretch>
            <a:fillRect/>
          </a:stretch>
        </p:blipFill>
        <p:spPr>
          <a:xfrm>
            <a:off x="515155" y="288165"/>
            <a:ext cx="11178862" cy="6172200"/>
          </a:xfrm>
          <a:prstGeom prst="rect">
            <a:avLst/>
          </a:prstGeom>
        </p:spPr>
      </p:pic>
    </p:spTree>
    <p:extLst>
      <p:ext uri="{BB962C8B-B14F-4D97-AF65-F5344CB8AC3E}">
        <p14:creationId xmlns:p14="http://schemas.microsoft.com/office/powerpoint/2010/main" xmlns="" val="20536873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edaef89c34b80260471add19d4453077488183-144p__80481">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a:stretch>
            <a:fillRect/>
          </a:stretch>
        </p:blipFill>
        <p:spPr>
          <a:xfrm>
            <a:off x="434961" y="463639"/>
            <a:ext cx="11336329" cy="6181860"/>
          </a:xfrm>
          <a:prstGeom prst="rect">
            <a:avLst/>
          </a:prstGeom>
        </p:spPr>
      </p:pic>
    </p:spTree>
    <p:extLst>
      <p:ext uri="{BB962C8B-B14F-4D97-AF65-F5344CB8AC3E}">
        <p14:creationId xmlns:p14="http://schemas.microsoft.com/office/powerpoint/2010/main" xmlns="" val="26055333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8de74a8c45d7e2822e8a55c408608fc96197089-224p__28310">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a:stretch>
            <a:fillRect/>
          </a:stretch>
        </p:blipFill>
        <p:spPr>
          <a:xfrm>
            <a:off x="502275" y="463639"/>
            <a:ext cx="11256135" cy="5924282"/>
          </a:xfrm>
          <a:prstGeom prst="rect">
            <a:avLst/>
          </a:prstGeom>
        </p:spPr>
      </p:pic>
    </p:spTree>
    <p:extLst>
      <p:ext uri="{BB962C8B-B14F-4D97-AF65-F5344CB8AC3E}">
        <p14:creationId xmlns:p14="http://schemas.microsoft.com/office/powerpoint/2010/main" xmlns="" val="4978458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184857" y="1184856"/>
            <a:ext cx="9601200" cy="4294948"/>
          </a:xfrm>
        </p:spPr>
        <p:txBody>
          <a:bodyPr>
            <a:noAutofit/>
          </a:bodyPr>
          <a:lstStyle/>
          <a:p>
            <a:r>
              <a:rPr lang="fa-IR" sz="28700" dirty="0" smtClean="0"/>
              <a:t>پایان</a:t>
            </a:r>
            <a:endParaRPr lang="en-US" sz="28700" dirty="0"/>
          </a:p>
        </p:txBody>
      </p:sp>
    </p:spTree>
    <p:extLst>
      <p:ext uri="{BB962C8B-B14F-4D97-AF65-F5344CB8AC3E}">
        <p14:creationId xmlns:p14="http://schemas.microsoft.com/office/powerpoint/2010/main" xmlns="" val="210622868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Wave 21"/>
          <p:cNvSpPr/>
          <p:nvPr/>
        </p:nvSpPr>
        <p:spPr>
          <a:xfrm>
            <a:off x="4739425" y="2730322"/>
            <a:ext cx="2833352" cy="1146219"/>
          </a:xfrm>
          <a:prstGeom prst="wav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smtClean="0"/>
              <a:t>موانع خلاقیت</a:t>
            </a:r>
            <a:endParaRPr lang="en-US" dirty="0"/>
          </a:p>
        </p:txBody>
      </p:sp>
      <p:sp>
        <p:nvSpPr>
          <p:cNvPr id="23" name="Cloud Callout 22"/>
          <p:cNvSpPr/>
          <p:nvPr/>
        </p:nvSpPr>
        <p:spPr>
          <a:xfrm>
            <a:off x="4971244" y="535788"/>
            <a:ext cx="2601533" cy="1622738"/>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smtClean="0"/>
              <a:t>1: موانع فردی</a:t>
            </a:r>
            <a:endParaRPr lang="en-US" dirty="0"/>
          </a:p>
        </p:txBody>
      </p:sp>
      <p:sp>
        <p:nvSpPr>
          <p:cNvPr id="24" name="Cloud Callout 23"/>
          <p:cNvSpPr/>
          <p:nvPr/>
        </p:nvSpPr>
        <p:spPr>
          <a:xfrm>
            <a:off x="7753082" y="3664039"/>
            <a:ext cx="2279561" cy="2009103"/>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smtClean="0"/>
              <a:t>2: بیرونی</a:t>
            </a:r>
            <a:endParaRPr lang="en-US" dirty="0"/>
          </a:p>
        </p:txBody>
      </p:sp>
      <p:sp>
        <p:nvSpPr>
          <p:cNvPr id="26" name="Cloud Callout 25"/>
          <p:cNvSpPr/>
          <p:nvPr/>
        </p:nvSpPr>
        <p:spPr>
          <a:xfrm>
            <a:off x="1906074" y="3876541"/>
            <a:ext cx="2640169" cy="1584101"/>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smtClean="0"/>
              <a:t>3:محیطی</a:t>
            </a:r>
            <a:endParaRPr lang="en-US" dirty="0"/>
          </a:p>
        </p:txBody>
      </p:sp>
      <p:pic>
        <p:nvPicPr>
          <p:cNvPr id="27" name="Picture 26"/>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540391" y="954401"/>
            <a:ext cx="2709638" cy="2709638"/>
          </a:xfrm>
          <a:prstGeom prst="rect">
            <a:avLst/>
          </a:prstGeom>
        </p:spPr>
      </p:pic>
    </p:spTree>
    <p:extLst>
      <p:ext uri="{BB962C8B-B14F-4D97-AF65-F5344CB8AC3E}">
        <p14:creationId xmlns:p14="http://schemas.microsoft.com/office/powerpoint/2010/main" xmlns="" val="178922321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6010" y="643944"/>
            <a:ext cx="9601196" cy="5100034"/>
          </a:xfrm>
        </p:spPr>
        <p:txBody>
          <a:bodyPr>
            <a:normAutofit/>
          </a:bodyPr>
          <a:lstStyle/>
          <a:p>
            <a:pPr algn="r"/>
            <a:endParaRPr lang="en-US" dirty="0"/>
          </a:p>
        </p:txBody>
      </p:sp>
      <p:sp>
        <p:nvSpPr>
          <p:cNvPr id="4" name="Oval 3"/>
          <p:cNvSpPr/>
          <p:nvPr/>
        </p:nvSpPr>
        <p:spPr>
          <a:xfrm>
            <a:off x="5342585" y="824248"/>
            <a:ext cx="2228045" cy="16742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smtClean="0"/>
              <a:t>موانع فردی</a:t>
            </a:r>
            <a:endParaRPr lang="en-US" sz="2800" dirty="0"/>
          </a:p>
        </p:txBody>
      </p:sp>
      <p:sp>
        <p:nvSpPr>
          <p:cNvPr id="5" name="Oval 4"/>
          <p:cNvSpPr/>
          <p:nvPr/>
        </p:nvSpPr>
        <p:spPr>
          <a:xfrm>
            <a:off x="3095221" y="2678806"/>
            <a:ext cx="6722772" cy="31939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3200" dirty="0" smtClean="0"/>
              <a:t>1:عادت2:ترس ازعدم موفقیت3:عدم انعطاف پذیری4:عدم اعتماد به نفس5:دورری ازموقعیت های مبهم</a:t>
            </a:r>
            <a:endParaRPr lang="en-US" sz="3200" dirty="0"/>
          </a:p>
        </p:txBody>
      </p:sp>
    </p:spTree>
    <p:extLst>
      <p:ext uri="{BB962C8B-B14F-4D97-AF65-F5344CB8AC3E}">
        <p14:creationId xmlns:p14="http://schemas.microsoft.com/office/powerpoint/2010/main" xmlns="" val="7575556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a-IR" dirty="0" smtClean="0"/>
              <a:t>موانع بیرونی:</a:t>
            </a:r>
            <a:br>
              <a:rPr lang="fa-IR" dirty="0" smtClean="0"/>
            </a:br>
            <a:r>
              <a:rPr lang="fa-IR" dirty="0" smtClean="0"/>
              <a:t>اولین محدودیت عدم آگاهی است.</a:t>
            </a:r>
            <a:br>
              <a:rPr lang="fa-IR" dirty="0" smtClean="0"/>
            </a:br>
            <a:r>
              <a:rPr lang="fa-IR" dirty="0"/>
              <a:t/>
            </a:r>
            <a:br>
              <a:rPr lang="fa-IR" dirty="0"/>
            </a:br>
            <a:r>
              <a:rPr lang="fa-IR" dirty="0" smtClean="0"/>
              <a:t/>
            </a:r>
            <a:br>
              <a:rPr lang="fa-IR" dirty="0" smtClean="0"/>
            </a:br>
            <a:r>
              <a:rPr lang="fa-IR" dirty="0" smtClean="0"/>
              <a:t>برخی ازعواملی که مانع خلاقیت هستند شامل:ترس ازشکست-دلسردشدن-خرافات-پیروی افراطی ازدیگران-تفکرات منفی وعدم انعطاف پذیری است.</a:t>
            </a:r>
            <a:endParaRPr lang="en-US" dirty="0"/>
          </a:p>
        </p:txBody>
      </p:sp>
    </p:spTree>
    <p:extLst>
      <p:ext uri="{BB962C8B-B14F-4D97-AF65-F5344CB8AC3E}">
        <p14:creationId xmlns:p14="http://schemas.microsoft.com/office/powerpoint/2010/main" xmlns="" val="1618879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8129" y="2514718"/>
            <a:ext cx="9601196" cy="1303867"/>
          </a:xfrm>
        </p:spPr>
        <p:txBody>
          <a:bodyPr>
            <a:normAutofit fontScale="90000"/>
          </a:bodyPr>
          <a:lstStyle/>
          <a:p>
            <a:r>
              <a:rPr lang="fa-IR" dirty="0" smtClean="0"/>
              <a:t>عوامل وموانع رامی توان به دودسته کلی؛فردی(درونی)ومحیطی(بیرونی)تقسیم کرد.</a:t>
            </a:r>
            <a:br>
              <a:rPr lang="fa-IR" dirty="0" smtClean="0"/>
            </a:br>
            <a:r>
              <a:rPr lang="fa-IR" dirty="0"/>
              <a:t/>
            </a:r>
            <a:br>
              <a:rPr lang="fa-IR" dirty="0"/>
            </a:br>
            <a:r>
              <a:rPr lang="fa-IR" dirty="0" smtClean="0"/>
              <a:t>منظورازموانع درونی عواملی است که به ویژگی های شخصی فردمربوط می شودوموانع محیطی به موقعیت هایی که فرد در رابطه بادیگران دارد.</a:t>
            </a:r>
            <a:endParaRPr lang="en-US" dirty="0"/>
          </a:p>
        </p:txBody>
      </p:sp>
    </p:spTree>
    <p:extLst>
      <p:ext uri="{BB962C8B-B14F-4D97-AF65-F5344CB8AC3E}">
        <p14:creationId xmlns:p14="http://schemas.microsoft.com/office/powerpoint/2010/main" xmlns="" val="23604164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2675" y="2579112"/>
            <a:ext cx="9601196" cy="1303867"/>
          </a:xfrm>
        </p:spPr>
        <p:txBody>
          <a:bodyPr>
            <a:normAutofit fontScale="90000"/>
          </a:bodyPr>
          <a:lstStyle/>
          <a:p>
            <a:r>
              <a:rPr lang="fa-IR" dirty="0"/>
              <a:t>آ</a:t>
            </a:r>
            <a:r>
              <a:rPr lang="fa-IR" dirty="0" smtClean="0"/>
              <a:t>مابیل دانشمندی که با120دانشمندمصاحبه کرده عوامل محیطی راکه باعث خلاقیت وعدم خلاقیت میشود راشامل عوامل زیر میداند:</a:t>
            </a:r>
            <a:br>
              <a:rPr lang="fa-IR" dirty="0" smtClean="0"/>
            </a:br>
            <a:r>
              <a:rPr lang="fa-IR" dirty="0" smtClean="0"/>
              <a:t>عوامل خلاقیت:ازادی-منابع کافی-وقت کافی-جومناسب-طرح تحقیق مناسب.</a:t>
            </a:r>
            <a:br>
              <a:rPr lang="fa-IR" dirty="0" smtClean="0"/>
            </a:br>
            <a:r>
              <a:rPr lang="fa-IR" dirty="0" smtClean="0"/>
              <a:t>موانع خلاقیت:محدودیت ها-جونامساعد-ناکافی یاضعیف بودن طرح تحقیق و رقابت.</a:t>
            </a:r>
            <a:endParaRPr lang="en-US" dirty="0"/>
          </a:p>
        </p:txBody>
      </p:sp>
    </p:spTree>
    <p:extLst>
      <p:ext uri="{BB962C8B-B14F-4D97-AF65-F5344CB8AC3E}">
        <p14:creationId xmlns:p14="http://schemas.microsoft.com/office/powerpoint/2010/main" xmlns="" val="329387027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8281" y="2437445"/>
            <a:ext cx="9601196" cy="1303867"/>
          </a:xfrm>
        </p:spPr>
        <p:txBody>
          <a:bodyPr>
            <a:normAutofit fontScale="90000"/>
          </a:bodyPr>
          <a:lstStyle/>
          <a:p>
            <a:r>
              <a:rPr lang="fa-IR" dirty="0" smtClean="0"/>
              <a:t>علاوه برموانعی که ذکر گردید عوامل متعدد دیگری نیزوجود دارند که بسته بکار و ماهیت سازمانی که فرد در آن حضور دارد مانع ازخلاقیت میشودمانند:ترس از انتقاد،تمایل به همرنگی باجماعت،فقدان تمرکز ذهنی و....دراین میان نقش مدیروفرهنگ سازمانی برای از میان بردن این موانع پررنگ تر جلوه می نماید.</a:t>
            </a:r>
            <a:endParaRPr lang="en-US" dirty="0"/>
          </a:p>
        </p:txBody>
      </p:sp>
    </p:spTree>
    <p:extLst>
      <p:ext uri="{BB962C8B-B14F-4D97-AF65-F5344CB8AC3E}">
        <p14:creationId xmlns:p14="http://schemas.microsoft.com/office/powerpoint/2010/main" xmlns="" val="175008654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a-IR" dirty="0" smtClean="0"/>
              <a:t/>
            </a:r>
            <a:br>
              <a:rPr lang="fa-IR" dirty="0" smtClean="0"/>
            </a:br>
            <a:r>
              <a:rPr lang="fa-IR" dirty="0"/>
              <a:t/>
            </a:r>
            <a:br>
              <a:rPr lang="fa-IR" dirty="0"/>
            </a:br>
            <a:r>
              <a:rPr lang="fa-IR" dirty="0" smtClean="0"/>
              <a:t/>
            </a:r>
            <a:br>
              <a:rPr lang="fa-IR" dirty="0" smtClean="0"/>
            </a:br>
            <a:r>
              <a:rPr lang="fa-IR" dirty="0"/>
              <a:t/>
            </a:r>
            <a:br>
              <a:rPr lang="fa-IR" dirty="0"/>
            </a:br>
            <a:r>
              <a:rPr lang="fa-IR" dirty="0" smtClean="0"/>
              <a:t/>
            </a:r>
            <a:br>
              <a:rPr lang="fa-IR" dirty="0" smtClean="0"/>
            </a:br>
            <a:r>
              <a:rPr lang="fa-IR" dirty="0"/>
              <a:t/>
            </a:r>
            <a:br>
              <a:rPr lang="fa-IR" dirty="0"/>
            </a:br>
            <a:r>
              <a:rPr lang="fa-IR" dirty="0" smtClean="0"/>
              <a:t>3نوع شرایط محیطی که مانع توانایی خللاقیت میشوند:</a:t>
            </a:r>
            <a:br>
              <a:rPr lang="fa-IR" dirty="0" smtClean="0"/>
            </a:br>
            <a:r>
              <a:rPr lang="fa-IR" dirty="0"/>
              <a:t/>
            </a:r>
            <a:br>
              <a:rPr lang="fa-IR" dirty="0"/>
            </a:br>
            <a:endParaRPr lang="en-US" dirty="0"/>
          </a:p>
        </p:txBody>
      </p:sp>
      <p:sp>
        <p:nvSpPr>
          <p:cNvPr id="4" name="Oval 3"/>
          <p:cNvSpPr/>
          <p:nvPr/>
        </p:nvSpPr>
        <p:spPr>
          <a:xfrm>
            <a:off x="4765183" y="1081825"/>
            <a:ext cx="2537138" cy="10045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smtClean="0"/>
              <a:t>موانع محیطی:</a:t>
            </a:r>
            <a:endParaRPr lang="en-US" dirty="0"/>
          </a:p>
        </p:txBody>
      </p:sp>
      <p:sp>
        <p:nvSpPr>
          <p:cNvPr id="6" name="Oval 5"/>
          <p:cNvSpPr/>
          <p:nvPr/>
        </p:nvSpPr>
        <p:spPr>
          <a:xfrm>
            <a:off x="8332631" y="3812146"/>
            <a:ext cx="2021983" cy="9659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smtClean="0"/>
              <a:t>1:والددین</a:t>
            </a:r>
            <a:endParaRPr lang="en-US" dirty="0"/>
          </a:p>
        </p:txBody>
      </p:sp>
      <p:sp>
        <p:nvSpPr>
          <p:cNvPr id="7" name="Oval 6"/>
          <p:cNvSpPr/>
          <p:nvPr/>
        </p:nvSpPr>
        <p:spPr>
          <a:xfrm>
            <a:off x="5091448" y="3773510"/>
            <a:ext cx="2009104" cy="10045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smtClean="0"/>
              <a:t>2:مدرسه</a:t>
            </a:r>
            <a:endParaRPr lang="en-US" dirty="0"/>
          </a:p>
        </p:txBody>
      </p:sp>
      <p:sp>
        <p:nvSpPr>
          <p:cNvPr id="8" name="Oval 7"/>
          <p:cNvSpPr/>
          <p:nvPr/>
        </p:nvSpPr>
        <p:spPr>
          <a:xfrm>
            <a:off x="1635617" y="3734873"/>
            <a:ext cx="2034862" cy="11204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smtClean="0"/>
              <a:t>3:نقش های جنسی</a:t>
            </a:r>
            <a:endParaRPr lang="en-US" dirty="0"/>
          </a:p>
        </p:txBody>
      </p:sp>
    </p:spTree>
    <p:extLst>
      <p:ext uri="{BB962C8B-B14F-4D97-AF65-F5344CB8AC3E}">
        <p14:creationId xmlns:p14="http://schemas.microsoft.com/office/powerpoint/2010/main" xmlns="" val="84245094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xmlns="" name="Organic" id="{28CDC826-8792-45C0-861B-85EB3ADEDA33}" vid="{7DAC20F1-423D-49E2-BD0B-50532748BAD0}"/>
    </a:ext>
  </a:extLst>
</a:theme>
</file>

<file path=docProps/app.xml><?xml version="1.0" encoding="utf-8"?>
<Properties xmlns="http://schemas.openxmlformats.org/officeDocument/2006/extended-properties" xmlns:vt="http://schemas.openxmlformats.org/officeDocument/2006/docPropsVTypes">
  <Template>Organic</Template>
  <TotalTime>541</TotalTime>
  <Words>295</Words>
  <Application>Microsoft Office PowerPoint</Application>
  <PresentationFormat>Custom</PresentationFormat>
  <Paragraphs>37</Paragraphs>
  <Slides>18</Slides>
  <Notes>0</Notes>
  <HiddenSlides>0</HiddenSlides>
  <MMClips>3</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Organic</vt:lpstr>
      <vt:lpstr>به نام یگانه معمارهستی</vt:lpstr>
      <vt:lpstr>Slide 2</vt:lpstr>
      <vt:lpstr>Slide 3</vt:lpstr>
      <vt:lpstr>Slide 4</vt:lpstr>
      <vt:lpstr>موانع بیرونی: اولین محدودیت عدم آگاهی است.   برخی ازعواملی که مانع خلاقیت هستند شامل:ترس ازشکست-دلسردشدن-خرافات-پیروی افراطی ازدیگران-تفکرات منفی وعدم انعطاف پذیری است.</vt:lpstr>
      <vt:lpstr>عوامل وموانع رامی توان به دودسته کلی؛فردی(درونی)ومحیطی(بیرونی)تقسیم کرد.  منظورازموانع درونی عواملی است که به ویژگی های شخصی فردمربوط می شودوموانع محیطی به موقعیت هایی که فرد در رابطه بادیگران دارد.</vt:lpstr>
      <vt:lpstr>آمابیل دانشمندی که با120دانشمندمصاحبه کرده عوامل محیطی راکه باعث خلاقیت وعدم خلاقیت میشود راشامل عوامل زیر میداند: عوامل خلاقیت:ازادی-منابع کافی-وقت کافی-جومناسب-طرح تحقیق مناسب. موانع خلاقیت:محدودیت ها-جونامساعد-ناکافی یاضعیف بودن طرح تحقیق و رقابت.</vt:lpstr>
      <vt:lpstr>علاوه برموانعی که ذکر گردید عوامل متعدد دیگری نیزوجود دارند که بسته بکار و ماهیت سازمانی که فرد در آن حضور دارد مانع ازخلاقیت میشودمانند:ترس از انتقاد،تمایل به همرنگی باجماعت،فقدان تمرکز ذهنی و....دراین میان نقش مدیروفرهنگ سازمانی برای از میان بردن این موانع پررنگ تر جلوه می نماید.</vt:lpstr>
      <vt:lpstr>      3نوع شرایط محیطی که مانع توانایی خللاقیت میشوند:  </vt:lpstr>
      <vt:lpstr>Slide 10</vt:lpstr>
      <vt:lpstr> طوفان فکری،ادغام یک شیوه غیررسمی وراحت باتفکر  خلاق  برای حل مسئله است .ابتدا از افراد خواسته میشودبه نظرات و اندیشه  هایی برسندکه حتی ممکن است در ابتداکمی غیرعاقلانه بنظرآ ید.هدف این است که برخی  از این ایده ها را بتوان بصورت رراه حل های خلاقانه ارائه داد ومشکل راحل کرد،یا به  ایدهای  بیشتروجدیدی رسید.ددرراین شیوه هدف این است که همه افراد  شرکت داشته باشندوبرای این  کار برای  افراد انگیزه ایجاد میشود تا  راه های تفکر معمولی خودرا کنار بگذارند.</vt:lpstr>
      <vt:lpstr>در تکنیک های خلاقیت نیز تکنیک چرا درواقع همانندچراهای دوران کودکی است؛اما بااین تفاوت که کودکان برای گسترش فهم خود ازدنیای اطرافشان می پرسند،ولی مابزرگترها باییدباپرسش،دانستنی هایمان  را زیرسوال ببریم تابه ایدهای جدیدی دست پیدا کنیم.درواقع بااجرای این تکنیک ساده به راحتی به منشاءوریشه مشکلات پی میبریم.درفراینداجرای تکنیک چرا،این چراها و سوال وجواب هاآنقدرادامه پیدا می کند که به یک بصیرت  وبینش درمورد مموضوع وبه یک جواب مفید و موثربرای حل مساله برسیم.</vt:lpstr>
      <vt:lpstr>نام این تکنیک پی ام ائ برگرفته شده ازحروف اول سه کلمه به  معنای افزودن  پیوستن وجالب میباشد.روش کارچنین است ابتدافردتوجهش را به نکات مثبت یا همان پی ونکات منفی راباام ونکات که نه منفی ونه مثبت راباعلامت ائ نمایش میدهند.</vt:lpstr>
      <vt:lpstr>Slide 14</vt:lpstr>
      <vt:lpstr>Slide 15</vt:lpstr>
      <vt:lpstr>Slide 16</vt:lpstr>
      <vt:lpstr>پایان</vt:lpstr>
      <vt:lpstr>Slide 18</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به نام یگانه معمارهستی</dc:title>
  <dc:creator>mirad</dc:creator>
  <cp:lastModifiedBy>Persian Gulf</cp:lastModifiedBy>
  <cp:revision>28</cp:revision>
  <dcterms:created xsi:type="dcterms:W3CDTF">2017-10-30T20:00:00Z</dcterms:created>
  <dcterms:modified xsi:type="dcterms:W3CDTF">2019-04-14T02:33:59Z</dcterms:modified>
</cp:coreProperties>
</file>