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2" r:id="rId2"/>
    <p:sldId id="288" r:id="rId3"/>
    <p:sldId id="268" r:id="rId4"/>
    <p:sldId id="270" r:id="rId5"/>
    <p:sldId id="259" r:id="rId6"/>
    <p:sldId id="260" r:id="rId7"/>
    <p:sldId id="261" r:id="rId8"/>
    <p:sldId id="262" r:id="rId9"/>
    <p:sldId id="263" r:id="rId10"/>
    <p:sldId id="264" r:id="rId11"/>
    <p:sldId id="265" r:id="rId12"/>
    <p:sldId id="266" r:id="rId13"/>
    <p:sldId id="267"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9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11/19/2017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64697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990" y="444137"/>
            <a:ext cx="8689976" cy="2939144"/>
          </a:xfrm>
        </p:spPr>
        <p:txBody>
          <a:bodyPr>
            <a:normAutofit/>
          </a:bodyPr>
          <a:lstStyle/>
          <a:p>
            <a:pPr algn="r"/>
            <a:r>
              <a:rPr lang="fa-IR" sz="4000" b="1" dirty="0">
                <a:solidFill>
                  <a:srgbClr val="7030A0"/>
                </a:solidFill>
                <a:cs typeface="B Nazanin" panose="00000400000000000000" pitchFamily="2" charset="-78"/>
              </a:rPr>
              <a:t>شرکت نسبی:  ( ماده 183 قانون تجارت</a:t>
            </a:r>
            <a:r>
              <a:rPr lang="fa-IR" sz="4000" b="1" dirty="0" smtClean="0">
                <a:solidFill>
                  <a:srgbClr val="7030A0"/>
                </a:solidFill>
                <a:cs typeface="B Nazanin" panose="00000400000000000000" pitchFamily="2" charset="-78"/>
              </a:rPr>
              <a:t>) :</a:t>
            </a:r>
            <a:r>
              <a:rPr lang="fa-IR" dirty="0"/>
              <a:t/>
            </a:r>
            <a:br>
              <a:rPr lang="fa-IR" dirty="0"/>
            </a:br>
            <a:r>
              <a:rPr lang="fa-IR" sz="3600" i="1" dirty="0">
                <a:solidFill>
                  <a:srgbClr val="00B0F0"/>
                </a:solidFill>
                <a:cs typeface="B Nazanin" panose="00000400000000000000" pitchFamily="2" charset="-78"/>
              </a:rPr>
              <a:t>شرکت نسبی - شرکتی است که برای امور تجارتی تحت اسم مخصوص بین دو یا چند نفر تشکیل و مسئولیت هر یک از شرکاء به نسبت سرمایه‌ای است که در شرکت گذاشته است</a:t>
            </a:r>
            <a:r>
              <a:rPr lang="fa-IR" sz="3600" dirty="0">
                <a:solidFill>
                  <a:srgbClr val="00B0F0"/>
                </a:solidFill>
                <a:cs typeface="B Nazanin" panose="00000400000000000000" pitchFamily="2" charset="-78"/>
              </a:rPr>
              <a:t>.</a:t>
            </a:r>
            <a:r>
              <a:rPr lang="fa-IR" dirty="0"/>
              <a:t/>
            </a:r>
            <a:br>
              <a:rPr lang="fa-IR"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14" y="2429692"/>
            <a:ext cx="4951164" cy="33049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804123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9367" y="1149532"/>
            <a:ext cx="8689976" cy="4206240"/>
          </a:xfrm>
        </p:spPr>
        <p:txBody>
          <a:bodyPr>
            <a:normAutofit fontScale="90000"/>
          </a:bodyPr>
          <a:lstStyle/>
          <a:p>
            <a:pPr algn="r"/>
            <a:r>
              <a:rPr lang="fa-IR" sz="3600" b="1" i="1" dirty="0">
                <a:solidFill>
                  <a:srgbClr val="7030A0"/>
                </a:solidFill>
                <a:cs typeface="B Nazanin" panose="00000400000000000000" pitchFamily="2" charset="-78"/>
              </a:rPr>
              <a:t>شرکت تعاونی تولید و مصرف:  ( ماده 190 قانون.تجارت</a:t>
            </a:r>
            <a:r>
              <a:rPr lang="fa-IR" sz="3600" b="1" i="1" dirty="0" smtClean="0">
                <a:solidFill>
                  <a:srgbClr val="7030A0"/>
                </a:solidFill>
                <a:cs typeface="B Nazanin" panose="00000400000000000000" pitchFamily="2" charset="-78"/>
              </a:rPr>
              <a:t>) :</a:t>
            </a:r>
            <a:r>
              <a:rPr lang="fa-IR" sz="2700" dirty="0"/>
              <a:t/>
            </a:r>
            <a:br>
              <a:rPr lang="fa-IR" sz="2700" dirty="0"/>
            </a:br>
            <a:r>
              <a:rPr lang="fa-IR" sz="2700" i="1" dirty="0">
                <a:solidFill>
                  <a:srgbClr val="00B0F0"/>
                </a:solidFill>
              </a:rPr>
              <a:t>شرکت تعاونی تولدی و مصرف  - شرکت تعاونی تولید شرکتی است که بین عده‌ای از ارباب حرف تشکیل می‌شود و شرکاء مشاغل خود را برای تولید و فروش اشیاء یا اجناس به کار می‌برند.</a:t>
            </a:r>
            <a:br>
              <a:rPr lang="fa-IR" sz="2700" i="1" dirty="0">
                <a:solidFill>
                  <a:srgbClr val="00B0F0"/>
                </a:solidFill>
              </a:rPr>
            </a:br>
            <a:r>
              <a:rPr lang="fa-IR" sz="2700" i="1" dirty="0">
                <a:solidFill>
                  <a:srgbClr val="00B0F0"/>
                </a:solidFill>
              </a:rPr>
              <a:t>شرکت تعاونی مصرف شرکتی است که برای مقاصد ذیل تشکیل </a:t>
            </a:r>
            <a:r>
              <a:rPr lang="fa-IR" sz="2700" i="1" dirty="0" smtClean="0">
                <a:solidFill>
                  <a:srgbClr val="00B0F0"/>
                </a:solidFill>
              </a:rPr>
              <a:t>می‌شود:</a:t>
            </a:r>
            <a:r>
              <a:rPr lang="fa-IR" sz="2700" i="1" dirty="0">
                <a:solidFill>
                  <a:srgbClr val="00B0F0"/>
                </a:solidFill>
              </a:rPr>
              <a:t/>
            </a:r>
            <a:br>
              <a:rPr lang="fa-IR" sz="2700" i="1" dirty="0">
                <a:solidFill>
                  <a:srgbClr val="00B0F0"/>
                </a:solidFill>
              </a:rPr>
            </a:br>
            <a:r>
              <a:rPr lang="fa-IR" sz="2700" i="1" dirty="0" smtClean="0">
                <a:solidFill>
                  <a:srgbClr val="FF0000"/>
                </a:solidFill>
                <a:cs typeface="B Nazanin" panose="00000400000000000000" pitchFamily="2" charset="-78"/>
              </a:rPr>
              <a:t>1</a:t>
            </a:r>
            <a:r>
              <a:rPr lang="fa-IR" sz="2700" b="1" i="1" dirty="0" smtClean="0">
                <a:solidFill>
                  <a:srgbClr val="FF0000"/>
                </a:solidFill>
                <a:cs typeface="B Nazanin" panose="00000400000000000000" pitchFamily="2" charset="-78"/>
              </a:rPr>
              <a:t>- </a:t>
            </a:r>
            <a:r>
              <a:rPr lang="fa-IR" sz="2700" b="1" i="1" dirty="0">
                <a:solidFill>
                  <a:srgbClr val="FF0000"/>
                </a:solidFill>
                <a:cs typeface="B Nazanin" panose="00000400000000000000" pitchFamily="2" charset="-78"/>
              </a:rPr>
              <a:t>فروش اجناس لازمه برای مصارف زندگانی اعم از اینکه اجناس مزبوره را شرکاء ایجاد کرده یا خریده </a:t>
            </a:r>
            <a:r>
              <a:rPr lang="fa-IR" sz="2700" b="1" i="1" dirty="0" smtClean="0">
                <a:solidFill>
                  <a:srgbClr val="FF0000"/>
                </a:solidFill>
                <a:cs typeface="B Nazanin" panose="00000400000000000000" pitchFamily="2" charset="-78"/>
              </a:rPr>
              <a:t>باشند.</a:t>
            </a:r>
            <a:r>
              <a:rPr lang="fa-IR" sz="2700" b="1" i="1" dirty="0">
                <a:solidFill>
                  <a:srgbClr val="FF0000"/>
                </a:solidFill>
                <a:cs typeface="B Nazanin" panose="00000400000000000000" pitchFamily="2" charset="-78"/>
              </a:rPr>
              <a:t/>
            </a:r>
            <a:br>
              <a:rPr lang="fa-IR" sz="2700" b="1" i="1" dirty="0">
                <a:solidFill>
                  <a:srgbClr val="FF0000"/>
                </a:solidFill>
                <a:cs typeface="B Nazanin" panose="00000400000000000000" pitchFamily="2" charset="-78"/>
              </a:rPr>
            </a:br>
            <a:r>
              <a:rPr lang="fa-IR" sz="2700" b="1" i="1" dirty="0" smtClean="0">
                <a:solidFill>
                  <a:srgbClr val="FF0000"/>
                </a:solidFill>
                <a:cs typeface="B Nazanin" panose="00000400000000000000" pitchFamily="2" charset="-78"/>
              </a:rPr>
              <a:t>2- </a:t>
            </a:r>
            <a:r>
              <a:rPr lang="fa-IR" sz="2700" b="1" i="1" dirty="0">
                <a:solidFill>
                  <a:srgbClr val="FF0000"/>
                </a:solidFill>
                <a:cs typeface="B Nazanin" panose="00000400000000000000" pitchFamily="2" charset="-78"/>
              </a:rPr>
              <a:t>تقسیم نفع و ضرر بین شرکاء به نسبت خرید هر یک از آنها.</a:t>
            </a:r>
            <a:r>
              <a:rPr lang="fa-IR" sz="2700" i="1" dirty="0" smtClean="0">
                <a:solidFill>
                  <a:srgbClr val="00B0F0"/>
                </a:solidFill>
              </a:rPr>
              <a:t/>
            </a:r>
            <a:br>
              <a:rPr lang="fa-IR" sz="2700" i="1" dirty="0" smtClean="0">
                <a:solidFill>
                  <a:srgbClr val="00B0F0"/>
                </a:solidFill>
              </a:rPr>
            </a:br>
            <a:r>
              <a:rPr lang="fa-IR" sz="2700" i="1" dirty="0" smtClean="0">
                <a:solidFill>
                  <a:srgbClr val="00B0F0"/>
                </a:solidFill>
              </a:rPr>
              <a:t>با اینکه هر یک از  این هفت نوع شرکت کاربرد و استفاده خاصی دارند و در تجارت روزمره نیز کاربرد دارند اکثر متقاضیان ثبت شرکت به دنبال ثبت شرکت های سهامی خاص، عام،  با مسئولیت محدود و تعاونی هستند بر این اساس در این دوره بیشتر بر جزئیات این دسته از شرکت ها تکیه می‌کنیم.</a:t>
            </a:r>
            <a:r>
              <a:rPr lang="fa-IR" i="1" dirty="0">
                <a:solidFill>
                  <a:srgbClr val="00B0F0"/>
                </a:solidFill>
              </a:rPr>
              <a:t/>
            </a:r>
            <a:br>
              <a:rPr lang="fa-IR" i="1" dirty="0">
                <a:solidFill>
                  <a:srgbClr val="00B0F0"/>
                </a:solidFill>
              </a:rPr>
            </a:br>
            <a:endParaRPr lang="en-US" i="1"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5532"/>
            <a:ext cx="3771020" cy="23311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7664491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7509" y="218445"/>
            <a:ext cx="6096000" cy="6124754"/>
          </a:xfrm>
          <a:prstGeom prst="rect">
            <a:avLst/>
          </a:prstGeom>
        </p:spPr>
        <p:txBody>
          <a:bodyPr>
            <a:spAutoFit/>
          </a:bodyPr>
          <a:lstStyle/>
          <a:p>
            <a:pPr algn="r" rtl="1"/>
            <a:r>
              <a:rPr lang="fa-IR" sz="4400" b="1" i="1" dirty="0">
                <a:solidFill>
                  <a:srgbClr val="7030A0"/>
                </a:solidFill>
                <a:cs typeface="B Nazanin" panose="00000400000000000000" pitchFamily="2" charset="-78"/>
              </a:rPr>
              <a:t>نواع شرکت‌های سهامی :</a:t>
            </a:r>
            <a:endParaRPr lang="fa-IR" sz="4400" i="1" dirty="0">
              <a:solidFill>
                <a:srgbClr val="7030A0"/>
              </a:solidFill>
              <a:cs typeface="B Nazanin" panose="00000400000000000000" pitchFamily="2" charset="-78"/>
            </a:endParaRPr>
          </a:p>
          <a:p>
            <a:pPr algn="r" rtl="1"/>
            <a:r>
              <a:rPr lang="fa-IR" sz="2400" i="1" dirty="0">
                <a:solidFill>
                  <a:srgbClr val="FF0000"/>
                </a:solidFill>
              </a:rPr>
              <a:t>شرکت سهامی به دو نوع تقسیم می‌شود:</a:t>
            </a:r>
          </a:p>
          <a:p>
            <a:pPr algn="r" rtl="1"/>
            <a:r>
              <a:rPr lang="fa-IR" sz="2400" b="1" i="1" dirty="0">
                <a:solidFill>
                  <a:srgbClr val="00B050"/>
                </a:solidFill>
                <a:cs typeface="B Nazanin" panose="00000400000000000000" pitchFamily="2" charset="-78"/>
              </a:rPr>
              <a:t>نوع اول-</a:t>
            </a:r>
            <a:r>
              <a:rPr lang="fa-IR" sz="2400" i="1" dirty="0">
                <a:solidFill>
                  <a:srgbClr val="00B050"/>
                </a:solidFill>
                <a:cs typeface="B Nazanin" panose="00000400000000000000" pitchFamily="2" charset="-78"/>
              </a:rPr>
              <a:t> </a:t>
            </a:r>
            <a:r>
              <a:rPr lang="fa-IR" sz="2400" i="1" dirty="0">
                <a:solidFill>
                  <a:srgbClr val="7030A0"/>
                </a:solidFill>
                <a:cs typeface="B Nazanin" panose="00000400000000000000" pitchFamily="2" charset="-78"/>
              </a:rPr>
              <a:t>شرکت‌هایی که موسسین آن‌ها قسمتی از سرمایه شرکت را از طریق فروش سهام به مردم تامین می‌کنند این گونه شرکت‌ها شرکت سهامی عام نامیده می‌شوند.</a:t>
            </a:r>
          </a:p>
          <a:p>
            <a:pPr algn="r" rtl="1"/>
            <a:r>
              <a:rPr lang="fa-IR" sz="2000" b="1" i="1" dirty="0">
                <a:solidFill>
                  <a:srgbClr val="00B050"/>
                </a:solidFill>
                <a:cs typeface="B Nazanin" panose="00000400000000000000" pitchFamily="2" charset="-78"/>
              </a:rPr>
              <a:t>نوع دوم-</a:t>
            </a:r>
            <a:r>
              <a:rPr lang="fa-IR" sz="2000" i="1" dirty="0">
                <a:solidFill>
                  <a:srgbClr val="00B050"/>
                </a:solidFill>
                <a:cs typeface="B Nazanin" panose="00000400000000000000" pitchFamily="2" charset="-78"/>
              </a:rPr>
              <a:t> </a:t>
            </a:r>
            <a:r>
              <a:rPr lang="fa-IR" sz="2400" i="1" dirty="0">
                <a:solidFill>
                  <a:srgbClr val="7030A0"/>
                </a:solidFill>
                <a:cs typeface="B Nazanin" panose="00000400000000000000" pitchFamily="2" charset="-78"/>
              </a:rPr>
              <a:t>شرکت‌هایی که تمام سرمایه آن‌ها در موقع تاسیس منحصراً توسط موسسین تامین گردیده است. این گونه شرکت‌ها شرکت سهامی خاص نامیده می‌شوند.</a:t>
            </a:r>
          </a:p>
          <a:p>
            <a:pPr algn="r" rtl="1"/>
            <a:r>
              <a:rPr lang="fa-IR" sz="3600" b="1" i="1" dirty="0">
                <a:solidFill>
                  <a:srgbClr val="800080"/>
                </a:solidFill>
              </a:rPr>
              <a:t>اصولا در کلیه شرکت‌های سهامی:</a:t>
            </a:r>
            <a:endParaRPr lang="fa-IR" sz="3600" i="1" dirty="0"/>
          </a:p>
          <a:p>
            <a:pPr algn="r" rtl="1"/>
            <a:r>
              <a:rPr lang="fa-IR" i="1" dirty="0">
                <a:solidFill>
                  <a:srgbClr val="0070C0"/>
                </a:solidFill>
              </a:rPr>
              <a:t>شرکت سهامی شرکت بازرگانی محسوب می‌شود ولو این که موضوع عملیات آن بازرگانی نباشد.</a:t>
            </a:r>
          </a:p>
          <a:p>
            <a:pPr algn="r" rtl="1"/>
            <a:r>
              <a:rPr lang="fa-IR" i="1" dirty="0">
                <a:solidFill>
                  <a:srgbClr val="0070C0"/>
                </a:solidFill>
              </a:rPr>
              <a:t>در شرکت سهامی تعداد شرکاء نباید از سه نفر کمتر باشد.</a:t>
            </a:r>
          </a:p>
          <a:p>
            <a:pPr algn="r" rtl="1"/>
            <a:r>
              <a:rPr lang="fa-IR" i="1" dirty="0">
                <a:solidFill>
                  <a:srgbClr val="0070C0"/>
                </a:solidFill>
              </a:rPr>
              <a:t>اصطلاح شرکت سهامی عام یا خاص باید قبل از نام شرکت و یا بعد از آن بدون فاصله با نام شرکت در کلیه اوراق و اطلاعیه‌ها و آگهی‌های شرکت به طور خوانا قید شود.</a:t>
            </a:r>
          </a:p>
          <a:p>
            <a:pPr algn="r" rtl="1"/>
            <a:r>
              <a:rPr lang="fa-IR" i="1" dirty="0">
                <a:solidFill>
                  <a:srgbClr val="0070C0"/>
                </a:solidFill>
              </a:rPr>
              <a:t>موسسین شرکت سهامی نسبت به کلیه اعمال و اقداماتی که به منظور تاسیس و به ثبت رسانیدن شرکت انجام می‌دهند مسئولیت تضامنی دارند.</a:t>
            </a:r>
            <a:endParaRPr lang="fa-IR" i="1" dirty="0">
              <a:solidFill>
                <a:srgbClr val="0070C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92" y="218445"/>
            <a:ext cx="4852799" cy="32395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2286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80">
                                          <p:stCondLst>
                                            <p:cond delay="0"/>
                                          </p:stCondLst>
                                        </p:cTn>
                                        <p:tgtEl>
                                          <p:spTgt spid="2">
                                            <p:txEl>
                                              <p:pRg st="1" end="1"/>
                                            </p:txEl>
                                          </p:spTgt>
                                        </p:tgtEl>
                                      </p:cBhvr>
                                    </p:animEffect>
                                    <p:anim calcmode="lin" valueType="num">
                                      <p:cBhvr>
                                        <p:cTn id="2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1" end="1"/>
                                            </p:txEl>
                                          </p:spTgt>
                                        </p:tgtEl>
                                      </p:cBhvr>
                                      <p:to x="100000" y="60000"/>
                                    </p:animScale>
                                    <p:animScale>
                                      <p:cBhvr>
                                        <p:cTn id="30" dur="166" decel="50000">
                                          <p:stCondLst>
                                            <p:cond delay="676"/>
                                          </p:stCondLst>
                                        </p:cTn>
                                        <p:tgtEl>
                                          <p:spTgt spid="2">
                                            <p:txEl>
                                              <p:pRg st="1" end="1"/>
                                            </p:txEl>
                                          </p:spTgt>
                                        </p:tgtEl>
                                      </p:cBhvr>
                                      <p:to x="100000" y="100000"/>
                                    </p:animScale>
                                    <p:animScale>
                                      <p:cBhvr>
                                        <p:cTn id="31" dur="26">
                                          <p:stCondLst>
                                            <p:cond delay="1312"/>
                                          </p:stCondLst>
                                        </p:cTn>
                                        <p:tgtEl>
                                          <p:spTgt spid="2">
                                            <p:txEl>
                                              <p:pRg st="1" end="1"/>
                                            </p:txEl>
                                          </p:spTgt>
                                        </p:tgtEl>
                                      </p:cBhvr>
                                      <p:to x="100000" y="80000"/>
                                    </p:animScale>
                                    <p:animScale>
                                      <p:cBhvr>
                                        <p:cTn id="32" dur="166" decel="50000">
                                          <p:stCondLst>
                                            <p:cond delay="1338"/>
                                          </p:stCondLst>
                                        </p:cTn>
                                        <p:tgtEl>
                                          <p:spTgt spid="2">
                                            <p:txEl>
                                              <p:pRg st="1" end="1"/>
                                            </p:txEl>
                                          </p:spTgt>
                                        </p:tgtEl>
                                      </p:cBhvr>
                                      <p:to x="100000" y="100000"/>
                                    </p:animScale>
                                    <p:animScale>
                                      <p:cBhvr>
                                        <p:cTn id="33" dur="26">
                                          <p:stCondLst>
                                            <p:cond delay="1642"/>
                                          </p:stCondLst>
                                        </p:cTn>
                                        <p:tgtEl>
                                          <p:spTgt spid="2">
                                            <p:txEl>
                                              <p:pRg st="1" end="1"/>
                                            </p:txEl>
                                          </p:spTgt>
                                        </p:tgtEl>
                                      </p:cBhvr>
                                      <p:to x="100000" y="90000"/>
                                    </p:animScale>
                                    <p:animScale>
                                      <p:cBhvr>
                                        <p:cTn id="34" dur="166" decel="50000">
                                          <p:stCondLst>
                                            <p:cond delay="1668"/>
                                          </p:stCondLst>
                                        </p:cTn>
                                        <p:tgtEl>
                                          <p:spTgt spid="2">
                                            <p:txEl>
                                              <p:pRg st="1" end="1"/>
                                            </p:txEl>
                                          </p:spTgt>
                                        </p:tgtEl>
                                      </p:cBhvr>
                                      <p:to x="100000" y="100000"/>
                                    </p:animScale>
                                    <p:animScale>
                                      <p:cBhvr>
                                        <p:cTn id="35" dur="26">
                                          <p:stCondLst>
                                            <p:cond delay="1808"/>
                                          </p:stCondLst>
                                        </p:cTn>
                                        <p:tgtEl>
                                          <p:spTgt spid="2">
                                            <p:txEl>
                                              <p:pRg st="1" end="1"/>
                                            </p:txEl>
                                          </p:spTgt>
                                        </p:tgtEl>
                                      </p:cBhvr>
                                      <p:to x="100000" y="95000"/>
                                    </p:animScale>
                                    <p:animScale>
                                      <p:cBhvr>
                                        <p:cTn id="36" dur="166" decel="50000">
                                          <p:stCondLst>
                                            <p:cond delay="1834"/>
                                          </p:stCondLst>
                                        </p:cTn>
                                        <p:tgtEl>
                                          <p:spTgt spid="2">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wipe(down)">
                                      <p:cBhvr>
                                        <p:cTn id="39" dur="580">
                                          <p:stCondLst>
                                            <p:cond delay="0"/>
                                          </p:stCondLst>
                                        </p:cTn>
                                        <p:tgtEl>
                                          <p:spTgt spid="2">
                                            <p:txEl>
                                              <p:pRg st="2" end="2"/>
                                            </p:txEl>
                                          </p:spTgt>
                                        </p:tgtEl>
                                      </p:cBhvr>
                                    </p:animEffect>
                                    <p:anim calcmode="lin" valueType="num">
                                      <p:cBhvr>
                                        <p:cTn id="40"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xEl>
                                              <p:pRg st="2" end="2"/>
                                            </p:txEl>
                                          </p:spTgt>
                                        </p:tgtEl>
                                      </p:cBhvr>
                                      <p:to x="100000" y="60000"/>
                                    </p:animScale>
                                    <p:animScale>
                                      <p:cBhvr>
                                        <p:cTn id="46" dur="166" decel="50000">
                                          <p:stCondLst>
                                            <p:cond delay="676"/>
                                          </p:stCondLst>
                                        </p:cTn>
                                        <p:tgtEl>
                                          <p:spTgt spid="2">
                                            <p:txEl>
                                              <p:pRg st="2" end="2"/>
                                            </p:txEl>
                                          </p:spTgt>
                                        </p:tgtEl>
                                      </p:cBhvr>
                                      <p:to x="100000" y="100000"/>
                                    </p:animScale>
                                    <p:animScale>
                                      <p:cBhvr>
                                        <p:cTn id="47" dur="26">
                                          <p:stCondLst>
                                            <p:cond delay="1312"/>
                                          </p:stCondLst>
                                        </p:cTn>
                                        <p:tgtEl>
                                          <p:spTgt spid="2">
                                            <p:txEl>
                                              <p:pRg st="2" end="2"/>
                                            </p:txEl>
                                          </p:spTgt>
                                        </p:tgtEl>
                                      </p:cBhvr>
                                      <p:to x="100000" y="80000"/>
                                    </p:animScale>
                                    <p:animScale>
                                      <p:cBhvr>
                                        <p:cTn id="48" dur="166" decel="50000">
                                          <p:stCondLst>
                                            <p:cond delay="1338"/>
                                          </p:stCondLst>
                                        </p:cTn>
                                        <p:tgtEl>
                                          <p:spTgt spid="2">
                                            <p:txEl>
                                              <p:pRg st="2" end="2"/>
                                            </p:txEl>
                                          </p:spTgt>
                                        </p:tgtEl>
                                      </p:cBhvr>
                                      <p:to x="100000" y="100000"/>
                                    </p:animScale>
                                    <p:animScale>
                                      <p:cBhvr>
                                        <p:cTn id="49" dur="26">
                                          <p:stCondLst>
                                            <p:cond delay="1642"/>
                                          </p:stCondLst>
                                        </p:cTn>
                                        <p:tgtEl>
                                          <p:spTgt spid="2">
                                            <p:txEl>
                                              <p:pRg st="2" end="2"/>
                                            </p:txEl>
                                          </p:spTgt>
                                        </p:tgtEl>
                                      </p:cBhvr>
                                      <p:to x="100000" y="90000"/>
                                    </p:animScale>
                                    <p:animScale>
                                      <p:cBhvr>
                                        <p:cTn id="50" dur="166" decel="50000">
                                          <p:stCondLst>
                                            <p:cond delay="1668"/>
                                          </p:stCondLst>
                                        </p:cTn>
                                        <p:tgtEl>
                                          <p:spTgt spid="2">
                                            <p:txEl>
                                              <p:pRg st="2" end="2"/>
                                            </p:txEl>
                                          </p:spTgt>
                                        </p:tgtEl>
                                      </p:cBhvr>
                                      <p:to x="100000" y="100000"/>
                                    </p:animScale>
                                    <p:animScale>
                                      <p:cBhvr>
                                        <p:cTn id="51" dur="26">
                                          <p:stCondLst>
                                            <p:cond delay="1808"/>
                                          </p:stCondLst>
                                        </p:cTn>
                                        <p:tgtEl>
                                          <p:spTgt spid="2">
                                            <p:txEl>
                                              <p:pRg st="2" end="2"/>
                                            </p:txEl>
                                          </p:spTgt>
                                        </p:tgtEl>
                                      </p:cBhvr>
                                      <p:to x="100000" y="95000"/>
                                    </p:animScale>
                                    <p:animScale>
                                      <p:cBhvr>
                                        <p:cTn id="52" dur="166" decel="50000">
                                          <p:stCondLst>
                                            <p:cond delay="1834"/>
                                          </p:stCondLst>
                                        </p:cTn>
                                        <p:tgtEl>
                                          <p:spTgt spid="2">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animEffect transition="in" filter="wipe(down)">
                                      <p:cBhvr>
                                        <p:cTn id="55" dur="580">
                                          <p:stCondLst>
                                            <p:cond delay="0"/>
                                          </p:stCondLst>
                                        </p:cTn>
                                        <p:tgtEl>
                                          <p:spTgt spid="2">
                                            <p:txEl>
                                              <p:pRg st="3" end="3"/>
                                            </p:txEl>
                                          </p:spTgt>
                                        </p:tgtEl>
                                      </p:cBhvr>
                                    </p:animEffect>
                                    <p:anim calcmode="lin" valueType="num">
                                      <p:cBhvr>
                                        <p:cTn id="56"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2">
                                            <p:txEl>
                                              <p:pRg st="3" end="3"/>
                                            </p:txEl>
                                          </p:spTgt>
                                        </p:tgtEl>
                                      </p:cBhvr>
                                      <p:to x="100000" y="60000"/>
                                    </p:animScale>
                                    <p:animScale>
                                      <p:cBhvr>
                                        <p:cTn id="62" dur="166" decel="50000">
                                          <p:stCondLst>
                                            <p:cond delay="676"/>
                                          </p:stCondLst>
                                        </p:cTn>
                                        <p:tgtEl>
                                          <p:spTgt spid="2">
                                            <p:txEl>
                                              <p:pRg st="3" end="3"/>
                                            </p:txEl>
                                          </p:spTgt>
                                        </p:tgtEl>
                                      </p:cBhvr>
                                      <p:to x="100000" y="100000"/>
                                    </p:animScale>
                                    <p:animScale>
                                      <p:cBhvr>
                                        <p:cTn id="63" dur="26">
                                          <p:stCondLst>
                                            <p:cond delay="1312"/>
                                          </p:stCondLst>
                                        </p:cTn>
                                        <p:tgtEl>
                                          <p:spTgt spid="2">
                                            <p:txEl>
                                              <p:pRg st="3" end="3"/>
                                            </p:txEl>
                                          </p:spTgt>
                                        </p:tgtEl>
                                      </p:cBhvr>
                                      <p:to x="100000" y="80000"/>
                                    </p:animScale>
                                    <p:animScale>
                                      <p:cBhvr>
                                        <p:cTn id="64" dur="166" decel="50000">
                                          <p:stCondLst>
                                            <p:cond delay="1338"/>
                                          </p:stCondLst>
                                        </p:cTn>
                                        <p:tgtEl>
                                          <p:spTgt spid="2">
                                            <p:txEl>
                                              <p:pRg st="3" end="3"/>
                                            </p:txEl>
                                          </p:spTgt>
                                        </p:tgtEl>
                                      </p:cBhvr>
                                      <p:to x="100000" y="100000"/>
                                    </p:animScale>
                                    <p:animScale>
                                      <p:cBhvr>
                                        <p:cTn id="65" dur="26">
                                          <p:stCondLst>
                                            <p:cond delay="1642"/>
                                          </p:stCondLst>
                                        </p:cTn>
                                        <p:tgtEl>
                                          <p:spTgt spid="2">
                                            <p:txEl>
                                              <p:pRg st="3" end="3"/>
                                            </p:txEl>
                                          </p:spTgt>
                                        </p:tgtEl>
                                      </p:cBhvr>
                                      <p:to x="100000" y="90000"/>
                                    </p:animScale>
                                    <p:animScale>
                                      <p:cBhvr>
                                        <p:cTn id="66" dur="166" decel="50000">
                                          <p:stCondLst>
                                            <p:cond delay="1668"/>
                                          </p:stCondLst>
                                        </p:cTn>
                                        <p:tgtEl>
                                          <p:spTgt spid="2">
                                            <p:txEl>
                                              <p:pRg st="3" end="3"/>
                                            </p:txEl>
                                          </p:spTgt>
                                        </p:tgtEl>
                                      </p:cBhvr>
                                      <p:to x="100000" y="100000"/>
                                    </p:animScale>
                                    <p:animScale>
                                      <p:cBhvr>
                                        <p:cTn id="67" dur="26">
                                          <p:stCondLst>
                                            <p:cond delay="1808"/>
                                          </p:stCondLst>
                                        </p:cTn>
                                        <p:tgtEl>
                                          <p:spTgt spid="2">
                                            <p:txEl>
                                              <p:pRg st="3" end="3"/>
                                            </p:txEl>
                                          </p:spTgt>
                                        </p:tgtEl>
                                      </p:cBhvr>
                                      <p:to x="100000" y="95000"/>
                                    </p:animScale>
                                    <p:animScale>
                                      <p:cBhvr>
                                        <p:cTn id="68" dur="166" decel="50000">
                                          <p:stCondLst>
                                            <p:cond delay="1834"/>
                                          </p:stCondLst>
                                        </p:cTn>
                                        <p:tgtEl>
                                          <p:spTgt spid="2">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2">
                                            <p:txEl>
                                              <p:pRg st="4" end="4"/>
                                            </p:txEl>
                                          </p:spTgt>
                                        </p:tgtEl>
                                        <p:attrNameLst>
                                          <p:attrName>style.visibility</p:attrName>
                                        </p:attrNameLst>
                                      </p:cBhvr>
                                      <p:to>
                                        <p:strVal val="visible"/>
                                      </p:to>
                                    </p:set>
                                    <p:animEffect transition="in" filter="wipe(down)">
                                      <p:cBhvr>
                                        <p:cTn id="71" dur="580">
                                          <p:stCondLst>
                                            <p:cond delay="0"/>
                                          </p:stCondLst>
                                        </p:cTn>
                                        <p:tgtEl>
                                          <p:spTgt spid="2">
                                            <p:txEl>
                                              <p:pRg st="4" end="4"/>
                                            </p:txEl>
                                          </p:spTgt>
                                        </p:tgtEl>
                                      </p:cBhvr>
                                    </p:animEffect>
                                    <p:anim calcmode="lin" valueType="num">
                                      <p:cBhvr>
                                        <p:cTn id="7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2">
                                            <p:txEl>
                                              <p:pRg st="4" end="4"/>
                                            </p:txEl>
                                          </p:spTgt>
                                        </p:tgtEl>
                                      </p:cBhvr>
                                      <p:to x="100000" y="60000"/>
                                    </p:animScale>
                                    <p:animScale>
                                      <p:cBhvr>
                                        <p:cTn id="78" dur="166" decel="50000">
                                          <p:stCondLst>
                                            <p:cond delay="676"/>
                                          </p:stCondLst>
                                        </p:cTn>
                                        <p:tgtEl>
                                          <p:spTgt spid="2">
                                            <p:txEl>
                                              <p:pRg st="4" end="4"/>
                                            </p:txEl>
                                          </p:spTgt>
                                        </p:tgtEl>
                                      </p:cBhvr>
                                      <p:to x="100000" y="100000"/>
                                    </p:animScale>
                                    <p:animScale>
                                      <p:cBhvr>
                                        <p:cTn id="79" dur="26">
                                          <p:stCondLst>
                                            <p:cond delay="1312"/>
                                          </p:stCondLst>
                                        </p:cTn>
                                        <p:tgtEl>
                                          <p:spTgt spid="2">
                                            <p:txEl>
                                              <p:pRg st="4" end="4"/>
                                            </p:txEl>
                                          </p:spTgt>
                                        </p:tgtEl>
                                      </p:cBhvr>
                                      <p:to x="100000" y="80000"/>
                                    </p:animScale>
                                    <p:animScale>
                                      <p:cBhvr>
                                        <p:cTn id="80" dur="166" decel="50000">
                                          <p:stCondLst>
                                            <p:cond delay="1338"/>
                                          </p:stCondLst>
                                        </p:cTn>
                                        <p:tgtEl>
                                          <p:spTgt spid="2">
                                            <p:txEl>
                                              <p:pRg st="4" end="4"/>
                                            </p:txEl>
                                          </p:spTgt>
                                        </p:tgtEl>
                                      </p:cBhvr>
                                      <p:to x="100000" y="100000"/>
                                    </p:animScale>
                                    <p:animScale>
                                      <p:cBhvr>
                                        <p:cTn id="81" dur="26">
                                          <p:stCondLst>
                                            <p:cond delay="1642"/>
                                          </p:stCondLst>
                                        </p:cTn>
                                        <p:tgtEl>
                                          <p:spTgt spid="2">
                                            <p:txEl>
                                              <p:pRg st="4" end="4"/>
                                            </p:txEl>
                                          </p:spTgt>
                                        </p:tgtEl>
                                      </p:cBhvr>
                                      <p:to x="100000" y="90000"/>
                                    </p:animScale>
                                    <p:animScale>
                                      <p:cBhvr>
                                        <p:cTn id="82" dur="166" decel="50000">
                                          <p:stCondLst>
                                            <p:cond delay="1668"/>
                                          </p:stCondLst>
                                        </p:cTn>
                                        <p:tgtEl>
                                          <p:spTgt spid="2">
                                            <p:txEl>
                                              <p:pRg st="4" end="4"/>
                                            </p:txEl>
                                          </p:spTgt>
                                        </p:tgtEl>
                                      </p:cBhvr>
                                      <p:to x="100000" y="100000"/>
                                    </p:animScale>
                                    <p:animScale>
                                      <p:cBhvr>
                                        <p:cTn id="83" dur="26">
                                          <p:stCondLst>
                                            <p:cond delay="1808"/>
                                          </p:stCondLst>
                                        </p:cTn>
                                        <p:tgtEl>
                                          <p:spTgt spid="2">
                                            <p:txEl>
                                              <p:pRg st="4" end="4"/>
                                            </p:txEl>
                                          </p:spTgt>
                                        </p:tgtEl>
                                      </p:cBhvr>
                                      <p:to x="100000" y="95000"/>
                                    </p:animScale>
                                    <p:animScale>
                                      <p:cBhvr>
                                        <p:cTn id="84" dur="166" decel="50000">
                                          <p:stCondLst>
                                            <p:cond delay="1834"/>
                                          </p:stCondLst>
                                        </p:cTn>
                                        <p:tgtEl>
                                          <p:spTgt spid="2">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down)">
                                      <p:cBhvr>
                                        <p:cTn id="87" dur="580">
                                          <p:stCondLst>
                                            <p:cond delay="0"/>
                                          </p:stCondLst>
                                        </p:cTn>
                                        <p:tgtEl>
                                          <p:spTgt spid="2">
                                            <p:txEl>
                                              <p:pRg st="5" end="5"/>
                                            </p:txEl>
                                          </p:spTgt>
                                        </p:tgtEl>
                                      </p:cBhvr>
                                    </p:animEffect>
                                    <p:anim calcmode="lin" valueType="num">
                                      <p:cBhvr>
                                        <p:cTn id="88"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2">
                                            <p:txEl>
                                              <p:pRg st="5" end="5"/>
                                            </p:txEl>
                                          </p:spTgt>
                                        </p:tgtEl>
                                      </p:cBhvr>
                                      <p:to x="100000" y="60000"/>
                                    </p:animScale>
                                    <p:animScale>
                                      <p:cBhvr>
                                        <p:cTn id="94" dur="166" decel="50000">
                                          <p:stCondLst>
                                            <p:cond delay="676"/>
                                          </p:stCondLst>
                                        </p:cTn>
                                        <p:tgtEl>
                                          <p:spTgt spid="2">
                                            <p:txEl>
                                              <p:pRg st="5" end="5"/>
                                            </p:txEl>
                                          </p:spTgt>
                                        </p:tgtEl>
                                      </p:cBhvr>
                                      <p:to x="100000" y="100000"/>
                                    </p:animScale>
                                    <p:animScale>
                                      <p:cBhvr>
                                        <p:cTn id="95" dur="26">
                                          <p:stCondLst>
                                            <p:cond delay="1312"/>
                                          </p:stCondLst>
                                        </p:cTn>
                                        <p:tgtEl>
                                          <p:spTgt spid="2">
                                            <p:txEl>
                                              <p:pRg st="5" end="5"/>
                                            </p:txEl>
                                          </p:spTgt>
                                        </p:tgtEl>
                                      </p:cBhvr>
                                      <p:to x="100000" y="80000"/>
                                    </p:animScale>
                                    <p:animScale>
                                      <p:cBhvr>
                                        <p:cTn id="96" dur="166" decel="50000">
                                          <p:stCondLst>
                                            <p:cond delay="1338"/>
                                          </p:stCondLst>
                                        </p:cTn>
                                        <p:tgtEl>
                                          <p:spTgt spid="2">
                                            <p:txEl>
                                              <p:pRg st="5" end="5"/>
                                            </p:txEl>
                                          </p:spTgt>
                                        </p:tgtEl>
                                      </p:cBhvr>
                                      <p:to x="100000" y="100000"/>
                                    </p:animScale>
                                    <p:animScale>
                                      <p:cBhvr>
                                        <p:cTn id="97" dur="26">
                                          <p:stCondLst>
                                            <p:cond delay="1642"/>
                                          </p:stCondLst>
                                        </p:cTn>
                                        <p:tgtEl>
                                          <p:spTgt spid="2">
                                            <p:txEl>
                                              <p:pRg st="5" end="5"/>
                                            </p:txEl>
                                          </p:spTgt>
                                        </p:tgtEl>
                                      </p:cBhvr>
                                      <p:to x="100000" y="90000"/>
                                    </p:animScale>
                                    <p:animScale>
                                      <p:cBhvr>
                                        <p:cTn id="98" dur="166" decel="50000">
                                          <p:stCondLst>
                                            <p:cond delay="1668"/>
                                          </p:stCondLst>
                                        </p:cTn>
                                        <p:tgtEl>
                                          <p:spTgt spid="2">
                                            <p:txEl>
                                              <p:pRg st="5" end="5"/>
                                            </p:txEl>
                                          </p:spTgt>
                                        </p:tgtEl>
                                      </p:cBhvr>
                                      <p:to x="100000" y="100000"/>
                                    </p:animScale>
                                    <p:animScale>
                                      <p:cBhvr>
                                        <p:cTn id="99" dur="26">
                                          <p:stCondLst>
                                            <p:cond delay="1808"/>
                                          </p:stCondLst>
                                        </p:cTn>
                                        <p:tgtEl>
                                          <p:spTgt spid="2">
                                            <p:txEl>
                                              <p:pRg st="5" end="5"/>
                                            </p:txEl>
                                          </p:spTgt>
                                        </p:tgtEl>
                                      </p:cBhvr>
                                      <p:to x="100000" y="95000"/>
                                    </p:animScale>
                                    <p:animScale>
                                      <p:cBhvr>
                                        <p:cTn id="100" dur="166" decel="50000">
                                          <p:stCondLst>
                                            <p:cond delay="1834"/>
                                          </p:stCondLst>
                                        </p:cTn>
                                        <p:tgtEl>
                                          <p:spTgt spid="2">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down)">
                                      <p:cBhvr>
                                        <p:cTn id="103" dur="580">
                                          <p:stCondLst>
                                            <p:cond delay="0"/>
                                          </p:stCondLst>
                                        </p:cTn>
                                        <p:tgtEl>
                                          <p:spTgt spid="2">
                                            <p:txEl>
                                              <p:pRg st="6" end="6"/>
                                            </p:txEl>
                                          </p:spTgt>
                                        </p:tgtEl>
                                      </p:cBhvr>
                                    </p:animEffect>
                                    <p:anim calcmode="lin" valueType="num">
                                      <p:cBhvr>
                                        <p:cTn id="104"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2">
                                            <p:txEl>
                                              <p:pRg st="6" end="6"/>
                                            </p:txEl>
                                          </p:spTgt>
                                        </p:tgtEl>
                                      </p:cBhvr>
                                      <p:to x="100000" y="60000"/>
                                    </p:animScale>
                                    <p:animScale>
                                      <p:cBhvr>
                                        <p:cTn id="110" dur="166" decel="50000">
                                          <p:stCondLst>
                                            <p:cond delay="676"/>
                                          </p:stCondLst>
                                        </p:cTn>
                                        <p:tgtEl>
                                          <p:spTgt spid="2">
                                            <p:txEl>
                                              <p:pRg st="6" end="6"/>
                                            </p:txEl>
                                          </p:spTgt>
                                        </p:tgtEl>
                                      </p:cBhvr>
                                      <p:to x="100000" y="100000"/>
                                    </p:animScale>
                                    <p:animScale>
                                      <p:cBhvr>
                                        <p:cTn id="111" dur="26">
                                          <p:stCondLst>
                                            <p:cond delay="1312"/>
                                          </p:stCondLst>
                                        </p:cTn>
                                        <p:tgtEl>
                                          <p:spTgt spid="2">
                                            <p:txEl>
                                              <p:pRg st="6" end="6"/>
                                            </p:txEl>
                                          </p:spTgt>
                                        </p:tgtEl>
                                      </p:cBhvr>
                                      <p:to x="100000" y="80000"/>
                                    </p:animScale>
                                    <p:animScale>
                                      <p:cBhvr>
                                        <p:cTn id="112" dur="166" decel="50000">
                                          <p:stCondLst>
                                            <p:cond delay="1338"/>
                                          </p:stCondLst>
                                        </p:cTn>
                                        <p:tgtEl>
                                          <p:spTgt spid="2">
                                            <p:txEl>
                                              <p:pRg st="6" end="6"/>
                                            </p:txEl>
                                          </p:spTgt>
                                        </p:tgtEl>
                                      </p:cBhvr>
                                      <p:to x="100000" y="100000"/>
                                    </p:animScale>
                                    <p:animScale>
                                      <p:cBhvr>
                                        <p:cTn id="113" dur="26">
                                          <p:stCondLst>
                                            <p:cond delay="1642"/>
                                          </p:stCondLst>
                                        </p:cTn>
                                        <p:tgtEl>
                                          <p:spTgt spid="2">
                                            <p:txEl>
                                              <p:pRg st="6" end="6"/>
                                            </p:txEl>
                                          </p:spTgt>
                                        </p:tgtEl>
                                      </p:cBhvr>
                                      <p:to x="100000" y="90000"/>
                                    </p:animScale>
                                    <p:animScale>
                                      <p:cBhvr>
                                        <p:cTn id="114" dur="166" decel="50000">
                                          <p:stCondLst>
                                            <p:cond delay="1668"/>
                                          </p:stCondLst>
                                        </p:cTn>
                                        <p:tgtEl>
                                          <p:spTgt spid="2">
                                            <p:txEl>
                                              <p:pRg st="6" end="6"/>
                                            </p:txEl>
                                          </p:spTgt>
                                        </p:tgtEl>
                                      </p:cBhvr>
                                      <p:to x="100000" y="100000"/>
                                    </p:animScale>
                                    <p:animScale>
                                      <p:cBhvr>
                                        <p:cTn id="115" dur="26">
                                          <p:stCondLst>
                                            <p:cond delay="1808"/>
                                          </p:stCondLst>
                                        </p:cTn>
                                        <p:tgtEl>
                                          <p:spTgt spid="2">
                                            <p:txEl>
                                              <p:pRg st="6" end="6"/>
                                            </p:txEl>
                                          </p:spTgt>
                                        </p:tgtEl>
                                      </p:cBhvr>
                                      <p:to x="100000" y="95000"/>
                                    </p:animScale>
                                    <p:animScale>
                                      <p:cBhvr>
                                        <p:cTn id="116" dur="166" decel="50000">
                                          <p:stCondLst>
                                            <p:cond delay="1834"/>
                                          </p:stCondLst>
                                        </p:cTn>
                                        <p:tgtEl>
                                          <p:spTgt spid="2">
                                            <p:txEl>
                                              <p:pRg st="6" end="6"/>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2">
                                            <p:txEl>
                                              <p:pRg st="7" end="7"/>
                                            </p:txEl>
                                          </p:spTgt>
                                        </p:tgtEl>
                                        <p:attrNameLst>
                                          <p:attrName>style.visibility</p:attrName>
                                        </p:attrNameLst>
                                      </p:cBhvr>
                                      <p:to>
                                        <p:strVal val="visible"/>
                                      </p:to>
                                    </p:set>
                                    <p:animEffect transition="in" filter="wipe(down)">
                                      <p:cBhvr>
                                        <p:cTn id="119" dur="580">
                                          <p:stCondLst>
                                            <p:cond delay="0"/>
                                          </p:stCondLst>
                                        </p:cTn>
                                        <p:tgtEl>
                                          <p:spTgt spid="2">
                                            <p:txEl>
                                              <p:pRg st="7" end="7"/>
                                            </p:txEl>
                                          </p:spTgt>
                                        </p:tgtEl>
                                      </p:cBhvr>
                                    </p:animEffect>
                                    <p:anim calcmode="lin" valueType="num">
                                      <p:cBhvr>
                                        <p:cTn id="120"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2">
                                            <p:txEl>
                                              <p:pRg st="7" end="7"/>
                                            </p:txEl>
                                          </p:spTgt>
                                        </p:tgtEl>
                                      </p:cBhvr>
                                      <p:to x="100000" y="60000"/>
                                    </p:animScale>
                                    <p:animScale>
                                      <p:cBhvr>
                                        <p:cTn id="126" dur="166" decel="50000">
                                          <p:stCondLst>
                                            <p:cond delay="676"/>
                                          </p:stCondLst>
                                        </p:cTn>
                                        <p:tgtEl>
                                          <p:spTgt spid="2">
                                            <p:txEl>
                                              <p:pRg st="7" end="7"/>
                                            </p:txEl>
                                          </p:spTgt>
                                        </p:tgtEl>
                                      </p:cBhvr>
                                      <p:to x="100000" y="100000"/>
                                    </p:animScale>
                                    <p:animScale>
                                      <p:cBhvr>
                                        <p:cTn id="127" dur="26">
                                          <p:stCondLst>
                                            <p:cond delay="1312"/>
                                          </p:stCondLst>
                                        </p:cTn>
                                        <p:tgtEl>
                                          <p:spTgt spid="2">
                                            <p:txEl>
                                              <p:pRg st="7" end="7"/>
                                            </p:txEl>
                                          </p:spTgt>
                                        </p:tgtEl>
                                      </p:cBhvr>
                                      <p:to x="100000" y="80000"/>
                                    </p:animScale>
                                    <p:animScale>
                                      <p:cBhvr>
                                        <p:cTn id="128" dur="166" decel="50000">
                                          <p:stCondLst>
                                            <p:cond delay="1338"/>
                                          </p:stCondLst>
                                        </p:cTn>
                                        <p:tgtEl>
                                          <p:spTgt spid="2">
                                            <p:txEl>
                                              <p:pRg st="7" end="7"/>
                                            </p:txEl>
                                          </p:spTgt>
                                        </p:tgtEl>
                                      </p:cBhvr>
                                      <p:to x="100000" y="100000"/>
                                    </p:animScale>
                                    <p:animScale>
                                      <p:cBhvr>
                                        <p:cTn id="129" dur="26">
                                          <p:stCondLst>
                                            <p:cond delay="1642"/>
                                          </p:stCondLst>
                                        </p:cTn>
                                        <p:tgtEl>
                                          <p:spTgt spid="2">
                                            <p:txEl>
                                              <p:pRg st="7" end="7"/>
                                            </p:txEl>
                                          </p:spTgt>
                                        </p:tgtEl>
                                      </p:cBhvr>
                                      <p:to x="100000" y="90000"/>
                                    </p:animScale>
                                    <p:animScale>
                                      <p:cBhvr>
                                        <p:cTn id="130" dur="166" decel="50000">
                                          <p:stCondLst>
                                            <p:cond delay="1668"/>
                                          </p:stCondLst>
                                        </p:cTn>
                                        <p:tgtEl>
                                          <p:spTgt spid="2">
                                            <p:txEl>
                                              <p:pRg st="7" end="7"/>
                                            </p:txEl>
                                          </p:spTgt>
                                        </p:tgtEl>
                                      </p:cBhvr>
                                      <p:to x="100000" y="100000"/>
                                    </p:animScale>
                                    <p:animScale>
                                      <p:cBhvr>
                                        <p:cTn id="131" dur="26">
                                          <p:stCondLst>
                                            <p:cond delay="1808"/>
                                          </p:stCondLst>
                                        </p:cTn>
                                        <p:tgtEl>
                                          <p:spTgt spid="2">
                                            <p:txEl>
                                              <p:pRg st="7" end="7"/>
                                            </p:txEl>
                                          </p:spTgt>
                                        </p:tgtEl>
                                      </p:cBhvr>
                                      <p:to x="100000" y="95000"/>
                                    </p:animScale>
                                    <p:animScale>
                                      <p:cBhvr>
                                        <p:cTn id="132" dur="166" decel="50000">
                                          <p:stCondLst>
                                            <p:cond delay="1834"/>
                                          </p:stCondLst>
                                        </p:cTn>
                                        <p:tgtEl>
                                          <p:spTgt spid="2">
                                            <p:txEl>
                                              <p:pRg st="7" end="7"/>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2">
                                            <p:txEl>
                                              <p:pRg st="8" end="8"/>
                                            </p:txEl>
                                          </p:spTgt>
                                        </p:tgtEl>
                                        <p:attrNameLst>
                                          <p:attrName>style.visibility</p:attrName>
                                        </p:attrNameLst>
                                      </p:cBhvr>
                                      <p:to>
                                        <p:strVal val="visible"/>
                                      </p:to>
                                    </p:set>
                                    <p:animEffect transition="in" filter="wipe(down)">
                                      <p:cBhvr>
                                        <p:cTn id="135" dur="580">
                                          <p:stCondLst>
                                            <p:cond delay="0"/>
                                          </p:stCondLst>
                                        </p:cTn>
                                        <p:tgtEl>
                                          <p:spTgt spid="2">
                                            <p:txEl>
                                              <p:pRg st="8" end="8"/>
                                            </p:txEl>
                                          </p:spTgt>
                                        </p:tgtEl>
                                      </p:cBhvr>
                                    </p:animEffect>
                                    <p:anim calcmode="lin" valueType="num">
                                      <p:cBhvr>
                                        <p:cTn id="136" dur="1822" tmFilter="0,0; 0.14,0.36; 0.43,0.73; 0.71,0.91; 1.0,1.0">
                                          <p:stCondLst>
                                            <p:cond delay="0"/>
                                          </p:stCondLst>
                                        </p:cTn>
                                        <p:tgtEl>
                                          <p:spTgt spid="2">
                                            <p:txEl>
                                              <p:pRg st="8" end="8"/>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2">
                                            <p:txEl>
                                              <p:pRg st="8" end="8"/>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2">
                                            <p:txEl>
                                              <p:pRg st="8" end="8"/>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2">
                                            <p:txEl>
                                              <p:pRg st="8" end="8"/>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2">
                                            <p:txEl>
                                              <p:pRg st="8" end="8"/>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2">
                                            <p:txEl>
                                              <p:pRg st="8" end="8"/>
                                            </p:txEl>
                                          </p:spTgt>
                                        </p:tgtEl>
                                      </p:cBhvr>
                                      <p:to x="100000" y="60000"/>
                                    </p:animScale>
                                    <p:animScale>
                                      <p:cBhvr>
                                        <p:cTn id="142" dur="166" decel="50000">
                                          <p:stCondLst>
                                            <p:cond delay="676"/>
                                          </p:stCondLst>
                                        </p:cTn>
                                        <p:tgtEl>
                                          <p:spTgt spid="2">
                                            <p:txEl>
                                              <p:pRg st="8" end="8"/>
                                            </p:txEl>
                                          </p:spTgt>
                                        </p:tgtEl>
                                      </p:cBhvr>
                                      <p:to x="100000" y="100000"/>
                                    </p:animScale>
                                    <p:animScale>
                                      <p:cBhvr>
                                        <p:cTn id="143" dur="26">
                                          <p:stCondLst>
                                            <p:cond delay="1312"/>
                                          </p:stCondLst>
                                        </p:cTn>
                                        <p:tgtEl>
                                          <p:spTgt spid="2">
                                            <p:txEl>
                                              <p:pRg st="8" end="8"/>
                                            </p:txEl>
                                          </p:spTgt>
                                        </p:tgtEl>
                                      </p:cBhvr>
                                      <p:to x="100000" y="80000"/>
                                    </p:animScale>
                                    <p:animScale>
                                      <p:cBhvr>
                                        <p:cTn id="144" dur="166" decel="50000">
                                          <p:stCondLst>
                                            <p:cond delay="1338"/>
                                          </p:stCondLst>
                                        </p:cTn>
                                        <p:tgtEl>
                                          <p:spTgt spid="2">
                                            <p:txEl>
                                              <p:pRg st="8" end="8"/>
                                            </p:txEl>
                                          </p:spTgt>
                                        </p:tgtEl>
                                      </p:cBhvr>
                                      <p:to x="100000" y="100000"/>
                                    </p:animScale>
                                    <p:animScale>
                                      <p:cBhvr>
                                        <p:cTn id="145" dur="26">
                                          <p:stCondLst>
                                            <p:cond delay="1642"/>
                                          </p:stCondLst>
                                        </p:cTn>
                                        <p:tgtEl>
                                          <p:spTgt spid="2">
                                            <p:txEl>
                                              <p:pRg st="8" end="8"/>
                                            </p:txEl>
                                          </p:spTgt>
                                        </p:tgtEl>
                                      </p:cBhvr>
                                      <p:to x="100000" y="90000"/>
                                    </p:animScale>
                                    <p:animScale>
                                      <p:cBhvr>
                                        <p:cTn id="146" dur="166" decel="50000">
                                          <p:stCondLst>
                                            <p:cond delay="1668"/>
                                          </p:stCondLst>
                                        </p:cTn>
                                        <p:tgtEl>
                                          <p:spTgt spid="2">
                                            <p:txEl>
                                              <p:pRg st="8" end="8"/>
                                            </p:txEl>
                                          </p:spTgt>
                                        </p:tgtEl>
                                      </p:cBhvr>
                                      <p:to x="100000" y="100000"/>
                                    </p:animScale>
                                    <p:animScale>
                                      <p:cBhvr>
                                        <p:cTn id="147" dur="26">
                                          <p:stCondLst>
                                            <p:cond delay="1808"/>
                                          </p:stCondLst>
                                        </p:cTn>
                                        <p:tgtEl>
                                          <p:spTgt spid="2">
                                            <p:txEl>
                                              <p:pRg st="8" end="8"/>
                                            </p:txEl>
                                          </p:spTgt>
                                        </p:tgtEl>
                                      </p:cBhvr>
                                      <p:to x="100000" y="95000"/>
                                    </p:animScale>
                                    <p:animScale>
                                      <p:cBhvr>
                                        <p:cTn id="148" dur="166" decel="50000">
                                          <p:stCondLst>
                                            <p:cond delay="1834"/>
                                          </p:stCondLst>
                                        </p:cTn>
                                        <p:tgtEl>
                                          <p:spTgt spid="2">
                                            <p:txEl>
                                              <p:pRg st="8" end="8"/>
                                            </p:txEl>
                                          </p:spTgt>
                                        </p:tgtEl>
                                      </p:cBhvr>
                                      <p:to x="100000" y="100000"/>
                                    </p:animScale>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nodeType="clickEffect">
                                  <p:stCondLst>
                                    <p:cond delay="0"/>
                                  </p:stCondLst>
                                  <p:childTnLst>
                                    <p:set>
                                      <p:cBhvr>
                                        <p:cTn id="152" dur="1" fill="hold">
                                          <p:stCondLst>
                                            <p:cond delay="0"/>
                                          </p:stCondLst>
                                        </p:cTn>
                                        <p:tgtEl>
                                          <p:spTgt spid="3"/>
                                        </p:tgtEl>
                                        <p:attrNameLst>
                                          <p:attrName>style.visibility</p:attrName>
                                        </p:attrNameLst>
                                      </p:cBhvr>
                                      <p:to>
                                        <p:strVal val="visible"/>
                                      </p:to>
                                    </p:set>
                                    <p:anim calcmode="lin" valueType="num">
                                      <p:cBhvr additive="base">
                                        <p:cTn id="153" dur="500" fill="hold"/>
                                        <p:tgtEl>
                                          <p:spTgt spid="3"/>
                                        </p:tgtEl>
                                        <p:attrNameLst>
                                          <p:attrName>ppt_x</p:attrName>
                                        </p:attrNameLst>
                                      </p:cBhvr>
                                      <p:tavLst>
                                        <p:tav tm="0">
                                          <p:val>
                                            <p:strVal val="#ppt_x"/>
                                          </p:val>
                                        </p:tav>
                                        <p:tav tm="100000">
                                          <p:val>
                                            <p:strVal val="#ppt_x"/>
                                          </p:val>
                                        </p:tav>
                                      </p:tavLst>
                                    </p:anim>
                                    <p:anim calcmode="lin" valueType="num">
                                      <p:cBhvr additive="base">
                                        <p:cTn id="15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9995" y="222069"/>
            <a:ext cx="8689976" cy="3749040"/>
          </a:xfrm>
        </p:spPr>
        <p:txBody>
          <a:bodyPr>
            <a:normAutofit fontScale="90000"/>
          </a:bodyPr>
          <a:lstStyle/>
          <a:p>
            <a:pPr algn="r" rtl="1"/>
            <a:r>
              <a:rPr lang="fa-IR" sz="10700" i="1" dirty="0" smtClean="0">
                <a:solidFill>
                  <a:srgbClr val="7030A0"/>
                </a:solidFill>
                <a:cs typeface="B Nazanin" panose="00000400000000000000" pitchFamily="2" charset="-78"/>
              </a:rPr>
              <a:t>نحوه ثبت شرکت ها :</a:t>
            </a:r>
            <a:r>
              <a:rPr lang="fa-IR" i="1" dirty="0" smtClean="0">
                <a:cs typeface="B Nazanin" panose="00000400000000000000" pitchFamily="2" charset="-78"/>
              </a:rPr>
              <a:t/>
            </a:r>
            <a:br>
              <a:rPr lang="fa-IR" i="1" dirty="0" smtClean="0">
                <a:cs typeface="B Nazanin" panose="00000400000000000000" pitchFamily="2" charset="-78"/>
              </a:rPr>
            </a:br>
            <a:r>
              <a:rPr lang="fa-IR" sz="3600" i="1" dirty="0">
                <a:solidFill>
                  <a:srgbClr val="00B0F0"/>
                </a:solidFill>
                <a:cs typeface="B Nazanin" panose="00000400000000000000" pitchFamily="2" charset="-78"/>
              </a:rPr>
              <a:t>شرکت از زمانی تشکیل می شود که دو یا چند نفر قصد تشکیل آن را داشته باشند بنابراین قصد و نیت ایشان ملاک تشکیل است اما از نظر مقررات و ضوابط اداری طی نمودن مراحلی چند جهت تأسیس یک شرکت یا مؤسسه ضروری است تا این شرکت بر روی کاغذ نوشته شود و در دفاتر اداره ثبت شرکت ها ثبت </a:t>
            </a:r>
            <a:r>
              <a:rPr lang="fa-IR" sz="3600" i="1" dirty="0" smtClean="0">
                <a:solidFill>
                  <a:srgbClr val="00B0F0"/>
                </a:solidFill>
                <a:cs typeface="B Nazanin" panose="00000400000000000000" pitchFamily="2" charset="-78"/>
              </a:rPr>
              <a:t>گردد</a:t>
            </a:r>
            <a:r>
              <a:rPr lang="en-US" sz="3600" i="1" dirty="0" smtClean="0">
                <a:solidFill>
                  <a:srgbClr val="00B0F0"/>
                </a:solidFill>
                <a:cs typeface="B Nazanin" panose="00000400000000000000" pitchFamily="2" charset="-78"/>
              </a:rPr>
              <a:t> .</a:t>
            </a:r>
            <a:r>
              <a:rPr lang="fa-IR" sz="3600" i="1" dirty="0" smtClean="0">
                <a:solidFill>
                  <a:srgbClr val="00B0F0"/>
                </a:solidFill>
                <a:cs typeface="B Nazanin" panose="00000400000000000000" pitchFamily="2" charset="-78"/>
              </a:rPr>
              <a:t> </a:t>
            </a:r>
            <a:endParaRPr lang="en-US" sz="3600" i="1" dirty="0">
              <a:solidFill>
                <a:srgbClr val="00B0F0"/>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94572">
            <a:off x="149643" y="3924919"/>
            <a:ext cx="5342607" cy="24364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6596649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2024" y="4820196"/>
            <a:ext cx="8689976" cy="953590"/>
          </a:xfrm>
        </p:spPr>
        <p:txBody>
          <a:bodyPr>
            <a:noAutofit/>
          </a:bodyPr>
          <a:lstStyle/>
          <a:p>
            <a:pPr algn="r" rtl="1"/>
            <a:r>
              <a:rPr lang="fa-IR" sz="4000" dirty="0" smtClean="0">
                <a:solidFill>
                  <a:srgbClr val="FF0000"/>
                </a:solidFill>
                <a:cs typeface="B Nazanin" panose="00000400000000000000" pitchFamily="2" charset="-78"/>
              </a:rPr>
              <a:t>حق نشر ، حق تکثیر یا کپی رایت </a:t>
            </a:r>
            <a:r>
              <a:rPr lang="fa-IR" sz="5400" dirty="0" smtClean="0">
                <a:solidFill>
                  <a:srgbClr val="FF0000"/>
                </a:solidFill>
                <a:cs typeface="B Nazanin" panose="00000400000000000000" pitchFamily="2" charset="-78"/>
              </a:rPr>
              <a:t/>
            </a:r>
            <a:br>
              <a:rPr lang="fa-IR" sz="5400" dirty="0" smtClean="0">
                <a:solidFill>
                  <a:srgbClr val="FF0000"/>
                </a:solidFill>
                <a:cs typeface="B Nazanin" panose="00000400000000000000" pitchFamily="2" charset="-78"/>
              </a:rPr>
            </a:br>
            <a:r>
              <a:rPr lang="fa-IR" sz="2400" dirty="0" smtClean="0"/>
              <a:t/>
            </a:r>
            <a:br>
              <a:rPr lang="fa-IR" sz="2400" dirty="0" smtClean="0"/>
            </a:br>
            <a:r>
              <a:rPr lang="fa-IR" sz="2400" b="1" i="1" dirty="0">
                <a:solidFill>
                  <a:srgbClr val="0070C0"/>
                </a:solidFill>
                <a:cs typeface="B Nazanin" panose="00000400000000000000" pitchFamily="2" charset="-78"/>
              </a:rPr>
              <a:t>حق </a:t>
            </a:r>
            <a:r>
              <a:rPr lang="fa-IR" sz="2400" b="1" i="1" dirty="0" smtClean="0">
                <a:solidFill>
                  <a:srgbClr val="0070C0"/>
                </a:solidFill>
                <a:cs typeface="B Nazanin" panose="00000400000000000000" pitchFamily="2" charset="-78"/>
              </a:rPr>
              <a:t>نشر، حقّ </a:t>
            </a:r>
            <a:r>
              <a:rPr lang="fa-IR" sz="2400" b="1" i="1" dirty="0">
                <a:solidFill>
                  <a:srgbClr val="0070C0"/>
                </a:solidFill>
                <a:cs typeface="B Nazanin" panose="00000400000000000000" pitchFamily="2" charset="-78"/>
              </a:rPr>
              <a:t>تکثیر</a:t>
            </a:r>
            <a:r>
              <a:rPr lang="fa-IR" sz="2400" i="1" dirty="0">
                <a:solidFill>
                  <a:srgbClr val="0070C0"/>
                </a:solidFill>
                <a:cs typeface="B Nazanin" panose="00000400000000000000" pitchFamily="2" charset="-78"/>
              </a:rPr>
              <a:t> یا </a:t>
            </a:r>
            <a:r>
              <a:rPr lang="fa-IR" sz="2400" b="1" i="1" dirty="0">
                <a:solidFill>
                  <a:srgbClr val="0070C0"/>
                </a:solidFill>
                <a:cs typeface="B Nazanin" panose="00000400000000000000" pitchFamily="2" charset="-78"/>
              </a:rPr>
              <a:t>کپی رایت</a:t>
            </a:r>
            <a:r>
              <a:rPr lang="fa-IR" sz="2400" i="1" dirty="0">
                <a:solidFill>
                  <a:srgbClr val="0070C0"/>
                </a:solidFill>
                <a:cs typeface="B Nazanin" panose="00000400000000000000" pitchFamily="2" charset="-78"/>
              </a:rPr>
              <a:t> (به </a:t>
            </a:r>
            <a:r>
              <a:rPr lang="fa-IR" sz="2400" i="1" dirty="0" smtClean="0">
                <a:solidFill>
                  <a:srgbClr val="0070C0"/>
                </a:solidFill>
                <a:cs typeface="B Nazanin" panose="00000400000000000000" pitchFamily="2" charset="-78"/>
              </a:rPr>
              <a:t>انگلیسی </a:t>
            </a:r>
            <a:r>
              <a:rPr lang="en-US" sz="2400" i="1" dirty="0" smtClean="0">
                <a:solidFill>
                  <a:srgbClr val="0070C0"/>
                </a:solidFill>
                <a:cs typeface="B Nazanin" panose="00000400000000000000" pitchFamily="2" charset="-78"/>
              </a:rPr>
              <a:t>Copyright</a:t>
            </a:r>
            <a:r>
              <a:rPr lang="fa-IR" sz="2400" i="1" dirty="0" smtClean="0">
                <a:solidFill>
                  <a:srgbClr val="0070C0"/>
                </a:solidFill>
                <a:cs typeface="B Nazanin" panose="00000400000000000000" pitchFamily="2" charset="-78"/>
              </a:rPr>
              <a:t>)</a:t>
            </a:r>
            <a:r>
              <a:rPr lang="en-US" sz="2400" i="1" dirty="0" smtClean="0">
                <a:solidFill>
                  <a:srgbClr val="7030A0"/>
                </a:solidFill>
                <a:cs typeface="B Nazanin" panose="00000400000000000000" pitchFamily="2" charset="-78"/>
              </a:rPr>
              <a:t>، </a:t>
            </a:r>
            <a:r>
              <a:rPr lang="fa-IR" sz="2400" i="1" dirty="0">
                <a:solidFill>
                  <a:srgbClr val="7030A0"/>
                </a:solidFill>
                <a:cs typeface="B Nazanin" panose="00000400000000000000" pitchFamily="2" charset="-78"/>
              </a:rPr>
              <a:t>مجموعه‌ای از حقوق انحصاری است که به ناشر یا </a:t>
            </a:r>
            <a:r>
              <a:rPr lang="fa-IR" sz="2400" i="1" dirty="0" smtClean="0">
                <a:solidFill>
                  <a:srgbClr val="7030A0"/>
                </a:solidFill>
                <a:cs typeface="B Nazanin" panose="00000400000000000000" pitchFamily="2" charset="-78"/>
              </a:rPr>
              <a:t>پدیدآورنده </a:t>
            </a:r>
            <a:r>
              <a:rPr lang="fa-IR" sz="2400" i="1" dirty="0">
                <a:solidFill>
                  <a:srgbClr val="7030A0"/>
                </a:solidFill>
                <a:cs typeface="B Nazanin" panose="00000400000000000000" pitchFamily="2" charset="-78"/>
              </a:rPr>
              <a:t>یک اثر اصل و منحصربه‌فرد تعلق می‌گیرد و حقوقی از قبیل نشر، تکثیر و الگوبرداری از اثر را شامل می‌شود. در بیشتر حوزه‌های قضایی، حق نشر از آغاز پدید آمدن یک اثر به آن تعلق می‌گیرد و نیازی به ثبت اثر نیست. معادل این حق در نظام‌های حقوقی پیرو </a:t>
            </a:r>
            <a:r>
              <a:rPr lang="fa-IR" sz="2400" i="1" dirty="0">
                <a:solidFill>
                  <a:srgbClr val="FF0000"/>
                </a:solidFill>
                <a:cs typeface="B Nazanin" panose="00000400000000000000" pitchFamily="2" charset="-78"/>
              </a:rPr>
              <a:t>حقوق مدون حق مؤلف </a:t>
            </a:r>
            <a:r>
              <a:rPr lang="fa-IR" sz="2400" i="1" dirty="0">
                <a:solidFill>
                  <a:srgbClr val="7030A0"/>
                </a:solidFill>
                <a:cs typeface="B Nazanin" panose="00000400000000000000" pitchFamily="2" charset="-78"/>
              </a:rPr>
              <a:t>است.</a:t>
            </a:r>
            <a:br>
              <a:rPr lang="fa-IR" sz="2400" i="1" dirty="0">
                <a:solidFill>
                  <a:srgbClr val="7030A0"/>
                </a:solidFill>
                <a:cs typeface="B Nazanin" panose="00000400000000000000" pitchFamily="2" charset="-78"/>
              </a:rPr>
            </a:br>
            <a:r>
              <a:rPr lang="fa-IR" sz="2400" i="1" dirty="0">
                <a:solidFill>
                  <a:srgbClr val="7030A0"/>
                </a:solidFill>
                <a:cs typeface="B Nazanin" panose="00000400000000000000" pitchFamily="2" charset="-78"/>
              </a:rPr>
              <a:t>دارندگان حق تکثیر برای کنترل تکثیر و دیگر بهره‌برداری‌ها از آثار خود برای زمان مشخصی حقوق قانونی و انحصاری دارند و بعد از آن اثر وارد </a:t>
            </a:r>
            <a:r>
              <a:rPr lang="fa-IR" sz="2400" i="1" dirty="0">
                <a:solidFill>
                  <a:srgbClr val="FF0000"/>
                </a:solidFill>
                <a:cs typeface="B Nazanin" panose="00000400000000000000" pitchFamily="2" charset="-78"/>
              </a:rPr>
              <a:t>مالکیت عمومی </a:t>
            </a:r>
            <a:r>
              <a:rPr lang="fa-IR" sz="2400" i="1" dirty="0">
                <a:solidFill>
                  <a:srgbClr val="7030A0"/>
                </a:solidFill>
                <a:cs typeface="B Nazanin" panose="00000400000000000000" pitchFamily="2" charset="-78"/>
              </a:rPr>
              <a:t>می‌شود. هرگونه استفاده و بهره‌برداری از این آثار منوط به دریافت اجازه از ناشر یا پدیدآورندهٔ آن اثر می‌باشد، استفاده در شرایطی که طبق قانون محدودیت یا استثنایی وجود دارد، مانند </a:t>
            </a:r>
            <a:r>
              <a:rPr lang="fa-IR" sz="2400" i="1" dirty="0">
                <a:solidFill>
                  <a:srgbClr val="FF0000"/>
                </a:solidFill>
                <a:cs typeface="B Nazanin" panose="00000400000000000000" pitchFamily="2" charset="-78"/>
              </a:rPr>
              <a:t>استفاده </a:t>
            </a:r>
            <a:r>
              <a:rPr lang="fa-IR" sz="2400" i="1" dirty="0" smtClean="0">
                <a:solidFill>
                  <a:srgbClr val="FF0000"/>
                </a:solidFill>
                <a:cs typeface="B Nazanin" panose="00000400000000000000" pitchFamily="2" charset="-78"/>
              </a:rPr>
              <a:t>منصفانه </a:t>
            </a:r>
            <a:r>
              <a:rPr lang="fa-IR" sz="2400" i="1" dirty="0" smtClean="0">
                <a:solidFill>
                  <a:srgbClr val="7030A0"/>
                </a:solidFill>
                <a:cs typeface="B Nazanin" panose="00000400000000000000" pitchFamily="2" charset="-78"/>
              </a:rPr>
              <a:t>، </a:t>
            </a:r>
            <a:r>
              <a:rPr lang="fa-IR" sz="2400" i="1" dirty="0">
                <a:solidFill>
                  <a:srgbClr val="7030A0"/>
                </a:solidFill>
                <a:cs typeface="B Nazanin" panose="00000400000000000000" pitchFamily="2" charset="-78"/>
              </a:rPr>
              <a:t>به دریافت اجازه از دارنده حق تکثیر نیاز ندارد. دارنده حق تکثیر می‌تواند حقوق خود را به شخص دیگری منتقل کنند</a:t>
            </a:r>
            <a:r>
              <a:rPr lang="fa-IR" sz="2400" i="1" dirty="0" smtClean="0">
                <a:cs typeface="B Nazanin" panose="00000400000000000000" pitchFamily="2" charset="-78"/>
              </a:rPr>
              <a:t>.</a:t>
            </a:r>
            <a:r>
              <a:rPr lang="fa-IR" sz="2400" i="1" dirty="0">
                <a:cs typeface="B Nazanin" panose="00000400000000000000" pitchFamily="2" charset="-78"/>
              </a:rPr>
              <a:t/>
            </a:r>
            <a:br>
              <a:rPr lang="fa-IR" sz="2400" i="1" dirty="0">
                <a:cs typeface="B Nazanin" panose="00000400000000000000" pitchFamily="2" charset="-78"/>
              </a:rPr>
            </a:br>
            <a:r>
              <a:rPr lang="fa-IR" sz="2400" i="1" dirty="0">
                <a:solidFill>
                  <a:srgbClr val="7030A0"/>
                </a:solidFill>
                <a:cs typeface="B Nazanin" panose="00000400000000000000" pitchFamily="2" charset="-78"/>
              </a:rPr>
              <a:t>در بعضی از حوزه‌های قضایی، حقوق اخلاقی یا </a:t>
            </a:r>
            <a:r>
              <a:rPr lang="fa-IR" sz="2400" i="1" dirty="0">
                <a:solidFill>
                  <a:srgbClr val="FF0000"/>
                </a:solidFill>
                <a:cs typeface="B Nazanin" panose="00000400000000000000" pitchFamily="2" charset="-78"/>
              </a:rPr>
              <a:t>حقوق معنوی </a:t>
            </a:r>
            <a:r>
              <a:rPr lang="fa-IR" sz="2400" i="1" dirty="0">
                <a:solidFill>
                  <a:srgbClr val="7030A0"/>
                </a:solidFill>
                <a:cs typeface="B Nazanin" panose="00000400000000000000" pitchFamily="2" charset="-78"/>
              </a:rPr>
              <a:t>پدیدآورندگان نیز به رسمیت شناخته می‌شود، مانند حق یاد شدن برای اثر.</a:t>
            </a:r>
            <a:r>
              <a:rPr lang="fa-IR" sz="2400" dirty="0"/>
              <a:t/>
            </a:r>
            <a:br>
              <a:rPr lang="fa-IR" sz="2400" dirty="0"/>
            </a:b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98" y="4179791"/>
            <a:ext cx="3724001" cy="2234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46" y="509451"/>
            <a:ext cx="3358878" cy="15283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0547513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178" y="2763826"/>
            <a:ext cx="8689976" cy="2509213"/>
          </a:xfrm>
        </p:spPr>
        <p:txBody>
          <a:bodyPr>
            <a:noAutofit/>
          </a:bodyPr>
          <a:lstStyle/>
          <a:p>
            <a:pPr algn="r"/>
            <a:r>
              <a:rPr lang="fa-IR" sz="4400" b="1" i="1" dirty="0">
                <a:solidFill>
                  <a:srgbClr val="FF0000"/>
                </a:solidFill>
                <a:cs typeface="B Nazanin" panose="00000400000000000000" pitchFamily="2" charset="-78"/>
              </a:rPr>
              <a:t>حق</a:t>
            </a:r>
            <a:r>
              <a:rPr lang="fa-IR" sz="4400" b="1" dirty="0">
                <a:solidFill>
                  <a:srgbClr val="FF0000"/>
                </a:solidFill>
                <a:cs typeface="B Nazanin" panose="00000400000000000000" pitchFamily="2" charset="-78"/>
              </a:rPr>
              <a:t> </a:t>
            </a:r>
            <a:r>
              <a:rPr lang="fa-IR" sz="4400" b="1" i="1" dirty="0" smtClean="0">
                <a:solidFill>
                  <a:srgbClr val="FF0000"/>
                </a:solidFill>
                <a:cs typeface="B Nazanin" panose="00000400000000000000" pitchFamily="2" charset="-78"/>
              </a:rPr>
              <a:t>اختراع    </a:t>
            </a:r>
            <a:r>
              <a:rPr lang="en-US" sz="4400" b="1" i="1" dirty="0" smtClean="0">
                <a:solidFill>
                  <a:srgbClr val="FF0000"/>
                </a:solidFill>
                <a:cs typeface="B Nazanin" panose="00000400000000000000" pitchFamily="2" charset="-78"/>
              </a:rPr>
              <a:t> </a:t>
            </a:r>
            <a:r>
              <a:rPr lang="fa-IR" sz="2000" b="1" dirty="0" smtClean="0">
                <a:cs typeface="B Nazanin" panose="00000400000000000000" pitchFamily="2" charset="-78"/>
              </a:rPr>
              <a:t/>
            </a:r>
            <a:br>
              <a:rPr lang="fa-IR" sz="2000" b="1" dirty="0" smtClean="0">
                <a:cs typeface="B Nazanin" panose="00000400000000000000" pitchFamily="2" charset="-78"/>
              </a:rPr>
            </a:br>
            <a:r>
              <a:rPr lang="fa-IR" sz="2000" i="1" dirty="0">
                <a:cs typeface="B Nazanin" panose="00000400000000000000" pitchFamily="2" charset="-78"/>
              </a:rPr>
              <a:t/>
            </a:r>
            <a:br>
              <a:rPr lang="fa-IR" sz="2000" i="1" dirty="0">
                <a:cs typeface="B Nazanin" panose="00000400000000000000" pitchFamily="2" charset="-78"/>
              </a:rPr>
            </a:br>
            <a:r>
              <a:rPr lang="fa-IR" sz="2400" i="1" dirty="0">
                <a:solidFill>
                  <a:srgbClr val="7030A0"/>
                </a:solidFill>
                <a:cs typeface="B Nazanin" panose="00000400000000000000" pitchFamily="2" charset="-78"/>
              </a:rPr>
              <a:t>حق اختراع حقی است که مخترع و </a:t>
            </a:r>
            <a:r>
              <a:rPr lang="fa-IR" sz="2400" i="1" dirty="0" smtClean="0">
                <a:solidFill>
                  <a:srgbClr val="7030A0"/>
                </a:solidFill>
                <a:cs typeface="B Nazanin" panose="00000400000000000000" pitchFamily="2" charset="-78"/>
              </a:rPr>
              <a:t>سازنده </a:t>
            </a:r>
            <a:r>
              <a:rPr lang="fa-IR" sz="2400" i="1" dirty="0">
                <a:solidFill>
                  <a:srgbClr val="7030A0"/>
                </a:solidFill>
                <a:cs typeface="B Nazanin" panose="00000400000000000000" pitchFamily="2" charset="-78"/>
              </a:rPr>
              <a:t>اثر اختراعی در اثر ثبت اختراع و به صورت انحصاری و موقت و مشروط به رعایت تکالیف مقرر در قوانین مربوط در جهت استعمال، انتقال، فروش، عرضه، واردات و اعطای مجوز بهره‌برداری به دست می‌آورد.</a:t>
            </a:r>
            <a:r>
              <a:rPr lang="fa-IR" sz="2400" i="1" dirty="0">
                <a:solidFill>
                  <a:srgbClr val="7030A0"/>
                </a:solidFill>
                <a:cs typeface="B Nazanin" panose="00000400000000000000" pitchFamily="2" charset="-78"/>
              </a:rPr>
              <a:t/>
            </a:r>
            <a:br>
              <a:rPr lang="fa-IR" sz="2400" i="1" dirty="0">
                <a:solidFill>
                  <a:srgbClr val="7030A0"/>
                </a:solidFill>
                <a:cs typeface="B Nazanin" panose="00000400000000000000" pitchFamily="2" charset="-78"/>
              </a:rPr>
            </a:br>
            <a:r>
              <a:rPr lang="fa-IR" sz="2400" i="1" dirty="0">
                <a:solidFill>
                  <a:srgbClr val="7030A0"/>
                </a:solidFill>
                <a:cs typeface="B Nazanin" panose="00000400000000000000" pitchFamily="2" charset="-78"/>
              </a:rPr>
              <a:t/>
            </a:r>
            <a:br>
              <a:rPr lang="fa-IR" sz="2400" i="1" dirty="0">
                <a:solidFill>
                  <a:srgbClr val="7030A0"/>
                </a:solidFill>
                <a:cs typeface="B Nazanin" panose="00000400000000000000" pitchFamily="2" charset="-78"/>
              </a:rPr>
            </a:br>
            <a:r>
              <a:rPr lang="fa-IR" sz="2400" i="1" dirty="0">
                <a:solidFill>
                  <a:srgbClr val="7030A0"/>
                </a:solidFill>
                <a:cs typeface="B Nazanin" panose="00000400000000000000" pitchFamily="2" charset="-78"/>
              </a:rPr>
              <a:t>در قانون ثبت علایم و اختراعات ایران مصوب ۱/۴/۱۳۱۰ تعریفی از حق اختراع به عمل نیامده‌ است. در پیش نویس لایحه ثبت اختراع ایران نیز تعریفی از حق اختراع وجود ندارد؛ لیکن اختراع را تعریف نموده‌ است. طبق جزء الف بند ۲ ماده یک این لایحه «اختراع به معنای فکر یک مخترع است که در زمینه فناوری راه حل عملی برای یک مساله خاص ارائه می‌کند.» برای اینکه قانون از حق اختراع حمایتهای لازم را به عمل آورد، مخترع باید اختراع خود را به ثبت برساند.</a:t>
            </a:r>
            <a:r>
              <a:rPr lang="fa-IR" sz="2400" dirty="0">
                <a:cs typeface="B Nazanin" panose="00000400000000000000" pitchFamily="2" charset="-78"/>
              </a:rPr>
              <a:t/>
            </a:r>
            <a:br>
              <a:rPr lang="fa-IR" sz="2400" dirty="0">
                <a:cs typeface="B Nazanin" panose="00000400000000000000" pitchFamily="2" charset="-78"/>
              </a:rPr>
            </a:br>
            <a:r>
              <a:rPr lang="fa-IR" sz="2000" dirty="0"/>
              <a:t/>
            </a:r>
            <a:br>
              <a:rPr lang="fa-IR" sz="2000" dirty="0"/>
            </a:br>
            <a:r>
              <a:rPr lang="fa-IR" sz="2000" dirty="0"/>
              <a:t/>
            </a:r>
            <a:br>
              <a:rPr lang="fa-IR" sz="2000" dirty="0"/>
            </a:b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2" y="4252992"/>
            <a:ext cx="3603896" cy="2509213"/>
          </a:xfrm>
          <a:prstGeom prst="rect">
            <a:avLst/>
          </a:prstGeom>
        </p:spPr>
      </p:pic>
    </p:spTree>
    <p:extLst>
      <p:ext uri="{BB962C8B-B14F-4D97-AF65-F5344CB8AC3E}">
        <p14:creationId xmlns:p14="http://schemas.microsoft.com/office/powerpoint/2010/main" val="6994764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xit" presetSubtype="0" fill="hold" nodeType="clickEffect">
                                  <p:stCondLst>
                                    <p:cond delay="0"/>
                                  </p:stCondLst>
                                  <p:childTnLst>
                                    <p:animEffect transition="out" filter="fade">
                                      <p:cBhvr>
                                        <p:cTn id="24" dur="2000"/>
                                        <p:tgtEl>
                                          <p:spTgt spid="4"/>
                                        </p:tgtEl>
                                      </p:cBhvr>
                                    </p:animEffect>
                                    <p:anim calcmode="lin" valueType="num">
                                      <p:cBhvr>
                                        <p:cTn id="25"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2000"/>
                                        <p:tgtEl>
                                          <p:spTgt spid="4"/>
                                        </p:tgtEl>
                                        <p:attrNameLst>
                                          <p:attrName>ppt_h</p:attrName>
                                        </p:attrNameLst>
                                      </p:cBhvr>
                                      <p:tavLst>
                                        <p:tav tm="0">
                                          <p:val>
                                            <p:strVal val="ppt_h"/>
                                          </p:val>
                                        </p:tav>
                                        <p:tav tm="100000">
                                          <p:val>
                                            <p:strVal val="ppt_h"/>
                                          </p:val>
                                        </p:tav>
                                      </p:tavLst>
                                    </p:anim>
                                    <p:set>
                                      <p:cBhvr>
                                        <p:cTn id="2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4457" y="5990352"/>
            <a:ext cx="8689976" cy="436575"/>
          </a:xfrm>
        </p:spPr>
        <p:txBody>
          <a:bodyPr>
            <a:normAutofit fontScale="90000"/>
          </a:bodyPr>
          <a:lstStyle/>
          <a:p>
            <a:pPr algn="r" rtl="1"/>
            <a:r>
              <a:rPr lang="fa-IR" dirty="0" smtClean="0">
                <a:solidFill>
                  <a:srgbClr val="FF0000"/>
                </a:solidFill>
                <a:cs typeface="B Nazanin" panose="00000400000000000000" pitchFamily="2" charset="-78"/>
              </a:rPr>
              <a:t>تبدیل مشاغل کوچک به بزرگ</a:t>
            </a:r>
            <a:br>
              <a:rPr lang="fa-IR" dirty="0" smtClean="0">
                <a:solidFill>
                  <a:srgbClr val="FF0000"/>
                </a:solidFill>
                <a:cs typeface="B Nazanin" panose="00000400000000000000" pitchFamily="2" charset="-78"/>
              </a:rPr>
            </a:br>
            <a:r>
              <a:rPr lang="fa-IR" sz="3100" b="1" i="1" dirty="0" smtClean="0">
                <a:solidFill>
                  <a:srgbClr val="002060"/>
                </a:solidFill>
                <a:cs typeface="B Nazanin" panose="00000400000000000000" pitchFamily="2" charset="-78"/>
              </a:rPr>
              <a:t>1- ایجاد : </a:t>
            </a:r>
            <a:r>
              <a:rPr lang="fa-IR" sz="3100" dirty="0" smtClean="0">
                <a:cs typeface="B Nazanin" panose="00000400000000000000" pitchFamily="2" charset="-78"/>
              </a:rPr>
              <a:t>اساس فرایند کار آفرینی در این مرحله شکل میگرند و شامل فعالیت های اولیه کسب و کار می شود این مرحله علاوه بر توجه ویژه به خلاقیت به جمع آوری سایر منابع کار آفرینی هم توجه می شود   </a:t>
            </a:r>
            <a:br>
              <a:rPr lang="fa-IR" sz="3100" dirty="0" smtClean="0">
                <a:cs typeface="B Nazanin" panose="00000400000000000000" pitchFamily="2" charset="-78"/>
              </a:rPr>
            </a:br>
            <a:r>
              <a:rPr lang="fa-IR" sz="3100" b="1" i="1" dirty="0" smtClean="0">
                <a:solidFill>
                  <a:srgbClr val="002060"/>
                </a:solidFill>
                <a:cs typeface="B Nazanin" panose="00000400000000000000" pitchFamily="2" charset="-78"/>
              </a:rPr>
              <a:t>2- مرحله رشد (رشد ) : </a:t>
            </a:r>
            <a:r>
              <a:rPr lang="fa-IR" sz="3100" dirty="0" smtClean="0">
                <a:cs typeface="B Nazanin" panose="00000400000000000000" pitchFamily="2" charset="-78"/>
              </a:rPr>
              <a:t>دراین مرحله برای ایجاد برنامه های تجاری رسمی جمع آوری سرمایه انجام فعالیت بازایابی و ایجاد فعالیت  کار آفرینی توجه ویژه ای میشود .</a:t>
            </a:r>
            <a:br>
              <a:rPr lang="fa-IR" sz="3100" dirty="0" smtClean="0">
                <a:cs typeface="B Nazanin" panose="00000400000000000000" pitchFamily="2" charset="-78"/>
              </a:rPr>
            </a:br>
            <a:r>
              <a:rPr lang="fa-IR" sz="3100" dirty="0" smtClean="0">
                <a:cs typeface="B Nazanin" panose="00000400000000000000" pitchFamily="2" charset="-78"/>
              </a:rPr>
              <a:t>3- مرحله بلوغ یا تبیت : دراین رهبری تک نفر کار آفرینی به مدیریت گروهی تغییر می کند بیشترین سود کشور بالاترین میزان فروش  بالاترین سهم از محصول </a:t>
            </a:r>
            <a:br>
              <a:rPr lang="fa-IR" sz="3100" dirty="0" smtClean="0">
                <a:cs typeface="B Nazanin" panose="00000400000000000000" pitchFamily="2" charset="-78"/>
              </a:rPr>
            </a:br>
            <a:r>
              <a:rPr lang="fa-IR" sz="3100" dirty="0" smtClean="0">
                <a:cs typeface="B Nazanin" panose="00000400000000000000" pitchFamily="2" charset="-78"/>
              </a:rPr>
              <a:t> </a:t>
            </a:r>
            <a:r>
              <a:rPr lang="fa-IR" sz="3100" b="1" i="1" dirty="0" smtClean="0">
                <a:solidFill>
                  <a:srgbClr val="002060"/>
                </a:solidFill>
                <a:cs typeface="B Nazanin" panose="00000400000000000000" pitchFamily="2" charset="-78"/>
              </a:rPr>
              <a:t>4- مرحله افول :</a:t>
            </a:r>
            <a:r>
              <a:rPr lang="fa-IR" sz="3100" dirty="0" smtClean="0">
                <a:cs typeface="B Nazanin" panose="00000400000000000000" pitchFamily="2" charset="-78"/>
              </a:rPr>
              <a:t> در این مرحله بی توجهی مشتریان به کالا افزایش پیدا می کند سازمان و تولیه سهم از محصول خود را بازار دست می دهد فروش به کاهش محصول نزدیک میشود و مرگ محصول نزدیک می شود .</a:t>
            </a:r>
            <a:br>
              <a:rPr lang="fa-IR" sz="3100" dirty="0" smtClean="0">
                <a:cs typeface="B Nazanin" panose="00000400000000000000" pitchFamily="2" charset="-78"/>
              </a:rPr>
            </a:br>
            <a:r>
              <a:rPr lang="fa-IR" sz="3100" dirty="0" smtClean="0">
                <a:cs typeface="B Nazanin" panose="00000400000000000000" pitchFamily="2" charset="-78"/>
              </a:rPr>
              <a:t> </a:t>
            </a:r>
            <a:r>
              <a:rPr lang="fa-IR" sz="3100" b="1" i="1" dirty="0" smtClean="0">
                <a:solidFill>
                  <a:srgbClr val="002060"/>
                </a:solidFill>
                <a:cs typeface="B Nazanin" panose="00000400000000000000" pitchFamily="2" charset="-78"/>
              </a:rPr>
              <a:t>5- مرحله  مرگ : </a:t>
            </a:r>
            <a:r>
              <a:rPr lang="fa-IR" sz="3100" dirty="0" smtClean="0">
                <a:cs typeface="B Nazanin" panose="00000400000000000000" pitchFamily="2" charset="-78"/>
              </a:rPr>
              <a:t>سود شرکت تبدیل به زیان فروش کاهش پیدا کرده است ، مرحله رهایی یافت به مرحله اول چرغه مرحله ایجاد است (که نتجه تولید یک محصول جدید می باشد ) رسید </a:t>
            </a:r>
            <a:endParaRPr lang="en-US" sz="3100" dirty="0">
              <a:cs typeface="B Nazanin" panose="00000400000000000000" pitchFamily="2" charset="-78"/>
            </a:endParaRPr>
          </a:p>
        </p:txBody>
      </p:sp>
    </p:spTree>
    <p:extLst>
      <p:ext uri="{BB962C8B-B14F-4D97-AF65-F5344CB8AC3E}">
        <p14:creationId xmlns:p14="http://schemas.microsoft.com/office/powerpoint/2010/main" val="185129855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0807" y="2985893"/>
            <a:ext cx="8689976" cy="2509213"/>
          </a:xfrm>
        </p:spPr>
        <p:txBody>
          <a:bodyPr>
            <a:noAutofit/>
          </a:bodyPr>
          <a:lstStyle/>
          <a:p>
            <a:pPr algn="r"/>
            <a:r>
              <a:rPr lang="fa-IR" sz="3200" b="1" i="1" dirty="0">
                <a:solidFill>
                  <a:srgbClr val="FF0000"/>
                </a:solidFill>
                <a:cs typeface="B Nazanin" panose="00000400000000000000" pitchFamily="2" charset="-78"/>
              </a:rPr>
              <a:t>علامت تجاری چیست؟</a:t>
            </a:r>
            <a:r>
              <a:rPr lang="fa-IR" sz="2000" dirty="0">
                <a:cs typeface="B Nazanin" panose="00000400000000000000" pitchFamily="2" charset="-78"/>
              </a:rPr>
              <a:t/>
            </a:r>
            <a:br>
              <a:rPr lang="fa-IR" sz="2000" dirty="0">
                <a:cs typeface="B Nazanin" panose="00000400000000000000" pitchFamily="2" charset="-78"/>
              </a:rPr>
            </a:br>
            <a:r>
              <a:rPr lang="fa-IR" sz="2800" dirty="0">
                <a:solidFill>
                  <a:srgbClr val="7030A0"/>
                </a:solidFill>
                <a:cs typeface="B Nazanin" panose="00000400000000000000" pitchFamily="2" charset="-78"/>
              </a:rPr>
              <a:t>علامت تجاری نشانی است که قادر است کالاهای تولیدی یا خدمات ارائه شده توسط یک شخص/بنگاه را از کالاها یا خدمات سایر بنگاه‌ها با اشخاص متمایز نماید. </a:t>
            </a:r>
            <a:r>
              <a:rPr lang="fa-IR" sz="2800" dirty="0">
                <a:solidFill>
                  <a:srgbClr val="7030A0"/>
                </a:solidFill>
                <a:cs typeface="B Nazanin" panose="00000400000000000000" pitchFamily="2" charset="-78"/>
              </a:rPr>
              <a:t/>
            </a:r>
            <a:br>
              <a:rPr lang="fa-IR" sz="2800" dirty="0">
                <a:solidFill>
                  <a:srgbClr val="7030A0"/>
                </a:solidFill>
                <a:cs typeface="B Nazanin" panose="00000400000000000000" pitchFamily="2" charset="-78"/>
              </a:rPr>
            </a:br>
            <a:r>
              <a:rPr lang="fa-IR" sz="2800" dirty="0">
                <a:solidFill>
                  <a:srgbClr val="7030A0"/>
                </a:solidFill>
                <a:cs typeface="B Nazanin" panose="00000400000000000000" pitchFamily="2" charset="-78"/>
              </a:rPr>
              <a:t>طبق ماده 30 قانون علامت‌، علامت جمعي و نام تجاري عبارتند از: </a:t>
            </a:r>
            <a:r>
              <a:rPr lang="fa-IR" sz="2800" dirty="0">
                <a:solidFill>
                  <a:srgbClr val="7030A0"/>
                </a:solidFill>
                <a:cs typeface="B Nazanin" panose="00000400000000000000" pitchFamily="2" charset="-78"/>
              </a:rPr>
              <a:t/>
            </a:r>
            <a:br>
              <a:rPr lang="fa-IR" sz="2800" dirty="0">
                <a:solidFill>
                  <a:srgbClr val="7030A0"/>
                </a:solidFill>
                <a:cs typeface="B Nazanin" panose="00000400000000000000" pitchFamily="2" charset="-78"/>
              </a:rPr>
            </a:br>
            <a:r>
              <a:rPr lang="fa-IR" sz="2800" b="1" dirty="0">
                <a:solidFill>
                  <a:srgbClr val="7030A0"/>
                </a:solidFill>
                <a:cs typeface="B Nazanin" panose="00000400000000000000" pitchFamily="2" charset="-78"/>
              </a:rPr>
              <a:t>الف</a:t>
            </a:r>
            <a:r>
              <a:rPr lang="fa-IR" sz="2800" dirty="0">
                <a:solidFill>
                  <a:srgbClr val="7030A0"/>
                </a:solidFill>
                <a:cs typeface="B Nazanin" panose="00000400000000000000" pitchFamily="2" charset="-78"/>
              </a:rPr>
              <a:t> ـ علامت يعني هر نشان قابل رؤيتي كه بتواند كالاها يا خدمات اشخاص حقيقي يا حقوقي را از هم متمايز سازد. </a:t>
            </a:r>
            <a:r>
              <a:rPr lang="fa-IR" sz="2800" dirty="0">
                <a:solidFill>
                  <a:srgbClr val="7030A0"/>
                </a:solidFill>
                <a:cs typeface="B Nazanin" panose="00000400000000000000" pitchFamily="2" charset="-78"/>
              </a:rPr>
              <a:t/>
            </a:r>
            <a:br>
              <a:rPr lang="fa-IR" sz="2800" dirty="0">
                <a:solidFill>
                  <a:srgbClr val="7030A0"/>
                </a:solidFill>
                <a:cs typeface="B Nazanin" panose="00000400000000000000" pitchFamily="2" charset="-78"/>
              </a:rPr>
            </a:br>
            <a:r>
              <a:rPr lang="fa-IR" sz="2800" b="1" dirty="0">
                <a:solidFill>
                  <a:srgbClr val="7030A0"/>
                </a:solidFill>
                <a:cs typeface="B Nazanin" panose="00000400000000000000" pitchFamily="2" charset="-78"/>
              </a:rPr>
              <a:t>ب</a:t>
            </a:r>
            <a:r>
              <a:rPr lang="fa-IR" sz="2800" dirty="0">
                <a:solidFill>
                  <a:srgbClr val="7030A0"/>
                </a:solidFill>
                <a:cs typeface="B Nazanin" panose="00000400000000000000" pitchFamily="2" charset="-78"/>
              </a:rPr>
              <a:t> ـ علامت جمعي يعني هر نشان قابل رؤيتي كه باعنوان علامت جمعي در اظهارنامه ثبت معرفي شود و بتواند مبدأ و يا هرگونه خصوصيات ديگر مانند كيفيت كالا ياخدمات اشخاص حقيقي و حقوقي را كه از اين نشان تحت نظارت مالك علامت ثبت شده جمعي استفاده مي‌كنند متمايز سازد. </a:t>
            </a:r>
            <a:r>
              <a:rPr lang="fa-IR" sz="2800" dirty="0">
                <a:solidFill>
                  <a:srgbClr val="7030A0"/>
                </a:solidFill>
                <a:cs typeface="B Nazanin" panose="00000400000000000000" pitchFamily="2" charset="-78"/>
              </a:rPr>
              <a:t/>
            </a:r>
            <a:br>
              <a:rPr lang="fa-IR" sz="2800" dirty="0">
                <a:solidFill>
                  <a:srgbClr val="7030A0"/>
                </a:solidFill>
                <a:cs typeface="B Nazanin" panose="00000400000000000000" pitchFamily="2" charset="-78"/>
              </a:rPr>
            </a:br>
            <a:r>
              <a:rPr lang="fa-IR" sz="2800" b="1" dirty="0">
                <a:solidFill>
                  <a:srgbClr val="7030A0"/>
                </a:solidFill>
                <a:cs typeface="B Nazanin" panose="00000400000000000000" pitchFamily="2" charset="-78"/>
              </a:rPr>
              <a:t>ج</a:t>
            </a:r>
            <a:r>
              <a:rPr lang="fa-IR" sz="2800" dirty="0">
                <a:solidFill>
                  <a:srgbClr val="7030A0"/>
                </a:solidFill>
                <a:cs typeface="B Nazanin" panose="00000400000000000000" pitchFamily="2" charset="-78"/>
              </a:rPr>
              <a:t> ـ نام تجارتي يعني اسم يا عنواني كه معرف و مشخص‌كننده شخص حقيقي ياحقوقي باشد.</a:t>
            </a:r>
            <a:r>
              <a:rPr lang="fa-IR" sz="2000" dirty="0">
                <a:cs typeface="B Nazanin" panose="00000400000000000000" pitchFamily="2" charset="-78"/>
              </a:rPr>
              <a:t/>
            </a:r>
            <a:br>
              <a:rPr lang="fa-IR" sz="2000" dirty="0">
                <a:cs typeface="B Nazanin" panose="00000400000000000000" pitchFamily="2" charset="-78"/>
              </a:rPr>
            </a:br>
            <a:endParaRPr lang="en-US" sz="20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65" y="1436915"/>
            <a:ext cx="3527720" cy="26457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886554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7521" y="3905793"/>
            <a:ext cx="8689976" cy="1964929"/>
          </a:xfrm>
        </p:spPr>
        <p:txBody>
          <a:bodyPr>
            <a:noAutofit/>
          </a:bodyPr>
          <a:lstStyle/>
          <a:p>
            <a:pPr algn="r" rtl="1"/>
            <a:r>
              <a:rPr lang="fa-IR" sz="6000" b="1" i="1" dirty="0">
                <a:solidFill>
                  <a:srgbClr val="FF0000"/>
                </a:solidFill>
                <a:cs typeface="B Nazanin" panose="00000400000000000000" pitchFamily="2" charset="-78"/>
              </a:rPr>
              <a:t>مزایای ثبت علائم </a:t>
            </a:r>
            <a:r>
              <a:rPr lang="fa-IR" sz="6000" b="1" i="1" dirty="0" smtClean="0">
                <a:solidFill>
                  <a:srgbClr val="FF0000"/>
                </a:solidFill>
                <a:cs typeface="B Nazanin" panose="00000400000000000000" pitchFamily="2" charset="-78"/>
              </a:rPr>
              <a:t>تجاری</a:t>
            </a:r>
            <a:r>
              <a:rPr lang="fa-IR" sz="2400" b="1" i="1" dirty="0" smtClean="0">
                <a:solidFill>
                  <a:srgbClr val="FF0000"/>
                </a:solidFill>
                <a:cs typeface="B Nazanin" panose="00000400000000000000" pitchFamily="2" charset="-78"/>
              </a:rPr>
              <a:t/>
            </a:r>
            <a:br>
              <a:rPr lang="fa-IR" sz="2400" b="1" i="1" dirty="0" smtClean="0">
                <a:solidFill>
                  <a:srgbClr val="FF0000"/>
                </a:solidFill>
                <a:cs typeface="B Nazanin" panose="00000400000000000000" pitchFamily="2" charset="-78"/>
              </a:rPr>
            </a:br>
            <a:r>
              <a:rPr lang="fa-IR" sz="2800" b="1" i="1" dirty="0" smtClean="0">
                <a:solidFill>
                  <a:srgbClr val="002060"/>
                </a:solidFill>
                <a:cs typeface="B Nazanin" panose="00000400000000000000" pitchFamily="2" charset="-78"/>
              </a:rPr>
              <a:t>1- </a:t>
            </a:r>
            <a:r>
              <a:rPr lang="fa-IR" sz="2800" i="1" dirty="0" smtClean="0">
                <a:solidFill>
                  <a:srgbClr val="002060"/>
                </a:solidFill>
              </a:rPr>
              <a:t>تضمین </a:t>
            </a:r>
            <a:r>
              <a:rPr lang="fa-IR" sz="2800" i="1" dirty="0">
                <a:solidFill>
                  <a:srgbClr val="002060"/>
                </a:solidFill>
              </a:rPr>
              <a:t>می‌کند که مشتریان می‌توانند محصولات را از یکدیگر تشخیص دهند</a:t>
            </a:r>
            <a:r>
              <a:rPr lang="fa-IR" sz="2800" i="1" dirty="0" smtClean="0">
                <a:solidFill>
                  <a:srgbClr val="002060"/>
                </a:solidFill>
              </a:rPr>
              <a:t>.</a:t>
            </a:r>
            <a:br>
              <a:rPr lang="fa-IR" sz="2800" i="1" dirty="0" smtClean="0">
                <a:solidFill>
                  <a:srgbClr val="002060"/>
                </a:solidFill>
              </a:rPr>
            </a:br>
            <a:r>
              <a:rPr lang="fa-IR" sz="2800" i="1" dirty="0" smtClean="0">
                <a:solidFill>
                  <a:srgbClr val="002060"/>
                </a:solidFill>
              </a:rPr>
              <a:t>2- شرکت‌ها </a:t>
            </a:r>
            <a:r>
              <a:rPr lang="fa-IR" sz="2800" i="1" dirty="0">
                <a:solidFill>
                  <a:srgbClr val="002060"/>
                </a:solidFill>
              </a:rPr>
              <a:t>را قادر می‌سازد محصولات‌شان را از یکدیگر متمایز </a:t>
            </a:r>
            <a:r>
              <a:rPr lang="fa-IR" sz="2800" i="1" dirty="0" smtClean="0">
                <a:solidFill>
                  <a:srgbClr val="002060"/>
                </a:solidFill>
              </a:rPr>
              <a:t>سازند.</a:t>
            </a:r>
            <a:br>
              <a:rPr lang="fa-IR" sz="2800" i="1" dirty="0" smtClean="0">
                <a:solidFill>
                  <a:srgbClr val="002060"/>
                </a:solidFill>
              </a:rPr>
            </a:br>
            <a:r>
              <a:rPr lang="fa-IR" sz="2800" i="1" dirty="0" smtClean="0">
                <a:solidFill>
                  <a:srgbClr val="002060"/>
                </a:solidFill>
              </a:rPr>
              <a:t>3-ابزار </a:t>
            </a:r>
            <a:r>
              <a:rPr lang="fa-IR" sz="2800" i="1" dirty="0">
                <a:solidFill>
                  <a:srgbClr val="002060"/>
                </a:solidFill>
              </a:rPr>
              <a:t>بازاریابی و اساس ایجاد وجهه و شهرت شرکت‌ها هستند.</a:t>
            </a:r>
            <a:r>
              <a:rPr lang="fa-IR" sz="2800" i="1" dirty="0">
                <a:solidFill>
                  <a:srgbClr val="002060"/>
                </a:solidFill>
              </a:rPr>
              <a:t/>
            </a:r>
            <a:br>
              <a:rPr lang="fa-IR" sz="2800" i="1" dirty="0">
                <a:solidFill>
                  <a:srgbClr val="002060"/>
                </a:solidFill>
              </a:rPr>
            </a:br>
            <a:r>
              <a:rPr lang="fa-IR" sz="2800" i="1" dirty="0" smtClean="0">
                <a:solidFill>
                  <a:srgbClr val="002060"/>
                </a:solidFill>
              </a:rPr>
              <a:t>4- اجازه </a:t>
            </a:r>
            <a:r>
              <a:rPr lang="fa-IR" sz="2800" i="1" dirty="0">
                <a:solidFill>
                  <a:srgbClr val="002060"/>
                </a:solidFill>
              </a:rPr>
              <a:t>استفاده از  آنها به اشخاص ثالث داده می‌شود و منبع مستقیم درآمد از محل حق امتیازها می‌باشند.</a:t>
            </a:r>
            <a:r>
              <a:rPr lang="fa-IR" sz="2800" i="1" dirty="0">
                <a:solidFill>
                  <a:srgbClr val="002060"/>
                </a:solidFill>
              </a:rPr>
              <a:t/>
            </a:r>
            <a:br>
              <a:rPr lang="fa-IR" sz="2800" i="1" dirty="0">
                <a:solidFill>
                  <a:srgbClr val="002060"/>
                </a:solidFill>
              </a:rPr>
            </a:br>
            <a:r>
              <a:rPr lang="fa-IR" sz="2800" i="1" dirty="0" smtClean="0">
                <a:solidFill>
                  <a:srgbClr val="002060"/>
                </a:solidFill>
              </a:rPr>
              <a:t>5- جزء </a:t>
            </a:r>
            <a:r>
              <a:rPr lang="fa-IR" sz="2800" i="1" dirty="0">
                <a:solidFill>
                  <a:srgbClr val="002060"/>
                </a:solidFill>
              </a:rPr>
              <a:t>ضروری موافقت‌نامه‌های اعطای نمایندگی هستند.</a:t>
            </a:r>
            <a:r>
              <a:rPr lang="fa-IR" sz="2800" i="1" dirty="0">
                <a:solidFill>
                  <a:srgbClr val="002060"/>
                </a:solidFill>
              </a:rPr>
              <a:t/>
            </a:r>
            <a:br>
              <a:rPr lang="fa-IR" sz="2800" i="1" dirty="0">
                <a:solidFill>
                  <a:srgbClr val="002060"/>
                </a:solidFill>
              </a:rPr>
            </a:br>
            <a:r>
              <a:rPr lang="fa-IR" sz="2800" i="1" dirty="0" smtClean="0">
                <a:solidFill>
                  <a:srgbClr val="002060"/>
                </a:solidFill>
              </a:rPr>
              <a:t>6- ممکن </a:t>
            </a:r>
            <a:r>
              <a:rPr lang="fa-IR" sz="2800" i="1" dirty="0">
                <a:solidFill>
                  <a:srgbClr val="002060"/>
                </a:solidFill>
              </a:rPr>
              <a:t>است دارائی ازرشمند کسب و کار باشند</a:t>
            </a:r>
            <a:r>
              <a:rPr lang="fa-IR" sz="2800" i="1" dirty="0">
                <a:solidFill>
                  <a:srgbClr val="002060"/>
                </a:solidFill>
              </a:rPr>
              <a:t/>
            </a:r>
            <a:br>
              <a:rPr lang="fa-IR" sz="2800" i="1" dirty="0">
                <a:solidFill>
                  <a:srgbClr val="002060"/>
                </a:solidFill>
              </a:rPr>
            </a:br>
            <a:r>
              <a:rPr lang="fa-IR" sz="2800" i="1" dirty="0" smtClean="0">
                <a:solidFill>
                  <a:srgbClr val="002060"/>
                </a:solidFill>
              </a:rPr>
              <a:t>7-شرکت‌ها </a:t>
            </a:r>
            <a:r>
              <a:rPr lang="fa-IR" sz="2800" i="1" dirty="0">
                <a:solidFill>
                  <a:srgbClr val="002060"/>
                </a:solidFill>
              </a:rPr>
              <a:t>را تشویق می‌کنند در حفظ یا بهبود کیفیت محصولات سرمایه‌گذاری کنند.</a:t>
            </a:r>
            <a:r>
              <a:rPr lang="fa-IR" sz="2800" i="1" dirty="0">
                <a:solidFill>
                  <a:srgbClr val="002060"/>
                </a:solidFill>
              </a:rPr>
              <a:t/>
            </a:r>
            <a:br>
              <a:rPr lang="fa-IR" sz="2800" i="1" dirty="0">
                <a:solidFill>
                  <a:srgbClr val="002060"/>
                </a:solidFill>
              </a:rPr>
            </a:br>
            <a:r>
              <a:rPr lang="fa-IR" sz="2800" i="1" dirty="0" smtClean="0">
                <a:solidFill>
                  <a:srgbClr val="002060"/>
                </a:solidFill>
              </a:rPr>
              <a:t>8- ممکن </a:t>
            </a:r>
            <a:r>
              <a:rPr lang="fa-IR" sz="2800" i="1" dirty="0">
                <a:solidFill>
                  <a:srgbClr val="002060"/>
                </a:solidFill>
              </a:rPr>
              <a:t>است برای دریافت وام مفید باشند.</a:t>
            </a:r>
            <a:r>
              <a:rPr lang="fa-IR" sz="2800" i="1" dirty="0">
                <a:solidFill>
                  <a:srgbClr val="002060"/>
                </a:solidFill>
              </a:rPr>
              <a:t/>
            </a:r>
            <a:br>
              <a:rPr lang="fa-IR" sz="2800" i="1" dirty="0">
                <a:solidFill>
                  <a:srgbClr val="002060"/>
                </a:solidFill>
              </a:rPr>
            </a:br>
            <a:endParaRPr lang="en-US" sz="2800" i="1" dirty="0">
              <a:solidFill>
                <a:srgbClr val="002060"/>
              </a:solidFill>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147" y="4175271"/>
            <a:ext cx="4051048" cy="25390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751347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0749" y="300447"/>
            <a:ext cx="10728371" cy="6152606"/>
          </a:xfrm>
        </p:spPr>
        <p:txBody>
          <a:bodyPr>
            <a:normAutofit fontScale="90000"/>
          </a:bodyPr>
          <a:lstStyle/>
          <a:p>
            <a:pPr algn="r" rtl="1"/>
            <a:r>
              <a:rPr lang="fa-IR" sz="4400" i="1" dirty="0" smtClean="0">
                <a:solidFill>
                  <a:srgbClr val="FF0000"/>
                </a:solidFill>
                <a:cs typeface="B Nazanin" panose="00000400000000000000" pitchFamily="2" charset="-78"/>
              </a:rPr>
              <a:t>دلایل حمایت از علائم تجاری و حقوق ناشی آن :</a:t>
            </a:r>
            <a:r>
              <a:rPr lang="fa-IR" dirty="0" smtClean="0">
                <a:solidFill>
                  <a:srgbClr val="7030A0"/>
                </a:solidFill>
              </a:rPr>
              <a:t/>
            </a:r>
            <a:br>
              <a:rPr lang="fa-IR" dirty="0" smtClean="0">
                <a:solidFill>
                  <a:srgbClr val="7030A0"/>
                </a:solidFill>
              </a:rPr>
            </a:br>
            <a:r>
              <a:rPr lang="fa-IR" dirty="0" smtClean="0">
                <a:solidFill>
                  <a:srgbClr val="7030A0"/>
                </a:solidFill>
              </a:rPr>
              <a:t> </a:t>
            </a:r>
            <a:r>
              <a:rPr lang="fa-IR" sz="2400" i="1" dirty="0">
                <a:cs typeface="B Nazanin" panose="00000400000000000000" pitchFamily="2" charset="-78"/>
              </a:rPr>
              <a:t>با اینکه اکثر کسب و کارها به اهمیت استقاده از علائم تجاری به منظور تمیز دادن محصولات‎شان از محصولات رقبا پی برده‌اند، همه آنها اهمیت حمایت از </a:t>
            </a:r>
            <a:r>
              <a:rPr lang="fa-IR" sz="2400" i="1" dirty="0">
                <a:solidFill>
                  <a:schemeClr val="accent6">
                    <a:lumMod val="50000"/>
                  </a:schemeClr>
                </a:solidFill>
                <a:cs typeface="B Nazanin" panose="00000400000000000000" pitchFamily="2" charset="-78"/>
              </a:rPr>
              <a:t>علائم تجاری </a:t>
            </a:r>
            <a:r>
              <a:rPr lang="fa-IR" sz="2400" i="1" dirty="0">
                <a:cs typeface="B Nazanin" panose="00000400000000000000" pitchFamily="2" charset="-78"/>
              </a:rPr>
              <a:t>از طریق ثبت را درک نکرده‌اند .</a:t>
            </a:r>
            <a:br>
              <a:rPr lang="fa-IR" sz="2400" i="1" dirty="0">
                <a:cs typeface="B Nazanin" panose="00000400000000000000" pitchFamily="2" charset="-78"/>
              </a:rPr>
            </a:br>
            <a:r>
              <a:rPr lang="fa-IR" sz="2400" i="1" dirty="0">
                <a:cs typeface="B Nazanin" panose="00000400000000000000" pitchFamily="2" charset="-78"/>
              </a:rPr>
              <a:t>پس از ثبت علامت طبق قانون </a:t>
            </a:r>
            <a:r>
              <a:rPr lang="fa-IR" sz="2400" i="1" dirty="0">
                <a:solidFill>
                  <a:schemeClr val="accent6">
                    <a:lumMod val="50000"/>
                  </a:schemeClr>
                </a:solidFill>
                <a:cs typeface="B Nazanin" panose="00000400000000000000" pitchFamily="2" charset="-78"/>
              </a:rPr>
              <a:t>ثبت علائم </a:t>
            </a:r>
            <a:r>
              <a:rPr lang="fa-IR" sz="2400" i="1" dirty="0" smtClean="0">
                <a:solidFill>
                  <a:schemeClr val="accent6">
                    <a:lumMod val="50000"/>
                  </a:schemeClr>
                </a:solidFill>
                <a:cs typeface="B Nazanin" panose="00000400000000000000" pitchFamily="2" charset="-78"/>
              </a:rPr>
              <a:t>تجاری </a:t>
            </a:r>
            <a:r>
              <a:rPr lang="fa-IR" sz="2400" i="1" dirty="0" smtClean="0">
                <a:cs typeface="B Nazanin" panose="00000400000000000000" pitchFamily="2" charset="-78"/>
              </a:rPr>
              <a:t>شخص/شرکت </a:t>
            </a:r>
            <a:r>
              <a:rPr lang="fa-IR" sz="2400" i="1" dirty="0">
                <a:cs typeface="B Nazanin" panose="00000400000000000000" pitchFamily="2" charset="-78"/>
              </a:rPr>
              <a:t>حق انحصاری پیدا میکند، بموجب آن می‌توانید از عرضه کالاهای یکسان یا مشابه توسط اشخاص ثالث </a:t>
            </a:r>
            <a:r>
              <a:rPr lang="fa-IR" sz="2400" i="1" dirty="0" smtClean="0">
                <a:cs typeface="B Nazanin" panose="00000400000000000000" pitchFamily="2" charset="-78"/>
              </a:rPr>
              <a:t>تحت  </a:t>
            </a:r>
            <a:r>
              <a:rPr lang="fa-IR" sz="2400" i="1" dirty="0" smtClean="0">
                <a:solidFill>
                  <a:schemeClr val="accent6">
                    <a:lumMod val="50000"/>
                  </a:schemeClr>
                </a:solidFill>
                <a:cs typeface="B Nazanin" panose="00000400000000000000" pitchFamily="2" charset="-78"/>
              </a:rPr>
              <a:t>علائم  تجاری </a:t>
            </a:r>
            <a:r>
              <a:rPr lang="fa-IR" sz="2400" i="1" dirty="0" smtClean="0">
                <a:cs typeface="B Nazanin" panose="00000400000000000000" pitchFamily="2" charset="-78"/>
              </a:rPr>
              <a:t>که </a:t>
            </a:r>
            <a:r>
              <a:rPr lang="fa-IR" sz="2400" i="1" dirty="0">
                <a:cs typeface="B Nazanin" panose="00000400000000000000" pitchFamily="2" charset="-78"/>
              </a:rPr>
              <a:t>عین یا به طریق گمراه کننده‌ای مشابه علامت تجاری شما هستند جلوگیری نماید.</a:t>
            </a:r>
            <a:br>
              <a:rPr lang="fa-IR" sz="2400" i="1" dirty="0">
                <a:cs typeface="B Nazanin" panose="00000400000000000000" pitchFamily="2" charset="-78"/>
              </a:rPr>
            </a:br>
            <a:r>
              <a:rPr lang="fa-IR" sz="2400" i="1" dirty="0">
                <a:cs typeface="B Nazanin" panose="00000400000000000000" pitchFamily="2" charset="-78"/>
              </a:rPr>
              <a:t>اگر علامت تجاری ثبت نشود، شرکت‌های رقیب از همان علامت یا علامتی که شباهت آن با علامت مزبور به اندازه‌ای است که موجب گمراهی خواهد شد برای همان کالا یا کالاهای مشابه استفاده خواهند کرد و در نتیجه سرمایه‌گذاری در بازاریابی یک محصول ممکن است به هدر رود. اگر یکی از رقیبان از علامت تجاری یکسان یا مشابه علامت تجاری استفاده کند، ممکن است مشتریان تصور کنند آن محصول متعلق به همان شرکت است و در نتیجه کالای رقیب را خریداری کند. این امر نه تنها سود شخص/شرکت را کاهش خواهد داد و مشتریان را گمراه خواهد کرد بلکه به شهرت و وجهه آسیب خواهد زد – بخصوص اگر محصول رقیب کیفیت نازلی داشته باشد .</a:t>
            </a:r>
            <a:br>
              <a:rPr lang="fa-IR" sz="2400" i="1" dirty="0">
                <a:cs typeface="B Nazanin" panose="00000400000000000000" pitchFamily="2" charset="-78"/>
              </a:rPr>
            </a:br>
            <a:r>
              <a:rPr lang="fa-IR" sz="2400" i="1" dirty="0">
                <a:cs typeface="B Nazanin" panose="00000400000000000000" pitchFamily="2" charset="-78"/>
              </a:rPr>
              <a:t>با توجه به ارزش علائم تجاری و اهمیتی که یک علامت تجاری ممکن است در تعیین میزان موفقیت یک محصول در بازار داشته باشد، تضمین اینکه در بازارهای مربوط به ثبت رسیده باشد بسیار ضروری است .</a:t>
            </a:r>
            <a:br>
              <a:rPr lang="fa-IR" sz="2400" i="1" dirty="0">
                <a:cs typeface="B Nazanin" panose="00000400000000000000" pitchFamily="2" charset="-78"/>
              </a:rPr>
            </a:br>
            <a:r>
              <a:rPr lang="fa-IR" sz="2400" i="1" dirty="0">
                <a:cs typeface="B Nazanin" panose="00000400000000000000" pitchFamily="2" charset="-78"/>
              </a:rPr>
              <a:t>بعلاوه، تفویض اجازه استفاده از یک علامت تجاری ثبت شده به شرکت‌های ثالث بسیار آسان‌تر است و در نتیجه می‌تواند منبع درآمد بیشتری برای شرکت/شخص بوجود آورد یا اساس انعقاد یک موافقت‌نامه اعطای نمایندگی فروش باشد.</a:t>
            </a:r>
            <a:br>
              <a:rPr lang="fa-IR" sz="2400" i="1" dirty="0">
                <a:cs typeface="B Nazanin" panose="00000400000000000000" pitchFamily="2" charset="-78"/>
              </a:rPr>
            </a:br>
            <a:r>
              <a:rPr lang="fa-IR" sz="2400" i="1" dirty="0">
                <a:cs typeface="B Nazanin" panose="00000400000000000000" pitchFamily="2" charset="-78"/>
              </a:rPr>
              <a:t>گاهی اوقات، یک </a:t>
            </a:r>
            <a:r>
              <a:rPr lang="fa-IR" sz="2400" i="1" dirty="0">
                <a:solidFill>
                  <a:schemeClr val="accent6">
                    <a:lumMod val="50000"/>
                  </a:schemeClr>
                </a:solidFill>
                <a:cs typeface="B Nazanin" panose="00000400000000000000" pitchFamily="2" charset="-78"/>
              </a:rPr>
              <a:t>علائم  تجاری </a:t>
            </a:r>
            <a:r>
              <a:rPr lang="fa-IR" sz="2400" i="1" dirty="0" smtClean="0">
                <a:cs typeface="B Nazanin" panose="00000400000000000000" pitchFamily="2" charset="-78"/>
              </a:rPr>
              <a:t>ثبت </a:t>
            </a:r>
            <a:r>
              <a:rPr lang="fa-IR" sz="2400" i="1" dirty="0">
                <a:cs typeface="B Nazanin" panose="00000400000000000000" pitchFamily="2" charset="-78"/>
              </a:rPr>
              <a:t>شده که در میان مشتریان از شهرت خوبی برخوردار است. ممکن است به منظور دریافت منابع مالی یا وام از موءسسات مالی استفاده شود که بطور فزاینده‌ای از اهمیت علائم برای موفقیت کسب و کار آگاه می‌شوند .</a:t>
            </a:r>
            <a:r>
              <a:rPr lang="fa-IR" sz="1800" i="1" dirty="0">
                <a:cs typeface="B Nazanin" panose="00000400000000000000" pitchFamily="2" charset="-78"/>
              </a:rPr>
              <a:t/>
            </a:r>
            <a:br>
              <a:rPr lang="fa-IR" sz="1800" i="1" dirty="0">
                <a:cs typeface="B Nazanin" panose="00000400000000000000" pitchFamily="2" charset="-78"/>
              </a:rPr>
            </a:br>
            <a:endParaRPr lang="en-US" sz="1600" dirty="0">
              <a:solidFill>
                <a:srgbClr val="7030A0"/>
              </a:solidFill>
            </a:endParaRPr>
          </a:p>
        </p:txBody>
      </p:sp>
    </p:spTree>
    <p:extLst>
      <p:ext uri="{BB962C8B-B14F-4D97-AF65-F5344CB8AC3E}">
        <p14:creationId xmlns:p14="http://schemas.microsoft.com/office/powerpoint/2010/main" val="35836338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833" y="939774"/>
            <a:ext cx="10045337" cy="1014264"/>
          </a:xfrm>
        </p:spPr>
        <p:txBody>
          <a:bodyPr>
            <a:noAutofit/>
            <a:scene3d>
              <a:camera prst="orthographicFront"/>
              <a:lightRig rig="soft" dir="t">
                <a:rot lat="0" lon="0" rev="15600000"/>
              </a:lightRig>
            </a:scene3d>
            <a:sp3d extrusionH="57150" prstMaterial="softEdge">
              <a:bevelT w="25400" h="38100" prst="angle"/>
            </a:sp3d>
          </a:bodyPr>
          <a:lstStyle/>
          <a:p>
            <a:pPr algn="ctr"/>
            <a:r>
              <a:rPr lang="fa-IR" sz="4400" b="1" dirty="0" smtClean="0">
                <a:ln/>
                <a:solidFill>
                  <a:srgbClr val="FFC000"/>
                </a:solidFill>
                <a:latin typeface="Aldhabi" panose="01000000000000000000" pitchFamily="2" charset="-78"/>
                <a:cs typeface="B Nazanin" panose="00000400000000000000" pitchFamily="2" charset="-78"/>
              </a:rPr>
              <a:t>فصل سوم : مدیریت کسب وکار</a:t>
            </a:r>
            <a:br>
              <a:rPr lang="fa-IR" sz="4400" b="1" dirty="0" smtClean="0">
                <a:ln/>
                <a:solidFill>
                  <a:srgbClr val="FFC000"/>
                </a:solidFill>
                <a:latin typeface="Aldhabi" panose="01000000000000000000" pitchFamily="2" charset="-78"/>
                <a:cs typeface="B Nazanin" panose="00000400000000000000" pitchFamily="2" charset="-78"/>
              </a:rPr>
            </a:br>
            <a:r>
              <a:rPr lang="fa-IR" sz="4400" b="1" dirty="0" smtClean="0">
                <a:ln/>
                <a:solidFill>
                  <a:srgbClr val="FFC000"/>
                </a:solidFill>
                <a:latin typeface="Aldhabi" panose="01000000000000000000" pitchFamily="2" charset="-78"/>
                <a:cs typeface="B Nazanin" panose="00000400000000000000" pitchFamily="2" charset="-78"/>
              </a:rPr>
              <a:t> </a:t>
            </a:r>
            <a:br>
              <a:rPr lang="fa-IR" sz="4400" b="1" dirty="0" smtClean="0">
                <a:ln/>
                <a:solidFill>
                  <a:srgbClr val="FFC000"/>
                </a:solidFill>
                <a:latin typeface="Aldhabi" panose="01000000000000000000" pitchFamily="2" charset="-78"/>
                <a:cs typeface="B Nazanin" panose="00000400000000000000" pitchFamily="2" charset="-78"/>
              </a:rPr>
            </a:br>
            <a:r>
              <a:rPr lang="fa-IR" sz="4400" b="1" dirty="0" smtClean="0">
                <a:ln/>
                <a:solidFill>
                  <a:srgbClr val="FFC000"/>
                </a:solidFill>
                <a:latin typeface="Aldhabi" panose="01000000000000000000" pitchFamily="2" charset="-78"/>
                <a:cs typeface="B Nazanin" panose="00000400000000000000" pitchFamily="2" charset="-78"/>
              </a:rPr>
              <a:t>(انواع شرکت های تجاری )</a:t>
            </a:r>
            <a:endParaRPr lang="en-US" sz="4400" b="1" dirty="0">
              <a:ln/>
              <a:solidFill>
                <a:srgbClr val="FFC000"/>
              </a:solidFill>
              <a:latin typeface="Aldhabi" panose="01000000000000000000" pitchFamily="2" charset="-78"/>
              <a:cs typeface="B Nazanin" panose="00000400000000000000" pitchFamily="2" charset="-78"/>
            </a:endParaRPr>
          </a:p>
        </p:txBody>
      </p:sp>
      <p:sp>
        <p:nvSpPr>
          <p:cNvPr id="3" name="TextBox 2"/>
          <p:cNvSpPr txBox="1"/>
          <p:nvPr/>
        </p:nvSpPr>
        <p:spPr>
          <a:xfrm>
            <a:off x="1904218" y="1837770"/>
            <a:ext cx="8418055" cy="646331"/>
          </a:xfrm>
          <a:prstGeom prst="rect">
            <a:avLst/>
          </a:prstGeom>
          <a:noFill/>
        </p:spPr>
        <p:txBody>
          <a:bodyPr wrap="square" rtlCol="0">
            <a:spAutoFit/>
          </a:bodyPr>
          <a:lstStyle/>
          <a:p>
            <a:pPr algn="ctr"/>
            <a:r>
              <a:rPr lang="fa-IR" sz="3600" b="1" spc="50" dirty="0">
                <a:ln w="0"/>
                <a:solidFill>
                  <a:srgbClr val="14EA1E"/>
                </a:solidFill>
                <a:effectLst>
                  <a:innerShdw blurRad="63500" dist="50800" dir="13500000">
                    <a:srgbClr val="000000">
                      <a:alpha val="50000"/>
                    </a:srgbClr>
                  </a:innerShdw>
                </a:effectLst>
                <a:latin typeface="Urdu Typesetting" panose="03020402040406030203" pitchFamily="66" charset="-78"/>
                <a:cs typeface="Urdu Typesetting" panose="03020402040406030203" pitchFamily="66" charset="-78"/>
              </a:rPr>
              <a:t>آموزشكده فني و حرفه اي پسران </a:t>
            </a:r>
            <a:r>
              <a:rPr lang="fa-IR" sz="3600" b="1" spc="50" dirty="0" smtClean="0">
                <a:ln w="0"/>
                <a:solidFill>
                  <a:srgbClr val="14EA1E"/>
                </a:solidFill>
                <a:effectLst>
                  <a:innerShdw blurRad="63500" dist="50800" dir="13500000">
                    <a:srgbClr val="000000">
                      <a:alpha val="50000"/>
                    </a:srgbClr>
                  </a:innerShdw>
                </a:effectLst>
                <a:latin typeface="Urdu Typesetting" panose="03020402040406030203" pitchFamily="66" charset="-78"/>
                <a:cs typeface="Urdu Typesetting" panose="03020402040406030203" pitchFamily="66" charset="-78"/>
              </a:rPr>
              <a:t>استهبان</a:t>
            </a:r>
            <a:endParaRPr lang="fa-IR" sz="3600" b="1" spc="50" dirty="0">
              <a:ln w="0"/>
              <a:solidFill>
                <a:srgbClr val="14EA1E"/>
              </a:solidFill>
              <a:effectLst>
                <a:innerShdw blurRad="63500" dist="50800" dir="13500000">
                  <a:srgbClr val="000000">
                    <a:alpha val="50000"/>
                  </a:srgbClr>
                </a:innerShdw>
              </a:effectLst>
              <a:latin typeface="Urdu Typesetting" panose="03020402040406030203" pitchFamily="66" charset="-78"/>
              <a:cs typeface="Urdu Typesetting" panose="03020402040406030203" pitchFamily="66" charset="-78"/>
            </a:endParaRPr>
          </a:p>
        </p:txBody>
      </p:sp>
      <p:sp>
        <p:nvSpPr>
          <p:cNvPr id="4" name="TextBox 3"/>
          <p:cNvSpPr txBox="1"/>
          <p:nvPr/>
        </p:nvSpPr>
        <p:spPr>
          <a:xfrm>
            <a:off x="3442166" y="2945766"/>
            <a:ext cx="5342157" cy="769441"/>
          </a:xfrm>
          <a:prstGeom prst="rect">
            <a:avLst/>
          </a:prstGeom>
          <a:noFill/>
        </p:spPr>
        <p:txBody>
          <a:bodyPr wrap="square" rtlCol="0">
            <a:spAutoFit/>
          </a:bodyPr>
          <a:lstStyle/>
          <a:p>
            <a:pPr algn="ctr"/>
            <a:r>
              <a:rPr lang="fa-IR" sz="4400" b="1" spc="50" dirty="0" smtClean="0">
                <a:ln w="0"/>
                <a:solidFill>
                  <a:srgbClr val="FF0000"/>
                </a:solidFill>
                <a:effectLst>
                  <a:innerShdw blurRad="63500" dist="50800" dir="13500000">
                    <a:srgbClr val="000000">
                      <a:alpha val="50000"/>
                    </a:srgbClr>
                  </a:innerShdw>
                </a:effectLst>
                <a:latin typeface="Urdu Typesetting" panose="03020402040406030203" pitchFamily="66" charset="-78"/>
                <a:cs typeface="Urdu Typesetting" panose="03020402040406030203" pitchFamily="66" charset="-78"/>
              </a:rPr>
              <a:t>واحد درسی : </a:t>
            </a:r>
            <a:r>
              <a:rPr lang="fa-IR" sz="4400" b="1" spc="50" dirty="0" smtClean="0">
                <a:ln w="0"/>
                <a:solidFill>
                  <a:srgbClr val="FF0000"/>
                </a:solidFill>
                <a:effectLst>
                  <a:innerShdw blurRad="63500" dist="50800" dir="13500000">
                    <a:srgbClr val="000000">
                      <a:alpha val="50000"/>
                    </a:srgbClr>
                  </a:innerShdw>
                </a:effectLst>
                <a:latin typeface="Urdu Typesetting" panose="03020402040406030203" pitchFamily="66" charset="-78"/>
                <a:cs typeface="Urdu Typesetting" panose="03020402040406030203" pitchFamily="66" charset="-78"/>
              </a:rPr>
              <a:t>کار آفرینی </a:t>
            </a:r>
            <a:endParaRPr lang="en-US" sz="4400" b="1" spc="50" dirty="0">
              <a:ln w="0"/>
              <a:solidFill>
                <a:srgbClr val="FF0000"/>
              </a:solidFill>
              <a:effectLst>
                <a:innerShdw blurRad="63500" dist="50800" dir="13500000">
                  <a:srgbClr val="000000">
                    <a:alpha val="50000"/>
                  </a:srgbClr>
                </a:innerShdw>
              </a:effectLst>
              <a:latin typeface="Urdu Typesetting" panose="03020402040406030203" pitchFamily="66" charset="-78"/>
              <a:cs typeface="Urdu Typesetting" panose="03020402040406030203" pitchFamily="66" charset="-78"/>
            </a:endParaRPr>
          </a:p>
        </p:txBody>
      </p:sp>
      <p:sp>
        <p:nvSpPr>
          <p:cNvPr id="5" name="TextBox 4"/>
          <p:cNvSpPr txBox="1"/>
          <p:nvPr/>
        </p:nvSpPr>
        <p:spPr>
          <a:xfrm>
            <a:off x="2069921" y="3838319"/>
            <a:ext cx="8086645" cy="769441"/>
          </a:xfrm>
          <a:prstGeom prst="rect">
            <a:avLst/>
          </a:prstGeom>
          <a:noFill/>
        </p:spPr>
        <p:txBody>
          <a:bodyPr wrap="square" rtlCol="0">
            <a:spAutoFit/>
          </a:bodyPr>
          <a:lstStyle/>
          <a:p>
            <a:r>
              <a:rPr lang="fa-IR" sz="4400" b="1" spc="50" dirty="0" smtClean="0">
                <a:ln w="0"/>
                <a:solidFill>
                  <a:srgbClr val="FFFF00"/>
                </a:solidFill>
                <a:effectLst>
                  <a:innerShdw blurRad="63500" dist="50800" dir="13500000">
                    <a:srgbClr val="000000">
                      <a:alpha val="50000"/>
                    </a:srgbClr>
                  </a:innerShdw>
                </a:effectLst>
                <a:latin typeface="Urdu Typesetting" panose="03020402040406030203" pitchFamily="66" charset="-78"/>
                <a:cs typeface="Urdu Typesetting" panose="03020402040406030203" pitchFamily="66" charset="-78"/>
              </a:rPr>
              <a:t>استاد درس </a:t>
            </a:r>
            <a:r>
              <a:rPr lang="fa-IR" sz="4400" b="1" spc="50" dirty="0" smtClean="0">
                <a:ln w="0"/>
                <a:solidFill>
                  <a:srgbClr val="FFFF00"/>
                </a:solidFill>
                <a:effectLst>
                  <a:innerShdw blurRad="63500" dist="50800" dir="13500000">
                    <a:srgbClr val="000000">
                      <a:alpha val="50000"/>
                    </a:srgbClr>
                  </a:innerShdw>
                </a:effectLst>
                <a:latin typeface="Urdu Typesetting" panose="03020402040406030203" pitchFamily="66" charset="-78"/>
                <a:cs typeface="Urdu Typesetting" panose="03020402040406030203" pitchFamily="66" charset="-78"/>
              </a:rPr>
              <a:t>:جناب آقای مهندس علی واقفی</a:t>
            </a:r>
            <a:endParaRPr lang="en-US" sz="4400" b="1" spc="50" dirty="0">
              <a:ln w="0"/>
              <a:solidFill>
                <a:srgbClr val="FFFF00"/>
              </a:solidFill>
              <a:effectLst>
                <a:innerShdw blurRad="63500" dist="50800" dir="13500000">
                  <a:srgbClr val="000000">
                    <a:alpha val="50000"/>
                  </a:srgbClr>
                </a:innerShdw>
              </a:effectLst>
              <a:latin typeface="Urdu Typesetting" panose="03020402040406030203" pitchFamily="66" charset="-78"/>
              <a:cs typeface="Urdu Typesetting" panose="03020402040406030203" pitchFamily="66" charset="-78"/>
            </a:endParaRPr>
          </a:p>
        </p:txBody>
      </p:sp>
      <p:sp>
        <p:nvSpPr>
          <p:cNvPr id="6" name="TextBox 5"/>
          <p:cNvSpPr txBox="1"/>
          <p:nvPr/>
        </p:nvSpPr>
        <p:spPr>
          <a:xfrm>
            <a:off x="1120462" y="5161758"/>
            <a:ext cx="9721709" cy="769441"/>
          </a:xfrm>
          <a:prstGeom prst="rect">
            <a:avLst/>
          </a:prstGeom>
          <a:noFill/>
        </p:spPr>
        <p:txBody>
          <a:bodyPr wrap="square" rtlCol="0">
            <a:spAutoFit/>
          </a:bodyPr>
          <a:lstStyle/>
          <a:p>
            <a:r>
              <a:rPr lang="fa-IR" sz="4400" b="1" spc="50" dirty="0" smtClean="0">
                <a:ln w="0"/>
                <a:solidFill>
                  <a:srgbClr val="2D1FDF"/>
                </a:solidFill>
                <a:effectLst>
                  <a:innerShdw blurRad="63500" dist="50800" dir="13500000">
                    <a:srgbClr val="000000">
                      <a:alpha val="50000"/>
                    </a:srgbClr>
                  </a:innerShdw>
                </a:effectLst>
                <a:latin typeface="Urdu Typesetting" panose="03020402040406030203" pitchFamily="66" charset="-78"/>
                <a:cs typeface="Urdu Typesetting" panose="03020402040406030203" pitchFamily="66" charset="-78"/>
              </a:rPr>
              <a:t>ارائه دهنده : حمیدرضا نام </a:t>
            </a:r>
            <a:r>
              <a:rPr lang="fa-IR" sz="4400" b="1" spc="50" dirty="0" smtClean="0">
                <a:ln w="0"/>
                <a:solidFill>
                  <a:srgbClr val="2D1FDF"/>
                </a:solidFill>
                <a:effectLst>
                  <a:innerShdw blurRad="63500" dist="50800" dir="13500000">
                    <a:srgbClr val="000000">
                      <a:alpha val="50000"/>
                    </a:srgbClr>
                  </a:innerShdw>
                </a:effectLst>
                <a:latin typeface="Urdu Typesetting" panose="03020402040406030203" pitchFamily="66" charset="-78"/>
                <a:cs typeface="Urdu Typesetting" panose="03020402040406030203" pitchFamily="66" charset="-78"/>
              </a:rPr>
              <a:t>آور و محمد میرشکاری </a:t>
            </a:r>
            <a:endParaRPr lang="fa-IR" sz="4400" b="1" spc="50" dirty="0" smtClean="0">
              <a:ln w="0"/>
              <a:solidFill>
                <a:srgbClr val="2D1FDF"/>
              </a:solidFill>
              <a:effectLst>
                <a:innerShdw blurRad="63500" dist="50800" dir="13500000">
                  <a:srgbClr val="000000">
                    <a:alpha val="50000"/>
                  </a:srgbClr>
                </a:innerShdw>
              </a:effectLst>
              <a:latin typeface="Urdu Typesetting" panose="03020402040406030203" pitchFamily="66" charset="-78"/>
              <a:cs typeface="Urdu Typesetting" panose="03020402040406030203" pitchFamily="66" charset="-78"/>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9921428" y="157286"/>
            <a:ext cx="1841485" cy="2006751"/>
          </a:xfrm>
          <a:prstGeom prst="rect">
            <a:avLst/>
          </a:prstGeom>
        </p:spPr>
      </p:pic>
    </p:spTree>
    <p:extLst>
      <p:ext uri="{BB962C8B-B14F-4D97-AF65-F5344CB8AC3E}">
        <p14:creationId xmlns:p14="http://schemas.microsoft.com/office/powerpoint/2010/main" val="9800502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Effect transition="in" filter="fad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style.rotation</p:attrName>
                                        </p:attrNameLst>
                                      </p:cBhvr>
                                      <p:tavLst>
                                        <p:tav tm="0">
                                          <p:val>
                                            <p:fltVal val="90"/>
                                          </p:val>
                                        </p:tav>
                                        <p:tav tm="100000">
                                          <p:val>
                                            <p:fltVal val="0"/>
                                          </p:val>
                                        </p:tav>
                                      </p:tavLst>
                                    </p:anim>
                                    <p:animEffect transition="in" filter="fade">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8110" y="5368834"/>
            <a:ext cx="8689976" cy="727164"/>
          </a:xfrm>
        </p:spPr>
        <p:txBody>
          <a:bodyPr>
            <a:noAutofit/>
          </a:bodyPr>
          <a:lstStyle/>
          <a:p>
            <a:pPr algn="r"/>
            <a:r>
              <a:rPr lang="fa-IR" sz="4400" i="1" dirty="0">
                <a:solidFill>
                  <a:srgbClr val="FFC000"/>
                </a:solidFill>
                <a:cs typeface="B Nazanin" panose="00000400000000000000" pitchFamily="2" charset="-78"/>
              </a:rPr>
              <a:t>نام تجاری چیست  ؟  </a:t>
            </a:r>
            <a:r>
              <a:rPr lang="fa-IR" sz="2000" dirty="0"/>
              <a:t/>
            </a:r>
            <a:br>
              <a:rPr lang="fa-IR" sz="2000" dirty="0"/>
            </a:br>
            <a:r>
              <a:rPr lang="fa-IR" sz="2400" i="1" dirty="0">
                <a:solidFill>
                  <a:srgbClr val="7030A0"/>
                </a:solidFill>
                <a:cs typeface="B Nazanin" panose="00000400000000000000" pitchFamily="2" charset="-78"/>
              </a:rPr>
              <a:t>"نام تجاری از هویت و خصوصیات منحصربه‌فردی برخوردار است که مجزا از کمپانی و نام کالاست. نام تجاری چیزی فراتراز نام‌ها، </a:t>
            </a:r>
            <a:r>
              <a:rPr lang="fa-IR" sz="2400" i="1" dirty="0" smtClean="0">
                <a:solidFill>
                  <a:srgbClr val="FF0000"/>
                </a:solidFill>
                <a:cs typeface="B Nazanin" panose="00000400000000000000" pitchFamily="2" charset="-78"/>
              </a:rPr>
              <a:t>نشانه‌ها</a:t>
            </a:r>
            <a:r>
              <a:rPr lang="fa-IR" sz="2400" i="1" dirty="0">
                <a:solidFill>
                  <a:srgbClr val="7030A0"/>
                </a:solidFill>
                <a:cs typeface="B Nazanin" panose="00000400000000000000" pitchFamily="2" charset="-78"/>
              </a:rPr>
              <a:t>، و </a:t>
            </a:r>
            <a:r>
              <a:rPr lang="fa-IR" sz="2400" i="1" dirty="0">
                <a:solidFill>
                  <a:srgbClr val="FF0000"/>
                </a:solidFill>
                <a:cs typeface="B Nazanin" panose="00000400000000000000" pitchFamily="2" charset="-78"/>
              </a:rPr>
              <a:t>شعارهاست</a:t>
            </a:r>
            <a:r>
              <a:rPr lang="fa-IR" sz="2400" i="1" dirty="0">
                <a:solidFill>
                  <a:srgbClr val="7030A0"/>
                </a:solidFill>
                <a:cs typeface="B Nazanin" panose="00000400000000000000" pitchFamily="2" charset="-78"/>
              </a:rPr>
              <a:t>." هر نام تجاری یک </a:t>
            </a:r>
            <a:r>
              <a:rPr lang="fa-IR" sz="2400" i="1" dirty="0">
                <a:solidFill>
                  <a:srgbClr val="FF0000"/>
                </a:solidFill>
                <a:cs typeface="B Nazanin" panose="00000400000000000000" pitchFamily="2" charset="-78"/>
              </a:rPr>
              <a:t>اسم خاص </a:t>
            </a:r>
            <a:r>
              <a:rPr lang="fa-IR" sz="2400" i="1" dirty="0">
                <a:solidFill>
                  <a:srgbClr val="7030A0"/>
                </a:solidFill>
                <a:cs typeface="B Nazanin" panose="00000400000000000000" pitchFamily="2" charset="-78"/>
              </a:rPr>
              <a:t>است که این اسم می‌تواند برگرفته از نام اجتماع، شهر، گروه یا یک فرد باشد، حتی نام شما نیز می‌تواند یک نام تجاری باشد. در واقع یک نام تجاری باید به اندازه‌ای در ذهن‌ها نقش ببندد که با شنیدن نام آن کالا یا سرویس، سریعاً برای ما تداعی شود، مانند کاری که </a:t>
            </a:r>
            <a:r>
              <a:rPr lang="fa-IR" sz="2400" i="1" dirty="0" smtClean="0">
                <a:solidFill>
                  <a:srgbClr val="FF0000"/>
                </a:solidFill>
                <a:cs typeface="B Nazanin" panose="00000400000000000000" pitchFamily="2" charset="-78"/>
              </a:rPr>
              <a:t>کوکاکول</a:t>
            </a:r>
            <a:r>
              <a:rPr lang="fa-IR" sz="2400" i="1" dirty="0" smtClean="0">
                <a:solidFill>
                  <a:srgbClr val="7030A0"/>
                </a:solidFill>
                <a:cs typeface="B Nazanin" panose="00000400000000000000" pitchFamily="2" charset="-78"/>
              </a:rPr>
              <a:t>ا کرده‌است</a:t>
            </a:r>
            <a:r>
              <a:rPr lang="fa-IR" sz="2400" i="1" dirty="0">
                <a:solidFill>
                  <a:srgbClr val="7030A0"/>
                </a:solidFill>
                <a:cs typeface="B Nazanin" panose="00000400000000000000" pitchFamily="2" charset="-78"/>
              </a:rPr>
              <a:t>. امروزه مدیران شرکت‌ها درک کرده‌اند که مارک تجاری شرکت آنها تنها یک مفهوم مطلق و خشک و خالی نیست بلکه یک دارایی و ثروت اندیشمند برای شرکت به‌شمار می‌رود. مارک تجاری جهانی عموماً هویت معیارها و جایگاه مشابهی در سراسر جهان دارند، حتی اگر راهبردهای تولید و ارتباطات با تفاوت‌های جزئی فرهنگ‌ها تطابق داده شود. مارک تجاری جهانی به مصرف کنندگان هویت و جایگاه مشابهی را درسراسر جهان ارائه می‌کند در حالی که مارک تجاری بین‌المللی موقعیت یا هویت مارک‌های تجاری خود راجهت متناسب شدن با مخاطبان مختلف تغییر می‌دهد. مانند مک دونالد که یک مارک تجاری بین‌المللی است، چون لیست غذایی آن با توجه به فرهنگ هر کشور تغییر می‌کند.اما </a:t>
            </a:r>
            <a:r>
              <a:rPr lang="fa-IR" sz="2400" i="1" dirty="0" smtClean="0">
                <a:solidFill>
                  <a:srgbClr val="FF0000"/>
                </a:solidFill>
                <a:cs typeface="B Nazanin" panose="00000400000000000000" pitchFamily="2" charset="-78"/>
              </a:rPr>
              <a:t>کوکاکولا</a:t>
            </a:r>
            <a:r>
              <a:rPr lang="fa-IR" sz="2400" i="1" dirty="0" smtClean="0">
                <a:solidFill>
                  <a:srgbClr val="7030A0"/>
                </a:solidFill>
                <a:cs typeface="B Nazanin" panose="00000400000000000000" pitchFamily="2" charset="-78"/>
              </a:rPr>
              <a:t> یک </a:t>
            </a:r>
            <a:r>
              <a:rPr lang="fa-IR" sz="2400" i="1" dirty="0">
                <a:solidFill>
                  <a:srgbClr val="7030A0"/>
                </a:solidFill>
                <a:cs typeface="B Nazanin" panose="00000400000000000000" pitchFamily="2" charset="-78"/>
              </a:rPr>
              <a:t>مارک تجاری جهانی است که در همه جا آن مجصول را با همان کیفیت ارائه می‌دهد.</a:t>
            </a:r>
            <a:endParaRPr lang="en-US" sz="2400" i="1" dirty="0">
              <a:solidFill>
                <a:srgbClr val="7030A0"/>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77394"/>
            <a:ext cx="3117821" cy="14499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279692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1618" y="3900294"/>
            <a:ext cx="8689976" cy="528015"/>
          </a:xfrm>
        </p:spPr>
        <p:txBody>
          <a:bodyPr>
            <a:noAutofit/>
          </a:bodyPr>
          <a:lstStyle/>
          <a:p>
            <a:pPr algn="r"/>
            <a:r>
              <a:rPr lang="fa-IR" sz="3600" dirty="0" smtClean="0">
                <a:solidFill>
                  <a:srgbClr val="FF0000"/>
                </a:solidFill>
                <a:cs typeface="B Nazanin" panose="00000400000000000000" pitchFamily="2" charset="-78"/>
              </a:rPr>
              <a:t>چرخه حیات مارک تجاری و </a:t>
            </a:r>
            <a:r>
              <a:rPr lang="fa-IR" sz="3600" dirty="0">
                <a:solidFill>
                  <a:srgbClr val="FF0000"/>
                </a:solidFill>
                <a:cs typeface="B Nazanin" panose="00000400000000000000" pitchFamily="2" charset="-78"/>
              </a:rPr>
              <a:t>مدیریت </a:t>
            </a:r>
            <a:r>
              <a:rPr lang="fa-IR" sz="3600" dirty="0" smtClean="0">
                <a:solidFill>
                  <a:srgbClr val="FF0000"/>
                </a:solidFill>
                <a:cs typeface="B Nazanin" panose="00000400000000000000" pitchFamily="2" charset="-78"/>
              </a:rPr>
              <a:t>محصول :</a:t>
            </a:r>
            <a:r>
              <a:rPr lang="fa-IR" sz="3600" dirty="0">
                <a:solidFill>
                  <a:srgbClr val="FF0000"/>
                </a:solidFill>
              </a:rPr>
              <a:t/>
            </a:r>
            <a:br>
              <a:rPr lang="fa-IR" sz="3600" dirty="0">
                <a:solidFill>
                  <a:srgbClr val="FF0000"/>
                </a:solidFill>
              </a:rPr>
            </a:br>
            <a:r>
              <a:rPr lang="fa-IR" sz="2400" dirty="0">
                <a:cs typeface="B Nazanin" panose="00000400000000000000" pitchFamily="2" charset="-78"/>
              </a:rPr>
              <a:t>و</a:t>
            </a:r>
            <a:r>
              <a:rPr lang="fa-IR" sz="2400" dirty="0">
                <a:solidFill>
                  <a:srgbClr val="7030A0"/>
                </a:solidFill>
                <a:cs typeface="B Nazanin" panose="00000400000000000000" pitchFamily="2" charset="-78"/>
              </a:rPr>
              <a:t>قتی محصول جدیدی معرفی می‌شود، در ابتدا میزان فروش کمی پائین است اما وقتی آگاهی بازار افزایش می‌یابد، این میزان شروع به بالا رفتن کمک می‌کند. بعد از این </a:t>
            </a:r>
            <a:r>
              <a:rPr lang="fa-IR" sz="2400" dirty="0" smtClean="0">
                <a:solidFill>
                  <a:srgbClr val="7030A0"/>
                </a:solidFill>
                <a:cs typeface="B Nazanin" panose="00000400000000000000" pitchFamily="2" charset="-78"/>
              </a:rPr>
              <a:t>مرحله مقدماتی(جنینی</a:t>
            </a:r>
            <a:r>
              <a:rPr lang="fa-IR" sz="2400" dirty="0">
                <a:solidFill>
                  <a:srgbClr val="7030A0"/>
                </a:solidFill>
                <a:cs typeface="B Nazanin" panose="00000400000000000000" pitchFamily="2" charset="-78"/>
              </a:rPr>
              <a:t>) فروش بازار به سرعت بالا می‌رود، چون </a:t>
            </a:r>
            <a:r>
              <a:rPr lang="fa-IR" sz="2400" dirty="0">
                <a:solidFill>
                  <a:srgbClr val="FF0000"/>
                </a:solidFill>
                <a:cs typeface="B Nazanin" panose="00000400000000000000" pitchFamily="2" charset="-78"/>
              </a:rPr>
              <a:t>تقاضا</a:t>
            </a:r>
            <a:r>
              <a:rPr lang="fa-IR" sz="2400" dirty="0">
                <a:solidFill>
                  <a:srgbClr val="7030A0"/>
                </a:solidFill>
                <a:cs typeface="B Nazanin" panose="00000400000000000000" pitchFamily="2" charset="-78"/>
              </a:rPr>
              <a:t> افزایش می‌یابد و تولیدکنندگان دیگر وارد می‌شوند، که به آن </a:t>
            </a:r>
            <a:r>
              <a:rPr lang="fa-IR" sz="2400" dirty="0" smtClean="0">
                <a:solidFill>
                  <a:srgbClr val="7030A0"/>
                </a:solidFill>
                <a:cs typeface="B Nazanin" panose="00000400000000000000" pitchFamily="2" charset="-78"/>
              </a:rPr>
              <a:t>مرحله </a:t>
            </a:r>
            <a:r>
              <a:rPr lang="fa-IR" sz="2400" dirty="0">
                <a:solidFill>
                  <a:srgbClr val="7030A0"/>
                </a:solidFill>
                <a:cs typeface="B Nazanin" panose="00000400000000000000" pitchFamily="2" charset="-78"/>
              </a:rPr>
              <a:t>(رشد) می‌گویند. سپس بازار کامل می‌شود چون سرعت فروش پایین می‌آید، </a:t>
            </a:r>
            <a:r>
              <a:rPr lang="fa-IR" sz="2400" dirty="0">
                <a:solidFill>
                  <a:srgbClr val="FF0000"/>
                </a:solidFill>
                <a:cs typeface="B Nazanin" panose="00000400000000000000" pitchFamily="2" charset="-78"/>
              </a:rPr>
              <a:t>رقابت</a:t>
            </a:r>
            <a:r>
              <a:rPr lang="fa-IR" sz="2400" dirty="0">
                <a:solidFill>
                  <a:srgbClr val="7030A0"/>
                </a:solidFill>
                <a:cs typeface="B Nazanin" panose="00000400000000000000" pitchFamily="2" charset="-78"/>
              </a:rPr>
              <a:t> تولیدکنندگان افزایش می‌یابد (</a:t>
            </a:r>
            <a:r>
              <a:rPr lang="fa-IR" sz="2400" dirty="0" smtClean="0">
                <a:solidFill>
                  <a:srgbClr val="7030A0"/>
                </a:solidFill>
                <a:cs typeface="B Nazanin" panose="00000400000000000000" pitchFamily="2" charset="-78"/>
              </a:rPr>
              <a:t>مرحله </a:t>
            </a:r>
            <a:r>
              <a:rPr lang="fa-IR" sz="2400" dirty="0">
                <a:solidFill>
                  <a:srgbClr val="7030A0"/>
                </a:solidFill>
                <a:cs typeface="B Nazanin" panose="00000400000000000000" pitchFamily="2" charset="-78"/>
              </a:rPr>
              <a:t>تکامل)حال اگر بعد از این مرحله ابتکار یا </a:t>
            </a:r>
            <a:r>
              <a:rPr lang="fa-IR" sz="2400" dirty="0" smtClean="0">
                <a:solidFill>
                  <a:srgbClr val="7030A0"/>
                </a:solidFill>
                <a:cs typeface="B Nazanin" panose="00000400000000000000" pitchFamily="2" charset="-78"/>
              </a:rPr>
              <a:t>ایده </a:t>
            </a:r>
            <a:r>
              <a:rPr lang="fa-IR" sz="2400" dirty="0">
                <a:solidFill>
                  <a:srgbClr val="7030A0"/>
                </a:solidFill>
                <a:cs typeface="B Nazanin" panose="00000400000000000000" pitchFamily="2" charset="-78"/>
              </a:rPr>
              <a:t>جدیدی برای </a:t>
            </a:r>
            <a:r>
              <a:rPr lang="fa-IR" sz="2400" dirty="0" smtClean="0">
                <a:solidFill>
                  <a:srgbClr val="7030A0"/>
                </a:solidFill>
                <a:cs typeface="B Nazanin" panose="00000400000000000000" pitchFamily="2" charset="-78"/>
              </a:rPr>
              <a:t>ارائه </a:t>
            </a:r>
            <a:r>
              <a:rPr lang="fa-IR" sz="2400" dirty="0">
                <a:solidFill>
                  <a:srgbClr val="7030A0"/>
                </a:solidFill>
                <a:cs typeface="B Nazanin" panose="00000400000000000000" pitchFamily="2" charset="-78"/>
              </a:rPr>
              <a:t>محصول وجود نداشته باشد به علت اشباع بازار و کم شدن تقاضا، </a:t>
            </a:r>
            <a:r>
              <a:rPr lang="fa-IR" sz="2400" dirty="0" smtClean="0">
                <a:solidFill>
                  <a:srgbClr val="FF0000"/>
                </a:solidFill>
                <a:cs typeface="B Nazanin" panose="00000400000000000000" pitchFamily="2" charset="-78"/>
              </a:rPr>
              <a:t>چرخه </a:t>
            </a:r>
            <a:r>
              <a:rPr lang="fa-IR" sz="2400" dirty="0">
                <a:solidFill>
                  <a:srgbClr val="FF0000"/>
                </a:solidFill>
                <a:cs typeface="B Nazanin" panose="00000400000000000000" pitchFamily="2" charset="-78"/>
              </a:rPr>
              <a:t>حیات</a:t>
            </a:r>
            <a:r>
              <a:rPr lang="fa-IR" sz="2400" dirty="0">
                <a:solidFill>
                  <a:srgbClr val="7030A0"/>
                </a:solidFill>
                <a:cs typeface="B Nazanin" panose="00000400000000000000" pitchFamily="2" charset="-78"/>
              </a:rPr>
              <a:t> مارک تجاری به پایان رسیده و به سرعت پایین می‌آید (اشباع). مارک تجاری می‌تواند استراتژی شرکت را شکل دهد و به نوعی کمک کند تا مسوولین شرکت بفهمند چه نوع نوآوری و ابتکار عملی در </a:t>
            </a:r>
            <a:r>
              <a:rPr lang="fa-IR" sz="2400" dirty="0" smtClean="0">
                <a:solidFill>
                  <a:srgbClr val="7030A0"/>
                </a:solidFill>
                <a:cs typeface="B Nazanin" panose="00000400000000000000" pitchFamily="2" charset="-78"/>
              </a:rPr>
              <a:t>سایه </a:t>
            </a:r>
            <a:r>
              <a:rPr lang="fa-IR" sz="2400" dirty="0">
                <a:solidFill>
                  <a:srgbClr val="7030A0"/>
                </a:solidFill>
                <a:cs typeface="B Nazanin" panose="00000400000000000000" pitchFamily="2" charset="-78"/>
              </a:rPr>
              <a:t>مارک تجاری شرکت مناسب است و کدام نوآوری‌ها تناسب لازم را ندارند</a:t>
            </a:r>
            <a:r>
              <a:rPr lang="fa-IR" sz="2800" i="1" dirty="0">
                <a:solidFill>
                  <a:srgbClr val="7030A0"/>
                </a:solidFill>
                <a:cs typeface="B Nazanin" panose="00000400000000000000" pitchFamily="2" charset="-78"/>
              </a:rPr>
              <a:t/>
            </a:r>
            <a:br>
              <a:rPr lang="fa-IR" sz="2800" i="1" dirty="0">
                <a:solidFill>
                  <a:srgbClr val="7030A0"/>
                </a:solidFill>
                <a:cs typeface="B Nazanin" panose="00000400000000000000" pitchFamily="2" charset="-78"/>
              </a:rPr>
            </a:br>
            <a:endParaRPr lang="en-US" sz="2800" i="1" dirty="0">
              <a:solidFill>
                <a:srgbClr val="7030A0"/>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0294"/>
            <a:ext cx="3896313" cy="2952206"/>
          </a:xfrm>
          <a:prstGeom prst="rect">
            <a:avLst/>
          </a:prstGeom>
        </p:spPr>
      </p:pic>
    </p:spTree>
    <p:extLst>
      <p:ext uri="{BB962C8B-B14F-4D97-AF65-F5344CB8AC3E}">
        <p14:creationId xmlns:p14="http://schemas.microsoft.com/office/powerpoint/2010/main" val="1082989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610" y="2277500"/>
            <a:ext cx="10364451" cy="1118843"/>
          </a:xfrm>
        </p:spPr>
        <p:txBody>
          <a:bodyPr>
            <a:normAutofit fontScale="90000"/>
          </a:bodyPr>
          <a:lstStyle/>
          <a:p>
            <a:pPr algn="r" rtl="1"/>
            <a:r>
              <a:rPr lang="fa-IR" sz="7300" b="1" i="1" dirty="0">
                <a:solidFill>
                  <a:srgbClr val="FF0000"/>
                </a:solidFill>
                <a:cs typeface="B Nazanin" panose="00000400000000000000" pitchFamily="2" charset="-78"/>
              </a:rPr>
              <a:t>مدیریت علائم </a:t>
            </a:r>
            <a:r>
              <a:rPr lang="fa-IR" sz="7300" b="1" i="1" dirty="0" smtClean="0">
                <a:solidFill>
                  <a:srgbClr val="FF0000"/>
                </a:solidFill>
                <a:cs typeface="B Nazanin" panose="00000400000000000000" pitchFamily="2" charset="-78"/>
              </a:rPr>
              <a:t>تجاری:</a:t>
            </a:r>
            <a:r>
              <a:rPr lang="fa-IR" b="1" dirty="0"/>
              <a:t/>
            </a:r>
            <a:br>
              <a:rPr lang="fa-IR" b="1" dirty="0"/>
            </a:br>
            <a:r>
              <a:rPr lang="fa-IR" sz="3100" i="1" dirty="0"/>
              <a:t>به علت ماهیت پویای بازار جهانی امروز، مدیریت مارک تجاری کار بسیار پیچیده‌ای شده‌است. در سال‌های اخیر نقش و اهمیت مدیریت مارک تجاری تغییرات زیادی به صورت زیر کرده‌است:</a:t>
            </a:r>
            <a:br>
              <a:rPr lang="fa-IR" sz="3100" i="1" dirty="0"/>
            </a:br>
            <a:r>
              <a:rPr lang="fa-IR" sz="3100" b="1" i="1" dirty="0">
                <a:solidFill>
                  <a:srgbClr val="7030A0"/>
                </a:solidFill>
                <a:cs typeface="B Nazanin" panose="00000400000000000000" pitchFamily="2" charset="-78"/>
              </a:rPr>
              <a:t>الف- مدیریت ارتباط با مشتری (</a:t>
            </a:r>
            <a:r>
              <a:rPr lang="en-US" sz="3100" b="1" i="1" dirty="0" smtClean="0">
                <a:solidFill>
                  <a:srgbClr val="7030A0"/>
                </a:solidFill>
                <a:cs typeface="B Nazanin" panose="00000400000000000000" pitchFamily="2" charset="-78"/>
              </a:rPr>
              <a:t>CRM</a:t>
            </a:r>
            <a:r>
              <a:rPr lang="en-US" sz="3100" i="1" dirty="0" smtClean="0">
                <a:solidFill>
                  <a:srgbClr val="7030A0"/>
                </a:solidFill>
                <a:cs typeface="B Nazanin" panose="00000400000000000000" pitchFamily="2" charset="-78"/>
              </a:rPr>
              <a:t> </a:t>
            </a:r>
            <a:r>
              <a:rPr lang="fa-IR" sz="3100" i="1" dirty="0" smtClean="0">
                <a:solidFill>
                  <a:srgbClr val="7030A0"/>
                </a:solidFill>
                <a:cs typeface="B Nazanin" panose="00000400000000000000" pitchFamily="2" charset="-78"/>
              </a:rPr>
              <a:t>): برخلاف </a:t>
            </a:r>
            <a:r>
              <a:rPr lang="fa-IR" sz="3100" i="1" dirty="0">
                <a:solidFill>
                  <a:srgbClr val="7030A0"/>
                </a:solidFill>
                <a:cs typeface="B Nazanin" panose="00000400000000000000" pitchFamily="2" charset="-78"/>
              </a:rPr>
              <a:t>گذشته که توجه بر محصولات تولید شده بود نه خواستهٔ مشتری، امروزه توجه مدیران به نیاز بازار و مشتری است نه بر محصول ارائه شده. چون ثابت شده‌است که مشتریان در تعیین موفقیت یا شکست مارک تجاری نقش مؤثری دارند.</a:t>
            </a:r>
            <a:br>
              <a:rPr lang="fa-IR" sz="3100" i="1" dirty="0">
                <a:solidFill>
                  <a:srgbClr val="7030A0"/>
                </a:solidFill>
                <a:cs typeface="B Nazanin" panose="00000400000000000000" pitchFamily="2" charset="-78"/>
              </a:rPr>
            </a:br>
            <a:r>
              <a:rPr lang="fa-IR" sz="3100" b="1" i="1" dirty="0">
                <a:solidFill>
                  <a:schemeClr val="accent6">
                    <a:lumMod val="75000"/>
                  </a:schemeClr>
                </a:solidFill>
                <a:cs typeface="B Nazanin" panose="00000400000000000000" pitchFamily="2" charset="-78"/>
              </a:rPr>
              <a:t>ب- مدیریت بازار و گروه:</a:t>
            </a:r>
            <a:r>
              <a:rPr lang="fa-IR" sz="3100" i="1" dirty="0">
                <a:solidFill>
                  <a:schemeClr val="accent6">
                    <a:lumMod val="75000"/>
                  </a:schemeClr>
                </a:solidFill>
                <a:cs typeface="B Nazanin" panose="00000400000000000000" pitchFamily="2" charset="-78"/>
              </a:rPr>
              <a:t> به علت توجه بازار و نه مشتری، مدیریت محصول به سمت مدیریت گروه می‌رود و برای مدیریت مارک تجاری می‌توان از </a:t>
            </a:r>
            <a:r>
              <a:rPr lang="fa-IR" sz="3100" i="1" dirty="0">
                <a:solidFill>
                  <a:srgbClr val="FF0000"/>
                </a:solidFill>
                <a:cs typeface="B Nazanin" panose="00000400000000000000" pitchFamily="2" charset="-78"/>
              </a:rPr>
              <a:t>روش صنعت متقاطع </a:t>
            </a:r>
            <a:r>
              <a:rPr lang="fa-IR" sz="3100" i="1" dirty="0">
                <a:solidFill>
                  <a:schemeClr val="accent6">
                    <a:lumMod val="75000"/>
                  </a:schemeClr>
                </a:solidFill>
                <a:cs typeface="B Nazanin" panose="00000400000000000000" pitchFamily="2" charset="-78"/>
              </a:rPr>
              <a:t>استفاده کرد.</a:t>
            </a:r>
            <a:r>
              <a:rPr lang="fa-IR" sz="3100" i="1" dirty="0">
                <a:cs typeface="B Nazanin" panose="00000400000000000000" pitchFamily="2" charset="-78"/>
              </a:rPr>
              <a:t/>
            </a:r>
            <a:br>
              <a:rPr lang="fa-IR" sz="3100" i="1" dirty="0">
                <a:cs typeface="B Nazanin" panose="00000400000000000000" pitchFamily="2" charset="-78"/>
              </a:rPr>
            </a:br>
            <a:r>
              <a:rPr lang="fa-IR" sz="3100" b="1" i="1" dirty="0">
                <a:solidFill>
                  <a:srgbClr val="7030A0"/>
                </a:solidFill>
                <a:cs typeface="B Nazanin" panose="00000400000000000000" pitchFamily="2" charset="-78"/>
              </a:rPr>
              <a:t>ج- مدیریت مارک تجاری بین‌المللی:</a:t>
            </a:r>
            <a:r>
              <a:rPr lang="fa-IR" sz="3100" i="1" dirty="0">
                <a:solidFill>
                  <a:srgbClr val="7030A0"/>
                </a:solidFill>
                <a:cs typeface="B Nazanin" panose="00000400000000000000" pitchFamily="2" charset="-78"/>
              </a:rPr>
              <a:t> تاکید بر مارک تجاری جهانی به جای </a:t>
            </a:r>
            <a:r>
              <a:rPr lang="fa-IR" sz="3100" i="1" dirty="0">
                <a:solidFill>
                  <a:srgbClr val="FF0000"/>
                </a:solidFill>
                <a:cs typeface="B Nazanin" panose="00000400000000000000" pitchFamily="2" charset="-78"/>
              </a:rPr>
              <a:t>علائم </a:t>
            </a:r>
            <a:r>
              <a:rPr lang="fa-IR" sz="3100" i="1" dirty="0" smtClean="0">
                <a:solidFill>
                  <a:srgbClr val="FF0000"/>
                </a:solidFill>
                <a:cs typeface="B Nazanin" panose="00000400000000000000" pitchFamily="2" charset="-78"/>
              </a:rPr>
              <a:t>محلی </a:t>
            </a:r>
            <a:r>
              <a:rPr lang="fa-IR" sz="3100" i="1" dirty="0" smtClean="0">
                <a:solidFill>
                  <a:srgbClr val="7030A0"/>
                </a:solidFill>
                <a:cs typeface="B Nazanin" panose="00000400000000000000" pitchFamily="2" charset="-78"/>
              </a:rPr>
              <a:t>بسیار </a:t>
            </a:r>
            <a:r>
              <a:rPr lang="fa-IR" sz="3100" i="1" dirty="0">
                <a:solidFill>
                  <a:srgbClr val="7030A0"/>
                </a:solidFill>
                <a:cs typeface="B Nazanin" panose="00000400000000000000" pitchFamily="2" charset="-78"/>
              </a:rPr>
              <a:t>مؤثرتر است و برای نیل به این هدف باید در ابتدا مارک‌های تجاری را که به صورت بین‌المللی شده‌اند گسترش داده و به مارک تجاری جهانی تبدیل کنیم.</a:t>
            </a:r>
            <a:r>
              <a:rPr lang="fa-IR" dirty="0">
                <a:solidFill>
                  <a:srgbClr val="7030A0"/>
                </a:solidFill>
              </a:rPr>
              <a:t/>
            </a:r>
            <a:br>
              <a:rPr lang="fa-IR" dirty="0">
                <a:solidFill>
                  <a:srgbClr val="7030A0"/>
                </a:solidFill>
              </a:rPr>
            </a:br>
            <a:endParaRPr lang="en-US" dirty="0">
              <a:solidFill>
                <a:srgbClr val="7030A0"/>
              </a:solidFill>
            </a:endParaRPr>
          </a:p>
        </p:txBody>
      </p:sp>
    </p:spTree>
    <p:extLst>
      <p:ext uri="{BB962C8B-B14F-4D97-AF65-F5344CB8AC3E}">
        <p14:creationId xmlns:p14="http://schemas.microsoft.com/office/powerpoint/2010/main" val="33946722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169" y="1467604"/>
            <a:ext cx="10364451" cy="2059368"/>
          </a:xfrm>
        </p:spPr>
        <p:txBody>
          <a:bodyPr>
            <a:normAutofit fontScale="90000"/>
          </a:bodyPr>
          <a:lstStyle/>
          <a:p>
            <a:pPr algn="r" rtl="1"/>
            <a:r>
              <a:rPr lang="fa-IR" sz="7300" dirty="0" smtClean="0">
                <a:solidFill>
                  <a:srgbClr val="FF0000"/>
                </a:solidFill>
                <a:cs typeface="B Nazanin" panose="00000400000000000000" pitchFamily="2" charset="-78"/>
              </a:rPr>
              <a:t>بازاریابی :</a:t>
            </a:r>
            <a:r>
              <a:rPr lang="fa-IR" dirty="0" smtClean="0"/>
              <a:t/>
            </a:r>
            <a:br>
              <a:rPr lang="fa-IR" dirty="0" smtClean="0"/>
            </a:br>
            <a:r>
              <a:rPr lang="fa-IR" i="1" dirty="0" smtClean="0">
                <a:cs typeface="B Nazanin" panose="00000400000000000000" pitchFamily="2" charset="-78"/>
              </a:rPr>
              <a:t>بازاریابی  بین المللی درباره اقتصاد هر کشور مطالعه می کند ، دو عامل اقتصادی وجود دارد که بیانگر میزان جذابت بازار کشور است .</a:t>
            </a:r>
            <a:br>
              <a:rPr lang="fa-IR" i="1" dirty="0" smtClean="0">
                <a:cs typeface="B Nazanin" panose="00000400000000000000" pitchFamily="2" charset="-78"/>
              </a:rPr>
            </a:br>
            <a:r>
              <a:rPr lang="fa-IR" i="1" dirty="0" smtClean="0">
                <a:cs typeface="B Nazanin" panose="00000400000000000000" pitchFamily="2" charset="-78"/>
              </a:rPr>
              <a:t>اولین عامل ، </a:t>
            </a:r>
            <a:r>
              <a:rPr lang="fa-IR" i="1" dirty="0" smtClean="0">
                <a:solidFill>
                  <a:srgbClr val="FF0000"/>
                </a:solidFill>
                <a:cs typeface="B Nazanin" panose="00000400000000000000" pitchFamily="2" charset="-78"/>
              </a:rPr>
              <a:t>ساختار صنعتی </a:t>
            </a:r>
            <a:r>
              <a:rPr lang="fa-IR" i="1" dirty="0" smtClean="0">
                <a:cs typeface="B Nazanin" panose="00000400000000000000" pitchFamily="2" charset="-78"/>
              </a:rPr>
              <a:t>کشور است </a:t>
            </a:r>
            <a:r>
              <a:rPr lang="fa-IR" i="1" dirty="0">
                <a:cs typeface="B Nazanin" panose="00000400000000000000" pitchFamily="2" charset="-78"/>
              </a:rPr>
              <a:t>ساختار صنعتی </a:t>
            </a:r>
            <a:r>
              <a:rPr lang="fa-IR" i="1" dirty="0" smtClean="0">
                <a:cs typeface="B Nazanin" panose="00000400000000000000" pitchFamily="2" charset="-78"/>
              </a:rPr>
              <a:t>نقش بسزایی در تعیین  نیاز کشور به کالا ها ئ خدمات ها و شکل دهی به سطح در آمد اشتغال آن کشور دارد </a:t>
            </a:r>
            <a:br>
              <a:rPr lang="fa-IR" i="1" dirty="0" smtClean="0">
                <a:cs typeface="B Nazanin" panose="00000400000000000000" pitchFamily="2" charset="-78"/>
              </a:rPr>
            </a:br>
            <a:r>
              <a:rPr lang="fa-IR" i="1" dirty="0" smtClean="0">
                <a:solidFill>
                  <a:srgbClr val="7030A0"/>
                </a:solidFill>
                <a:cs typeface="B Nazanin" panose="00000400000000000000" pitchFamily="2" charset="-78"/>
              </a:rPr>
              <a:t>چهار نوع ساختار صنعتی وجود دارد</a:t>
            </a:r>
            <a:br>
              <a:rPr lang="fa-IR" i="1" dirty="0" smtClean="0">
                <a:solidFill>
                  <a:srgbClr val="7030A0"/>
                </a:solidFill>
                <a:cs typeface="B Nazanin" panose="00000400000000000000" pitchFamily="2" charset="-78"/>
              </a:rPr>
            </a:br>
            <a:r>
              <a:rPr lang="fa-IR" i="1" dirty="0" smtClean="0">
                <a:solidFill>
                  <a:srgbClr val="7030A0"/>
                </a:solidFill>
                <a:cs typeface="B Nazanin" panose="00000400000000000000" pitchFamily="2" charset="-78"/>
              </a:rPr>
              <a:t> که عبارتنداز : </a:t>
            </a:r>
            <a:r>
              <a:rPr lang="fa-IR" dirty="0" smtClean="0"/>
              <a:t/>
            </a:r>
            <a:br>
              <a:rPr lang="fa-IR" dirty="0" smtClean="0"/>
            </a:br>
            <a:r>
              <a:rPr lang="fa-IR" dirty="0" smtClean="0"/>
              <a:t> </a:t>
            </a:r>
            <a:br>
              <a:rPr lang="fa-IR" dirty="0" smtClean="0"/>
            </a:br>
            <a:r>
              <a:rPr lang="fa-IR" dirty="0" smtClean="0"/>
              <a:t> </a:t>
            </a:r>
            <a:endParaRPr lang="en-US" dirty="0"/>
          </a:p>
        </p:txBody>
      </p:sp>
      <p:sp>
        <p:nvSpPr>
          <p:cNvPr id="3" name="Right Brace 2"/>
          <p:cNvSpPr/>
          <p:nvPr/>
        </p:nvSpPr>
        <p:spPr>
          <a:xfrm>
            <a:off x="5943599" y="3187337"/>
            <a:ext cx="2286000" cy="2886891"/>
          </a:xfrm>
          <a:prstGeom prst="rightBrac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5" name="TextBox 4"/>
          <p:cNvSpPr txBox="1"/>
          <p:nvPr/>
        </p:nvSpPr>
        <p:spPr>
          <a:xfrm>
            <a:off x="4672149" y="3679372"/>
            <a:ext cx="2281645" cy="369332"/>
          </a:xfrm>
          <a:prstGeom prst="rect">
            <a:avLst/>
          </a:prstGeom>
          <a:noFill/>
        </p:spPr>
        <p:txBody>
          <a:bodyPr wrap="square" rtlCol="0">
            <a:spAutoFit/>
          </a:bodyPr>
          <a:lstStyle/>
          <a:p>
            <a:endParaRPr lang="en-US" dirty="0"/>
          </a:p>
        </p:txBody>
      </p:sp>
      <p:sp>
        <p:nvSpPr>
          <p:cNvPr id="6" name="TextBox 5"/>
          <p:cNvSpPr txBox="1"/>
          <p:nvPr/>
        </p:nvSpPr>
        <p:spPr>
          <a:xfrm>
            <a:off x="2188903" y="3974682"/>
            <a:ext cx="4612491" cy="523220"/>
          </a:xfrm>
          <a:prstGeom prst="rect">
            <a:avLst/>
          </a:prstGeom>
          <a:noFill/>
        </p:spPr>
        <p:txBody>
          <a:bodyPr wrap="square" rtlCol="0">
            <a:spAutoFit/>
          </a:bodyPr>
          <a:lstStyle/>
          <a:p>
            <a:pPr algn="r" rtl="1"/>
            <a:r>
              <a:rPr lang="fa-IR" sz="2800" i="1" dirty="0" smtClean="0">
                <a:solidFill>
                  <a:srgbClr val="00B0F0"/>
                </a:solidFill>
                <a:cs typeface="B Nazanin" panose="00000400000000000000" pitchFamily="2" charset="-78"/>
              </a:rPr>
              <a:t>2- اقتصاد صادر کنند گان مواد اولیه</a:t>
            </a:r>
            <a:endParaRPr lang="en-US" sz="2800" i="1" dirty="0">
              <a:solidFill>
                <a:srgbClr val="00B0F0"/>
              </a:solidFill>
              <a:cs typeface="B Nazanin" panose="00000400000000000000" pitchFamily="2" charset="-78"/>
            </a:endParaRPr>
          </a:p>
        </p:txBody>
      </p:sp>
      <p:sp>
        <p:nvSpPr>
          <p:cNvPr id="7" name="TextBox 6"/>
          <p:cNvSpPr txBox="1"/>
          <p:nvPr/>
        </p:nvSpPr>
        <p:spPr>
          <a:xfrm>
            <a:off x="1865106" y="3513910"/>
            <a:ext cx="4936289" cy="523220"/>
          </a:xfrm>
          <a:prstGeom prst="rect">
            <a:avLst/>
          </a:prstGeom>
          <a:noFill/>
        </p:spPr>
        <p:txBody>
          <a:bodyPr wrap="square" rtlCol="0">
            <a:spAutoFit/>
          </a:bodyPr>
          <a:lstStyle/>
          <a:p>
            <a:pPr algn="r" rtl="1"/>
            <a:r>
              <a:rPr lang="fa-IR" sz="2800" i="1" dirty="0" smtClean="0">
                <a:solidFill>
                  <a:srgbClr val="00B0F0"/>
                </a:solidFill>
                <a:cs typeface="B Nazanin" panose="00000400000000000000" pitchFamily="2" charset="-78"/>
              </a:rPr>
              <a:t>1- اقتصاد در حال صنعتی شدن  </a:t>
            </a:r>
            <a:endParaRPr lang="en-US" sz="2800" i="1" dirty="0">
              <a:solidFill>
                <a:srgbClr val="00B0F0"/>
              </a:solidFill>
              <a:cs typeface="B Nazanin" panose="00000400000000000000" pitchFamily="2" charset="-78"/>
            </a:endParaRPr>
          </a:p>
        </p:txBody>
      </p:sp>
      <p:sp>
        <p:nvSpPr>
          <p:cNvPr id="8" name="TextBox 7"/>
          <p:cNvSpPr txBox="1"/>
          <p:nvPr/>
        </p:nvSpPr>
        <p:spPr>
          <a:xfrm>
            <a:off x="2188903" y="4446116"/>
            <a:ext cx="4612491" cy="523220"/>
          </a:xfrm>
          <a:prstGeom prst="rect">
            <a:avLst/>
          </a:prstGeom>
          <a:noFill/>
        </p:spPr>
        <p:txBody>
          <a:bodyPr wrap="square" rtlCol="0">
            <a:spAutoFit/>
          </a:bodyPr>
          <a:lstStyle/>
          <a:p>
            <a:pPr algn="r" rtl="1"/>
            <a:r>
              <a:rPr lang="fa-IR" sz="2800" i="1" dirty="0" smtClean="0">
                <a:solidFill>
                  <a:srgbClr val="00B0F0"/>
                </a:solidFill>
                <a:cs typeface="B Nazanin" panose="00000400000000000000" pitchFamily="2" charset="-78"/>
              </a:rPr>
              <a:t>3- اقتصاد صنعتی </a:t>
            </a:r>
            <a:endParaRPr lang="en-US" sz="2800" i="1" dirty="0">
              <a:solidFill>
                <a:srgbClr val="00B0F0"/>
              </a:solidFill>
              <a:cs typeface="B Nazanin" panose="00000400000000000000" pitchFamily="2" charset="-78"/>
            </a:endParaRPr>
          </a:p>
        </p:txBody>
      </p:sp>
      <p:sp>
        <p:nvSpPr>
          <p:cNvPr id="9" name="TextBox 8"/>
          <p:cNvSpPr txBox="1"/>
          <p:nvPr/>
        </p:nvSpPr>
        <p:spPr>
          <a:xfrm>
            <a:off x="3762103" y="5004426"/>
            <a:ext cx="3000101" cy="523220"/>
          </a:xfrm>
          <a:prstGeom prst="rect">
            <a:avLst/>
          </a:prstGeom>
          <a:noFill/>
        </p:spPr>
        <p:txBody>
          <a:bodyPr wrap="square" rtlCol="0">
            <a:spAutoFit/>
          </a:bodyPr>
          <a:lstStyle/>
          <a:p>
            <a:pPr algn="r" rtl="1"/>
            <a:r>
              <a:rPr lang="fa-IR" sz="2800" i="1" dirty="0" smtClean="0">
                <a:solidFill>
                  <a:srgbClr val="00B0F0"/>
                </a:solidFill>
                <a:cs typeface="B Nazanin" panose="00000400000000000000" pitchFamily="2" charset="-78"/>
              </a:rPr>
              <a:t>4- اقتصاد معیشتی</a:t>
            </a:r>
            <a:endParaRPr lang="en-US" sz="2800" i="1" dirty="0">
              <a:solidFill>
                <a:srgbClr val="00B0F0"/>
              </a:solidFill>
              <a:cs typeface="B Nazanin" panose="00000400000000000000" pitchFamily="2" charset="-78"/>
            </a:endParaRPr>
          </a:p>
        </p:txBody>
      </p:sp>
    </p:spTree>
    <p:extLst>
      <p:ext uri="{BB962C8B-B14F-4D97-AF65-F5344CB8AC3E}">
        <p14:creationId xmlns:p14="http://schemas.microsoft.com/office/powerpoint/2010/main" val="351305583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120" y="1024506"/>
            <a:ext cx="10325000" cy="2802911"/>
          </a:xfrm>
        </p:spPr>
        <p:txBody>
          <a:bodyPr>
            <a:normAutofit fontScale="90000"/>
          </a:bodyPr>
          <a:lstStyle/>
          <a:p>
            <a:pPr algn="r" rtl="1"/>
            <a:r>
              <a:rPr lang="fa-IR" dirty="0" smtClean="0"/>
              <a:t>دومین عامل اقتصادی ، توریع در آمد کشور است بازاریاب بین المللی ممکن است با 4 الگوی متفاوت توزیع در آمد کشور ها مواجه شود </a:t>
            </a:r>
            <a:br>
              <a:rPr lang="fa-IR" dirty="0" smtClean="0"/>
            </a:br>
            <a:r>
              <a:rPr lang="fa-IR" dirty="0" smtClean="0"/>
              <a:t>این چهار نوع توزیع در آمد به شرح زیر است :</a:t>
            </a:r>
            <a:br>
              <a:rPr lang="fa-IR" dirty="0" smtClean="0"/>
            </a:br>
            <a:r>
              <a:rPr lang="fa-IR" dirty="0" smtClean="0"/>
              <a:t> </a:t>
            </a:r>
            <a:br>
              <a:rPr lang="fa-IR" dirty="0" smtClean="0"/>
            </a:br>
            <a:r>
              <a:rPr lang="fa-IR" dirty="0"/>
              <a:t/>
            </a:r>
            <a:br>
              <a:rPr lang="fa-IR" dirty="0"/>
            </a:br>
            <a:r>
              <a:rPr lang="fa-IR" dirty="0" smtClean="0"/>
              <a:t/>
            </a:r>
            <a:br>
              <a:rPr lang="fa-IR" dirty="0" smtClean="0"/>
            </a:br>
            <a:endParaRPr lang="en-US" dirty="0"/>
          </a:p>
        </p:txBody>
      </p:sp>
      <p:sp>
        <p:nvSpPr>
          <p:cNvPr id="4" name="Right Brace 3"/>
          <p:cNvSpPr/>
          <p:nvPr/>
        </p:nvSpPr>
        <p:spPr>
          <a:xfrm>
            <a:off x="8386354" y="2352002"/>
            <a:ext cx="3252651" cy="313881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2000">
              <a:solidFill>
                <a:srgbClr val="00B0F0"/>
              </a:solidFill>
              <a:cs typeface="B Nazanin" panose="00000400000000000000" pitchFamily="2" charset="-78"/>
            </a:endParaRPr>
          </a:p>
        </p:txBody>
      </p:sp>
      <p:sp>
        <p:nvSpPr>
          <p:cNvPr id="6" name="TextBox 5"/>
          <p:cNvSpPr txBox="1"/>
          <p:nvPr/>
        </p:nvSpPr>
        <p:spPr>
          <a:xfrm>
            <a:off x="6363787" y="2740158"/>
            <a:ext cx="3304903" cy="707886"/>
          </a:xfrm>
          <a:prstGeom prst="rect">
            <a:avLst/>
          </a:prstGeom>
          <a:noFill/>
        </p:spPr>
        <p:txBody>
          <a:bodyPr wrap="square" rtlCol="0">
            <a:spAutoFit/>
          </a:bodyPr>
          <a:lstStyle/>
          <a:p>
            <a:pPr algn="r" rtl="1"/>
            <a:r>
              <a:rPr lang="fa-IR" sz="2000" dirty="0" smtClean="0">
                <a:solidFill>
                  <a:srgbClr val="00B0F0"/>
                </a:solidFill>
                <a:cs typeface="B Nazanin" panose="00000400000000000000" pitchFamily="2" charset="-78"/>
              </a:rPr>
              <a:t>1- در آمد همه خانواده ها بسیار کم است .</a:t>
            </a:r>
            <a:endParaRPr lang="en-US" sz="2000" dirty="0">
              <a:solidFill>
                <a:srgbClr val="00B0F0"/>
              </a:solidFill>
              <a:cs typeface="B Nazanin" panose="00000400000000000000" pitchFamily="2" charset="-78"/>
            </a:endParaRPr>
          </a:p>
        </p:txBody>
      </p:sp>
      <p:sp>
        <p:nvSpPr>
          <p:cNvPr id="7" name="TextBox 6"/>
          <p:cNvSpPr txBox="1"/>
          <p:nvPr/>
        </p:nvSpPr>
        <p:spPr>
          <a:xfrm>
            <a:off x="2717074" y="4474451"/>
            <a:ext cx="6991646" cy="400110"/>
          </a:xfrm>
          <a:prstGeom prst="rect">
            <a:avLst/>
          </a:prstGeom>
          <a:noFill/>
        </p:spPr>
        <p:txBody>
          <a:bodyPr wrap="square" rtlCol="0">
            <a:spAutoFit/>
          </a:bodyPr>
          <a:lstStyle/>
          <a:p>
            <a:pPr algn="r" rtl="1"/>
            <a:r>
              <a:rPr lang="fa-IR" sz="2000" dirty="0" smtClean="0">
                <a:solidFill>
                  <a:srgbClr val="00B0F0"/>
                </a:solidFill>
                <a:cs typeface="B Nazanin" panose="00000400000000000000" pitchFamily="2" charset="-78"/>
              </a:rPr>
              <a:t>4- در آمد تعدادی از  خانواده ها بسیار کم ، تعدادی متوسط و تعدادی زیاد است  است .</a:t>
            </a:r>
            <a:endParaRPr lang="en-US" sz="2000" dirty="0">
              <a:solidFill>
                <a:srgbClr val="00B0F0"/>
              </a:solidFill>
              <a:cs typeface="B Nazanin" panose="00000400000000000000" pitchFamily="2" charset="-78"/>
            </a:endParaRPr>
          </a:p>
        </p:txBody>
      </p:sp>
      <p:sp>
        <p:nvSpPr>
          <p:cNvPr id="8" name="TextBox 7"/>
          <p:cNvSpPr txBox="1"/>
          <p:nvPr/>
        </p:nvSpPr>
        <p:spPr>
          <a:xfrm>
            <a:off x="3475213" y="3940381"/>
            <a:ext cx="6193477" cy="400110"/>
          </a:xfrm>
          <a:prstGeom prst="rect">
            <a:avLst/>
          </a:prstGeom>
          <a:noFill/>
        </p:spPr>
        <p:txBody>
          <a:bodyPr wrap="square" rtlCol="0">
            <a:spAutoFit/>
          </a:bodyPr>
          <a:lstStyle/>
          <a:p>
            <a:pPr algn="r" rtl="1"/>
            <a:r>
              <a:rPr lang="fa-IR" sz="2000" dirty="0" smtClean="0">
                <a:solidFill>
                  <a:srgbClr val="00B0F0"/>
                </a:solidFill>
                <a:cs typeface="B Nazanin" panose="00000400000000000000" pitchFamily="2" charset="-78"/>
              </a:rPr>
              <a:t>3-  در آمد تعدادی از  خانواده ها بسیار کم ، تعدادی بسیار زیاد است  است .</a:t>
            </a:r>
            <a:endParaRPr lang="en-US" sz="2000" dirty="0">
              <a:solidFill>
                <a:srgbClr val="00B0F0"/>
              </a:solidFill>
              <a:cs typeface="B Nazanin" panose="00000400000000000000" pitchFamily="2" charset="-78"/>
            </a:endParaRPr>
          </a:p>
        </p:txBody>
      </p:sp>
      <p:sp>
        <p:nvSpPr>
          <p:cNvPr id="9" name="TextBox 8"/>
          <p:cNvSpPr txBox="1"/>
          <p:nvPr/>
        </p:nvSpPr>
        <p:spPr>
          <a:xfrm>
            <a:off x="6363787" y="3387192"/>
            <a:ext cx="3304903" cy="707886"/>
          </a:xfrm>
          <a:prstGeom prst="rect">
            <a:avLst/>
          </a:prstGeom>
          <a:noFill/>
        </p:spPr>
        <p:txBody>
          <a:bodyPr wrap="square" rtlCol="0">
            <a:spAutoFit/>
          </a:bodyPr>
          <a:lstStyle/>
          <a:p>
            <a:pPr algn="r" rtl="1"/>
            <a:r>
              <a:rPr lang="fa-IR" sz="2000" dirty="0" smtClean="0">
                <a:solidFill>
                  <a:srgbClr val="00B0F0"/>
                </a:solidFill>
                <a:cs typeface="B Nazanin" panose="00000400000000000000" pitchFamily="2" charset="-78"/>
              </a:rPr>
              <a:t>2- در امد اکثر خانواده ها بسیار کم است .</a:t>
            </a:r>
            <a:endParaRPr lang="en-US" sz="2000" dirty="0">
              <a:solidFill>
                <a:srgbClr val="00B0F0"/>
              </a:solidFill>
              <a:cs typeface="B Nazanin" panose="00000400000000000000" pitchFamily="2" charset="-78"/>
            </a:endParaRPr>
          </a:p>
        </p:txBody>
      </p:sp>
    </p:spTree>
    <p:extLst>
      <p:ext uri="{BB962C8B-B14F-4D97-AF65-F5344CB8AC3E}">
        <p14:creationId xmlns:p14="http://schemas.microsoft.com/office/powerpoint/2010/main" val="110017172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734" y="3493388"/>
            <a:ext cx="10351752" cy="1104740"/>
          </a:xfrm>
        </p:spPr>
        <p:txBody>
          <a:bodyPr>
            <a:normAutofit fontScale="90000"/>
          </a:bodyPr>
          <a:lstStyle/>
          <a:p>
            <a:pPr algn="r"/>
            <a:r>
              <a:rPr lang="fa-IR" sz="6000" b="1" i="1" dirty="0">
                <a:solidFill>
                  <a:srgbClr val="FF0000"/>
                </a:solidFill>
                <a:cs typeface="B Nazanin" panose="00000400000000000000" pitchFamily="2" charset="-78"/>
              </a:rPr>
              <a:t>بازاریابی چیست ؟</a:t>
            </a:r>
            <a:r>
              <a:rPr lang="fa-IR" dirty="0"/>
              <a:t/>
            </a:r>
            <a:br>
              <a:rPr lang="fa-IR" dirty="0"/>
            </a:br>
            <a:r>
              <a:rPr lang="fa-IR" sz="2700" i="1" dirty="0" smtClean="0">
                <a:solidFill>
                  <a:schemeClr val="tx1">
                    <a:lumMod val="85000"/>
                    <a:lumOff val="15000"/>
                  </a:schemeClr>
                </a:solidFill>
                <a:cs typeface="B Nazanin" panose="00000400000000000000" pitchFamily="2" charset="-78"/>
              </a:rPr>
              <a:t>‌بازاریابی یعنی </a:t>
            </a:r>
            <a:r>
              <a:rPr lang="fa-IR" sz="2700" i="1" dirty="0">
                <a:solidFill>
                  <a:schemeClr val="tx1">
                    <a:lumMod val="85000"/>
                    <a:lumOff val="15000"/>
                  </a:schemeClr>
                </a:solidFill>
                <a:cs typeface="B Nazanin" panose="00000400000000000000" pitchFamily="2" charset="-78"/>
              </a:rPr>
              <a:t>‌همگراسازی ‌همه ‌فعالیت‌های ‌شرکت ‌در ‌مسیر ‌فروش ‌بیشتر. در واقع مهم نیست که بازاریابی را چه تعریف کنیم. مهم این است که بدانیم نمی‌شود در دنیای مدرن امروز بدون بازاریابی به فعالیت اقتصادی ادامه داد و باز مهم تر این که: بازاریابی همان تبلیغات نیست! </a:t>
            </a:r>
            <a:br>
              <a:rPr lang="fa-IR" sz="2700" i="1" dirty="0">
                <a:solidFill>
                  <a:schemeClr val="tx1">
                    <a:lumMod val="85000"/>
                    <a:lumOff val="15000"/>
                  </a:schemeClr>
                </a:solidFill>
                <a:cs typeface="B Nazanin" panose="00000400000000000000" pitchFamily="2" charset="-78"/>
              </a:rPr>
            </a:br>
            <a:r>
              <a:rPr lang="fa-IR" sz="2700" i="1" dirty="0">
                <a:solidFill>
                  <a:schemeClr val="tx1">
                    <a:lumMod val="85000"/>
                    <a:lumOff val="15000"/>
                  </a:schemeClr>
                </a:solidFill>
                <a:cs typeface="B Nazanin" panose="00000400000000000000" pitchFamily="2" charset="-78"/>
              </a:rPr>
              <a:t>بازاریابی ارایه محصول یا خدمت مناسب در بازار مناسب با قیمت مناسب است. ضمن این که اقدامات تبلیغاتی کوتاه مدت را نباید با بازاریابی اشتباه گرفت، در بازاریابی باید از مفاهیم ، تعاریف روشن داشت و به زمین و زمان به صورت بلندمدت نگریست.</a:t>
            </a:r>
            <a:br>
              <a:rPr lang="fa-IR" sz="2700" i="1" dirty="0">
                <a:solidFill>
                  <a:schemeClr val="tx1">
                    <a:lumMod val="85000"/>
                    <a:lumOff val="15000"/>
                  </a:schemeClr>
                </a:solidFill>
                <a:cs typeface="B Nazanin" panose="00000400000000000000" pitchFamily="2" charset="-78"/>
              </a:rPr>
            </a:br>
            <a:r>
              <a:rPr lang="fa-IR" sz="2700" i="1" dirty="0">
                <a:solidFill>
                  <a:schemeClr val="tx1">
                    <a:lumMod val="85000"/>
                    <a:lumOff val="15000"/>
                  </a:schemeClr>
                </a:solidFill>
                <a:cs typeface="B Nazanin" panose="00000400000000000000" pitchFamily="2" charset="-78"/>
              </a:rPr>
              <a:t>آن چه در این مقاله می خوانید محصول مطالعه یک کتابچه در زمینه بازاریابی است که رئوس مهم آن را برایتان آورده‌ام. این کتابچه از انتشارات اکسپرسیس وربیس است.</a:t>
            </a:r>
            <a:r>
              <a:rPr lang="fa-IR" sz="2700" dirty="0">
                <a:cs typeface="B Nazanin" panose="00000400000000000000" pitchFamily="2" charset="-78"/>
              </a:rPr>
              <a:t/>
            </a:r>
            <a:br>
              <a:rPr lang="fa-IR" sz="2700" dirty="0">
                <a:cs typeface="B Nazanin" panose="00000400000000000000" pitchFamily="2" charset="-78"/>
              </a:rPr>
            </a:br>
            <a:endParaRPr lang="en-US" sz="27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83" y="4284616"/>
            <a:ext cx="5303158" cy="241662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63975744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7521" y="1685109"/>
            <a:ext cx="8689976" cy="4807131"/>
          </a:xfrm>
        </p:spPr>
        <p:txBody>
          <a:bodyPr>
            <a:normAutofit fontScale="90000"/>
          </a:bodyPr>
          <a:lstStyle/>
          <a:p>
            <a:pPr algn="r" rtl="1"/>
            <a:r>
              <a:rPr lang="fa-IR" sz="4900" b="1" i="1" dirty="0">
                <a:solidFill>
                  <a:srgbClr val="FF0000"/>
                </a:solidFill>
                <a:cs typeface="B Nazanin" panose="00000400000000000000" pitchFamily="2" charset="-78"/>
              </a:rPr>
              <a:t>آمیخته </a:t>
            </a:r>
            <a:r>
              <a:rPr lang="fa-IR" sz="4900" b="1" i="1" dirty="0" smtClean="0">
                <a:solidFill>
                  <a:srgbClr val="FF0000"/>
                </a:solidFill>
                <a:cs typeface="B Nazanin" panose="00000400000000000000" pitchFamily="2" charset="-78"/>
              </a:rPr>
              <a:t>بازاریابی(</a:t>
            </a:r>
            <a:r>
              <a:rPr lang="en-US" sz="4900" b="1" i="1" dirty="0">
                <a:solidFill>
                  <a:srgbClr val="FF0000"/>
                </a:solidFill>
                <a:cs typeface="B Nazanin" panose="00000400000000000000" pitchFamily="2" charset="-78"/>
              </a:rPr>
              <a:t>Marketing Mix</a:t>
            </a:r>
            <a:r>
              <a:rPr lang="fa-IR" sz="4900" b="1" i="1" dirty="0" smtClean="0">
                <a:solidFill>
                  <a:srgbClr val="FF0000"/>
                </a:solidFill>
                <a:cs typeface="B Nazanin" panose="00000400000000000000" pitchFamily="2" charset="-78"/>
              </a:rPr>
              <a:t>): </a:t>
            </a:r>
            <a:r>
              <a:rPr lang="fa-IR" sz="3600" b="1" dirty="0" smtClean="0">
                <a:cs typeface="B Nazanin" panose="00000400000000000000" pitchFamily="2" charset="-78"/>
              </a:rPr>
              <a:t/>
            </a:r>
            <a:br>
              <a:rPr lang="fa-IR" sz="3600" b="1" dirty="0" smtClean="0">
                <a:cs typeface="B Nazanin" panose="00000400000000000000" pitchFamily="2" charset="-78"/>
              </a:rPr>
            </a:br>
            <a:r>
              <a:rPr lang="en-US" sz="3600" b="1" dirty="0">
                <a:cs typeface="B Nazanin" panose="00000400000000000000" pitchFamily="2" charset="-78"/>
              </a:rPr>
              <a:t/>
            </a:r>
            <a:br>
              <a:rPr lang="en-US" sz="3600" b="1" dirty="0">
                <a:cs typeface="B Nazanin" panose="00000400000000000000" pitchFamily="2" charset="-78"/>
              </a:rPr>
            </a:br>
            <a:r>
              <a:rPr lang="fa-IR" sz="2700" dirty="0"/>
              <a:t>مدل آمیخته بازاریابی که بسیاری آنرا با نام بازاریابی 4</a:t>
            </a:r>
            <a:r>
              <a:rPr lang="en-US" sz="2700" dirty="0"/>
              <a:t>P </a:t>
            </a:r>
            <a:r>
              <a:rPr lang="fa-IR" sz="2700" dirty="0"/>
              <a:t>می شناسند، ابزاری توانمند است که می تواند به بازار یابان در تعریف استراتژیهای بازاریابی کمک کند. بازاریابان از این تعریف برای تعیین پاسخ های مناسب به بخشهـای مـورد نظرشان در بازار استفاده می کنند.</a:t>
            </a:r>
            <a:br>
              <a:rPr lang="fa-IR" sz="2700" dirty="0"/>
            </a:br>
            <a:r>
              <a:rPr lang="fa-IR" sz="2700" dirty="0"/>
              <a:t>مدل 4</a:t>
            </a:r>
            <a:r>
              <a:rPr lang="en-US" sz="2700" dirty="0"/>
              <a:t>P </a:t>
            </a:r>
            <a:r>
              <a:rPr lang="fa-IR" sz="2700" dirty="0"/>
              <a:t>از چهار بخش مهم تشکیل شده است که آغاز همه آن ها با حرف </a:t>
            </a:r>
            <a:r>
              <a:rPr lang="en-US" sz="2700" dirty="0"/>
              <a:t>P </a:t>
            </a:r>
            <a:r>
              <a:rPr lang="fa-IR" sz="2700" dirty="0" smtClean="0"/>
              <a:t>است:‌</a:t>
            </a:r>
            <a:r>
              <a:rPr lang="en-US" sz="2700" dirty="0" smtClean="0"/>
              <a:t/>
            </a:r>
            <a:br>
              <a:rPr lang="en-US" sz="2700" dirty="0" smtClean="0"/>
            </a:br>
            <a:r>
              <a:rPr lang="fa-IR" sz="3100" b="1" i="1" dirty="0" smtClean="0">
                <a:solidFill>
                  <a:srgbClr val="002060"/>
                </a:solidFill>
              </a:rPr>
              <a:t>محصول </a:t>
            </a:r>
            <a:r>
              <a:rPr lang="en-US" sz="3100" b="1" i="1" dirty="0" smtClean="0">
                <a:solidFill>
                  <a:srgbClr val="002060"/>
                </a:solidFill>
              </a:rPr>
              <a:t>Product</a:t>
            </a:r>
            <a:r>
              <a:rPr lang="en-US" sz="3100" b="1" i="1" dirty="0">
                <a:solidFill>
                  <a:srgbClr val="002060"/>
                </a:solidFill>
              </a:rPr>
              <a:t>)، </a:t>
            </a:r>
            <a:r>
              <a:rPr lang="fa-IR" sz="3100" b="1" i="1" dirty="0">
                <a:solidFill>
                  <a:srgbClr val="002060"/>
                </a:solidFill>
              </a:rPr>
              <a:t>قیمت </a:t>
            </a:r>
            <a:r>
              <a:rPr lang="en-US" sz="3100" b="1" i="1" dirty="0" smtClean="0">
                <a:solidFill>
                  <a:srgbClr val="002060"/>
                </a:solidFill>
              </a:rPr>
              <a:t>Price)</a:t>
            </a:r>
            <a:r>
              <a:rPr lang="fa-IR" sz="3100" b="1" i="1" dirty="0" smtClean="0">
                <a:solidFill>
                  <a:srgbClr val="002060"/>
                </a:solidFill>
              </a:rPr>
              <a:t>)</a:t>
            </a:r>
            <a:r>
              <a:rPr lang="en-US" sz="3100" b="1" i="1" dirty="0" smtClean="0">
                <a:solidFill>
                  <a:srgbClr val="002060"/>
                </a:solidFill>
              </a:rPr>
              <a:t>، </a:t>
            </a:r>
            <a:r>
              <a:rPr lang="fa-IR" sz="3100" b="1" i="1" dirty="0">
                <a:solidFill>
                  <a:srgbClr val="002060"/>
                </a:solidFill>
              </a:rPr>
              <a:t>نحوه </a:t>
            </a:r>
            <a:r>
              <a:rPr lang="fa-IR" sz="3100" b="1" i="1" dirty="0" smtClean="0">
                <a:solidFill>
                  <a:srgbClr val="002060"/>
                </a:solidFill>
              </a:rPr>
              <a:t>توزیع</a:t>
            </a:r>
            <a:r>
              <a:rPr lang="en-US" sz="3100" b="1" i="1" dirty="0" smtClean="0">
                <a:solidFill>
                  <a:srgbClr val="002060"/>
                </a:solidFill>
              </a:rPr>
              <a:t>(Place</a:t>
            </a:r>
            <a:r>
              <a:rPr lang="en-US" sz="3100" b="1" i="1" dirty="0">
                <a:solidFill>
                  <a:srgbClr val="002060"/>
                </a:solidFill>
              </a:rPr>
              <a:t>) </a:t>
            </a:r>
            <a:r>
              <a:rPr lang="fa-IR" sz="3100" b="1" i="1" dirty="0">
                <a:solidFill>
                  <a:srgbClr val="002060"/>
                </a:solidFill>
              </a:rPr>
              <a:t>و ترفیع </a:t>
            </a:r>
            <a:r>
              <a:rPr lang="fa-IR" sz="3100" b="1" i="1" dirty="0" smtClean="0">
                <a:solidFill>
                  <a:srgbClr val="002060"/>
                </a:solidFill>
              </a:rPr>
              <a:t>(</a:t>
            </a:r>
            <a:r>
              <a:rPr lang="en-US" sz="3100" b="1" i="1" dirty="0" smtClean="0">
                <a:solidFill>
                  <a:srgbClr val="002060"/>
                </a:solidFill>
              </a:rPr>
              <a:t>(Promotion</a:t>
            </a:r>
            <a:r>
              <a:rPr lang="en-US" sz="2700" dirty="0"/>
              <a:t/>
            </a:r>
            <a:br>
              <a:rPr lang="en-US" sz="2700" dirty="0"/>
            </a:br>
            <a:r>
              <a:rPr lang="fa-IR" sz="2700" dirty="0"/>
              <a:t>نبایـد فراموش کرد که آمیخته بازاریابی آن دسته از عواملی است که همگی در کنترل مدیریت اند و میتوان ادعا کرد که اکثر برنامه ها و تصمیمات بازاریابی براساس یکی از این چهار زمینه اتخاذ می شوند. از آنجا که این چهار عامل در کنترل مدیریت است، وی میتواند با ایجاد تغییر در آنها به سطح رضایت بالاتری در بین مشتریان خود دست یابد و احتمالا سهم خود را از بازار افزایش دهد.</a:t>
            </a:r>
            <a:br>
              <a:rPr lang="fa-IR" sz="2700" dirty="0"/>
            </a:br>
            <a:r>
              <a:rPr lang="fa-IR" sz="2700" dirty="0"/>
              <a:t>عوامل آمیختگی بازار مانند رنگ های موجود روی یک پالت رنگ روغن هستند که برای ایجاد یک اثر هنری باید به تناست از آن ها استفاده کرد.</a:t>
            </a:r>
            <a:r>
              <a:rPr lang="fa-IR" sz="3600" dirty="0"/>
              <a:t/>
            </a:r>
            <a:br>
              <a:rPr lang="fa-IR" sz="3600" dirty="0"/>
            </a:br>
            <a:endParaRPr lang="en-US" sz="36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6103"/>
            <a:ext cx="3500846" cy="32265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325065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610" y="1898677"/>
            <a:ext cx="10364451" cy="1596177"/>
          </a:xfrm>
        </p:spPr>
        <p:txBody>
          <a:bodyPr>
            <a:noAutofit/>
          </a:bodyPr>
          <a:lstStyle/>
          <a:p>
            <a:pPr algn="r" rtl="1"/>
            <a:r>
              <a:rPr lang="fa-IR" sz="5400" b="1" i="1" dirty="0">
                <a:solidFill>
                  <a:srgbClr val="FF0000"/>
                </a:solidFill>
                <a:cs typeface="B Nazanin" panose="00000400000000000000" pitchFamily="2" charset="-78"/>
              </a:rPr>
              <a:t>محصــــول</a:t>
            </a:r>
            <a:r>
              <a:rPr lang="fa-IR" sz="2400" dirty="0">
                <a:cs typeface="B Nazanin" panose="00000400000000000000" pitchFamily="2" charset="-78"/>
              </a:rPr>
              <a:t/>
            </a:r>
            <a:br>
              <a:rPr lang="fa-IR" sz="2400" dirty="0">
                <a:cs typeface="B Nazanin" panose="00000400000000000000" pitchFamily="2" charset="-78"/>
              </a:rPr>
            </a:br>
            <a:r>
              <a:rPr lang="fa-IR" sz="2800" dirty="0">
                <a:cs typeface="B Nazanin" panose="00000400000000000000" pitchFamily="2" charset="-78"/>
              </a:rPr>
              <a:t>از نظر تاریخی این تصور وجود داشته است که محصول خوب خودش فروش می رود. در دنیای پر رقابت امروز که بازارها شاهد رقابت شدیدی بین تولید کنندگان و فروشندگان مختلف است ، محصول بد چندان مفهومی ندارد و بعلاوه قوانین حمایت از مشتریان نیز، مشکلات را بـرای تولید کنندگان محصولات بی کیفیت بیش از پیش می کند. در اینجا عامل “محصول” بیشتر ناظر بر میزان تطابق بیم محصول و ویژگیهایش با نیازها وخواستهای مشتری است.</a:t>
            </a:r>
            <a:br>
              <a:rPr lang="fa-IR" sz="2800" dirty="0">
                <a:cs typeface="B Nazanin" panose="00000400000000000000" pitchFamily="2" charset="-78"/>
              </a:rPr>
            </a:br>
            <a:r>
              <a:rPr lang="fa-IR" sz="2800" dirty="0">
                <a:cs typeface="B Nazanin" panose="00000400000000000000" pitchFamily="2" charset="-78"/>
              </a:rPr>
              <a:t>به هر صورت منظور از “محصول” در آمیخته بازاریابی آن بخش از ویژگیهای فیزیکی و کارکردی محصول است که می توان برخی از آنها را اینگونه برشمرد :</a:t>
            </a:r>
            <a:br>
              <a:rPr lang="fa-IR" sz="2800" dirty="0">
                <a:cs typeface="B Nazanin" panose="00000400000000000000" pitchFamily="2" charset="-78"/>
              </a:rPr>
            </a:br>
            <a:r>
              <a:rPr lang="fa-IR" sz="2800" dirty="0">
                <a:cs typeface="B Nazanin" panose="00000400000000000000" pitchFamily="2" charset="-78"/>
              </a:rPr>
              <a:t>برند، کارکرد، مدل، کیفیت، ایمنی، بسته بندی، پشتیبانی وگارانتی و لوازم جانبی.</a:t>
            </a:r>
            <a:br>
              <a:rPr lang="fa-IR" sz="2800" dirty="0">
                <a:cs typeface="B Nazanin" panose="00000400000000000000" pitchFamily="2" charset="-78"/>
              </a:rPr>
            </a:br>
            <a:r>
              <a:rPr lang="fa-IR" sz="2800" dirty="0">
                <a:cs typeface="B Nazanin" panose="00000400000000000000" pitchFamily="2" charset="-78"/>
              </a:rPr>
              <a:t>پرواضح است که تصمیمات مربوط به این آمیخته بازاریابی می تواند اصلاح مشکلات محصول ، افزایش کارایی ، افزایش ایمنی ، طراحی زیباتر محصول، بهبود شرایط گارانتی و باشد … تصمیماتی که می تواند منجر به موفقیت و شکست محصول در بازار شود.</a:t>
            </a:r>
            <a:endParaRPr lang="en-US" sz="2800" dirty="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2950"/>
            <a:ext cx="3695700" cy="23050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2523156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661" y="1271661"/>
            <a:ext cx="10364451" cy="1596177"/>
          </a:xfrm>
        </p:spPr>
        <p:txBody>
          <a:bodyPr>
            <a:normAutofit fontScale="90000"/>
          </a:bodyPr>
          <a:lstStyle/>
          <a:p>
            <a:pPr algn="r" rtl="1"/>
            <a:r>
              <a:rPr lang="fa-IR" sz="5300" b="1" i="1" dirty="0">
                <a:solidFill>
                  <a:srgbClr val="FF0000"/>
                </a:solidFill>
                <a:cs typeface="B Nazanin" panose="00000400000000000000" pitchFamily="2" charset="-78"/>
              </a:rPr>
              <a:t>قیمـــت</a:t>
            </a:r>
            <a:r>
              <a:rPr lang="fa-IR" i="1" dirty="0"/>
              <a:t/>
            </a:r>
            <a:br>
              <a:rPr lang="fa-IR" i="1" dirty="0"/>
            </a:br>
            <a:r>
              <a:rPr lang="fa-IR" i="1" dirty="0">
                <a:cs typeface="B Nazanin" panose="00000400000000000000" pitchFamily="2" charset="-78"/>
              </a:rPr>
              <a:t>در ایـنجا می توان پیرامون استراتژیهای قیمت گذاری محصــول صحبت کرد. عمر رقابت بر سر قیمت، به اندازه عمر بشر اسـت و نقـش این آمیخته بازاریابی را نمی توان به هیچ وجه انکار کرد. برخی از نمونه های تصمیم گیری پیرامون آمیخته قیمت در بازار یابی بدین شرح است :</a:t>
            </a:r>
            <a:br>
              <a:rPr lang="fa-IR" i="1" dirty="0">
                <a:cs typeface="B Nazanin" panose="00000400000000000000" pitchFamily="2" charset="-78"/>
              </a:rPr>
            </a:br>
            <a:r>
              <a:rPr lang="fa-IR" i="1" dirty="0">
                <a:cs typeface="B Nazanin" panose="00000400000000000000" pitchFamily="2" charset="-78"/>
              </a:rPr>
              <a:t>استراتژی قیمت گذاری، پیشنهاد قیمت خرده فروشی، قیمت عمده فروشی و انعطاف پذیری قیمت</a:t>
            </a:r>
            <a:r>
              <a:rPr lang="fa-IR" i="1" dirty="0"/>
              <a:t>.</a:t>
            </a:r>
            <a:endParaRPr lang="en-US"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302" y="3440973"/>
            <a:ext cx="5033555" cy="31459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60145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ppt_w</p:attrName>
                                        </p:attrNameLst>
                                      </p:cBhvr>
                                      <p:tavLst>
                                        <p:tav tm="0" fmla="#ppt_w*sin(2.5*pi*$)">
                                          <p:val>
                                            <p:fltVal val="0"/>
                                          </p:val>
                                        </p:tav>
                                        <p:tav tm="100000">
                                          <p:val>
                                            <p:fltVal val="1"/>
                                          </p:val>
                                        </p:tav>
                                      </p:tavLst>
                                    </p:anim>
                                    <p:anim calcmode="lin" valueType="num">
                                      <p:cBhvr>
                                        <p:cTn id="2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sz="8000" b="1" i="1" dirty="0" smtClean="0">
                <a:solidFill>
                  <a:srgbClr val="FF0000"/>
                </a:solidFill>
                <a:cs typeface="B Nazanin" panose="00000400000000000000" pitchFamily="2" charset="-78"/>
              </a:rPr>
              <a:t>توزیـــع :</a:t>
            </a:r>
            <a:r>
              <a:rPr lang="fa-IR" i="1" dirty="0"/>
              <a:t/>
            </a:r>
            <a:br>
              <a:rPr lang="fa-IR" i="1" dirty="0"/>
            </a:br>
            <a:r>
              <a:rPr lang="fa-IR" i="1" dirty="0"/>
              <a:t>همانطور که از نامش پیداست، توزیع محصول به مشتری در نقاط مختلـف است و سیستمهای توزیع می تواند عامل کلیــدی در موفقیت یا شکست محصول و به تبعیت از آن شرکت و سازمان باشد</a:t>
            </a:r>
            <a:r>
              <a:rPr lang="fa-IR" dirty="0"/>
              <a: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5" y="2575776"/>
            <a:ext cx="5351635" cy="3895251"/>
          </a:xfrm>
          <a:prstGeom prst="rect">
            <a:avLst/>
          </a:prstGeom>
        </p:spPr>
      </p:pic>
    </p:spTree>
    <p:extLst>
      <p:ext uri="{BB962C8B-B14F-4D97-AF65-F5344CB8AC3E}">
        <p14:creationId xmlns:p14="http://schemas.microsoft.com/office/powerpoint/2010/main" val="40740738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8110" y="3952546"/>
            <a:ext cx="8689976" cy="632518"/>
          </a:xfrm>
        </p:spPr>
        <p:txBody>
          <a:bodyPr>
            <a:normAutofit fontScale="90000"/>
          </a:bodyPr>
          <a:lstStyle/>
          <a:p>
            <a:pPr algn="r" rtl="1"/>
            <a:r>
              <a:rPr lang="fa-IR" sz="6000" b="1" i="1" dirty="0" smtClean="0">
                <a:solidFill>
                  <a:srgbClr val="FF0000"/>
                </a:solidFill>
              </a:rPr>
              <a:t>تجارت چیست ؟ </a:t>
            </a:r>
            <a:r>
              <a:rPr lang="fa-IR" dirty="0" smtClean="0"/>
              <a:t/>
            </a:r>
            <a:br>
              <a:rPr lang="fa-IR" dirty="0" smtClean="0"/>
            </a:br>
            <a:r>
              <a:rPr lang="fa-IR" sz="3100" i="1" dirty="0">
                <a:solidFill>
                  <a:srgbClr val="7030A0"/>
                </a:solidFill>
                <a:cs typeface="B Nazanin" panose="00000400000000000000" pitchFamily="2" charset="-78"/>
              </a:rPr>
              <a:t>جارت یا دادوستد انتقال </a:t>
            </a:r>
            <a:r>
              <a:rPr lang="fa-IR" sz="3100" i="1" dirty="0" smtClean="0">
                <a:solidFill>
                  <a:srgbClr val="FF0000"/>
                </a:solidFill>
                <a:cs typeface="B Nazanin" panose="00000400000000000000" pitchFamily="2" charset="-78"/>
              </a:rPr>
              <a:t>مالکیت</a:t>
            </a:r>
            <a:r>
              <a:rPr lang="fa-IR" sz="3100" i="1" dirty="0" smtClean="0">
                <a:solidFill>
                  <a:srgbClr val="00B050"/>
                </a:solidFill>
                <a:cs typeface="B Nazanin" panose="00000400000000000000" pitchFamily="2" charset="-78"/>
              </a:rPr>
              <a:t> </a:t>
            </a:r>
            <a:r>
              <a:rPr lang="fa-IR" sz="3100" i="1" dirty="0">
                <a:solidFill>
                  <a:srgbClr val="7030A0"/>
                </a:solidFill>
                <a:cs typeface="B Nazanin" panose="00000400000000000000" pitchFamily="2" charset="-78"/>
              </a:rPr>
              <a:t>کالا و خدمات از یک شخص یا نهاد به دیگری به ازای دریافت چیزی از </a:t>
            </a:r>
            <a:r>
              <a:rPr lang="fa-IR" sz="3100" i="1" dirty="0" smtClean="0">
                <a:solidFill>
                  <a:srgbClr val="FF0000"/>
                </a:solidFill>
                <a:cs typeface="B Nazanin" panose="00000400000000000000" pitchFamily="2" charset="-78"/>
              </a:rPr>
              <a:t>خریدار</a:t>
            </a:r>
            <a:r>
              <a:rPr lang="fa-IR" sz="3100" i="1" dirty="0" smtClean="0">
                <a:solidFill>
                  <a:srgbClr val="7030A0"/>
                </a:solidFill>
                <a:cs typeface="B Nazanin" panose="00000400000000000000" pitchFamily="2" charset="-78"/>
              </a:rPr>
              <a:t> </a:t>
            </a:r>
            <a:r>
              <a:rPr lang="fa-IR" sz="3100" i="1" dirty="0">
                <a:solidFill>
                  <a:srgbClr val="7030A0"/>
                </a:solidFill>
                <a:cs typeface="B Nazanin" panose="00000400000000000000" pitchFamily="2" charset="-78"/>
              </a:rPr>
              <a:t>است. به طور کلی هرگونه عملی (قابل </a:t>
            </a:r>
            <a:r>
              <a:rPr lang="fa-IR" sz="3100" i="1" dirty="0" smtClean="0">
                <a:solidFill>
                  <a:srgbClr val="FF0000"/>
                </a:solidFill>
                <a:cs typeface="B Nazanin" panose="00000400000000000000" pitchFamily="2" charset="-78"/>
              </a:rPr>
              <a:t>سنجش</a:t>
            </a:r>
            <a:r>
              <a:rPr lang="fa-IR" sz="3100" i="1" dirty="0" smtClean="0">
                <a:solidFill>
                  <a:srgbClr val="7030A0"/>
                </a:solidFill>
                <a:cs typeface="B Nazanin" panose="00000400000000000000" pitchFamily="2" charset="-78"/>
              </a:rPr>
              <a:t> </a:t>
            </a:r>
            <a:r>
              <a:rPr lang="fa-IR" sz="3100" i="1" dirty="0">
                <a:solidFill>
                  <a:srgbClr val="7030A0"/>
                </a:solidFill>
                <a:cs typeface="B Nazanin" panose="00000400000000000000" pitchFamily="2" charset="-78"/>
              </a:rPr>
              <a:t>و </a:t>
            </a:r>
            <a:r>
              <a:rPr lang="fa-IR" sz="3100" i="1" dirty="0" smtClean="0">
                <a:solidFill>
                  <a:srgbClr val="FF0000"/>
                </a:solidFill>
                <a:cs typeface="B Nazanin" panose="00000400000000000000" pitchFamily="2" charset="-78"/>
              </a:rPr>
              <a:t>اندازه گیری </a:t>
            </a:r>
            <a:r>
              <a:rPr lang="fa-IR" sz="3100" i="1" dirty="0" smtClean="0">
                <a:solidFill>
                  <a:srgbClr val="7030A0"/>
                </a:solidFill>
                <a:cs typeface="B Nazanin" panose="00000400000000000000" pitchFamily="2" charset="-78"/>
              </a:rPr>
              <a:t>مادی</a:t>
            </a:r>
            <a:r>
              <a:rPr lang="fa-IR" sz="3100" i="1" dirty="0">
                <a:solidFill>
                  <a:srgbClr val="7030A0"/>
                </a:solidFill>
                <a:cs typeface="B Nazanin" panose="00000400000000000000" pitchFamily="2" charset="-78"/>
              </a:rPr>
              <a:t>) را که اشخاص در مقابل کالا یا خدمتی، کالا یا خدمتی را واگذار نموده و هر دو طرف به هنگام این عمل راضی باشند تجارت گفته می‌شود. تجارت به دو قسمت </a:t>
            </a:r>
            <a:r>
              <a:rPr lang="fa-IR" sz="3100" i="1" dirty="0" smtClean="0">
                <a:solidFill>
                  <a:srgbClr val="FF0000"/>
                </a:solidFill>
                <a:cs typeface="B Nazanin" panose="00000400000000000000" pitchFamily="2" charset="-78"/>
              </a:rPr>
              <a:t>تجارت داخلی</a:t>
            </a:r>
            <a:r>
              <a:rPr lang="fa-IR" sz="3100" i="1" dirty="0" smtClean="0">
                <a:solidFill>
                  <a:srgbClr val="7030A0"/>
                </a:solidFill>
                <a:cs typeface="B Nazanin" panose="00000400000000000000" pitchFamily="2" charset="-78"/>
              </a:rPr>
              <a:t>  </a:t>
            </a:r>
            <a:r>
              <a:rPr lang="fa-IR" sz="3100" i="1" dirty="0">
                <a:solidFill>
                  <a:srgbClr val="7030A0"/>
                </a:solidFill>
                <a:cs typeface="B Nazanin" panose="00000400000000000000" pitchFamily="2" charset="-78"/>
              </a:rPr>
              <a:t>و </a:t>
            </a:r>
            <a:r>
              <a:rPr lang="fa-IR" sz="3100" i="1" dirty="0" smtClean="0">
                <a:solidFill>
                  <a:srgbClr val="FF0000"/>
                </a:solidFill>
                <a:cs typeface="B Nazanin" panose="00000400000000000000" pitchFamily="2" charset="-78"/>
              </a:rPr>
              <a:t>تجارت خارجی  </a:t>
            </a:r>
            <a:r>
              <a:rPr lang="fa-IR" sz="3100" i="1" dirty="0" smtClean="0">
                <a:solidFill>
                  <a:srgbClr val="7030A0"/>
                </a:solidFill>
                <a:cs typeface="B Nazanin" panose="00000400000000000000" pitchFamily="2" charset="-78"/>
              </a:rPr>
              <a:t>تقسیم </a:t>
            </a:r>
            <a:r>
              <a:rPr lang="fa-IR" sz="3100" i="1" dirty="0">
                <a:solidFill>
                  <a:srgbClr val="7030A0"/>
                </a:solidFill>
                <a:cs typeface="B Nazanin" panose="00000400000000000000" pitchFamily="2" charset="-78"/>
              </a:rPr>
              <a:t>می‌شود. در عرف معمول به تبادل کالاها یا خدمات تجارت اطلاق می‌شود و برای بهتر معامله کردن در زمان لازم و محدود نیاز به اطلاعات و مدیریت کردن اطلاعات جهت رسیدن به هدف است. تجارت </a:t>
            </a:r>
            <a:r>
              <a:rPr lang="fa-IR" sz="3100" i="1" dirty="0" smtClean="0">
                <a:solidFill>
                  <a:srgbClr val="FF0000"/>
                </a:solidFill>
                <a:cs typeface="B Nazanin" panose="00000400000000000000" pitchFamily="2" charset="-78"/>
              </a:rPr>
              <a:t>سازوکاری</a:t>
            </a:r>
            <a:r>
              <a:rPr lang="fa-IR" sz="3100" i="1" dirty="0" smtClean="0">
                <a:solidFill>
                  <a:srgbClr val="7030A0"/>
                </a:solidFill>
                <a:cs typeface="B Nazanin" panose="00000400000000000000" pitchFamily="2" charset="-78"/>
              </a:rPr>
              <a:t> است </a:t>
            </a:r>
            <a:r>
              <a:rPr lang="fa-IR" sz="3100" i="1" dirty="0">
                <a:solidFill>
                  <a:srgbClr val="7030A0"/>
                </a:solidFill>
                <a:cs typeface="B Nazanin" panose="00000400000000000000" pitchFamily="2" charset="-78"/>
              </a:rPr>
              <a:t>که </a:t>
            </a:r>
            <a:r>
              <a:rPr lang="fa-IR" sz="3100" i="1" dirty="0" smtClean="0">
                <a:solidFill>
                  <a:srgbClr val="7030A0"/>
                </a:solidFill>
                <a:cs typeface="B Nazanin" panose="00000400000000000000" pitchFamily="2" charset="-78"/>
              </a:rPr>
              <a:t>هسته </a:t>
            </a:r>
            <a:r>
              <a:rPr lang="fa-IR" sz="3100" i="1" dirty="0" smtClean="0">
                <a:solidFill>
                  <a:srgbClr val="FF0000"/>
                </a:solidFill>
                <a:cs typeface="B Nazanin" panose="00000400000000000000" pitchFamily="2" charset="-78"/>
              </a:rPr>
              <a:t>سرمایه داری  </a:t>
            </a:r>
            <a:r>
              <a:rPr lang="fa-IR" sz="3100" i="1" dirty="0">
                <a:solidFill>
                  <a:srgbClr val="7030A0"/>
                </a:solidFill>
                <a:cs typeface="B Nazanin" panose="00000400000000000000" pitchFamily="2" charset="-78"/>
              </a:rPr>
              <a:t>را تشکیل می‌دهد.</a:t>
            </a:r>
            <a:endParaRPr lang="en-US" sz="3100" i="1" dirty="0">
              <a:solidFill>
                <a:srgbClr val="7030A0"/>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96" y="4393418"/>
            <a:ext cx="2240280" cy="22402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178" y="4361277"/>
            <a:ext cx="3072750" cy="2304562"/>
          </a:xfrm>
          <a:prstGeom prst="rect">
            <a:avLst/>
          </a:prstGeom>
        </p:spPr>
      </p:pic>
    </p:spTree>
    <p:extLst>
      <p:ext uri="{BB962C8B-B14F-4D97-AF65-F5344CB8AC3E}">
        <p14:creationId xmlns:p14="http://schemas.microsoft.com/office/powerpoint/2010/main" val="334101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000"/>
                                        <p:tgtEl>
                                          <p:spTgt spid="5"/>
                                        </p:tgtEl>
                                      </p:cBhvr>
                                    </p:animEffect>
                                    <p:anim calcmode="lin" valueType="num">
                                      <p:cBhvr>
                                        <p:cTn id="44" dur="2000" fill="hold"/>
                                        <p:tgtEl>
                                          <p:spTgt spid="5"/>
                                        </p:tgtEl>
                                        <p:attrNameLst>
                                          <p:attrName>ppt_w</p:attrName>
                                        </p:attrNameLst>
                                      </p:cBhvr>
                                      <p:tavLst>
                                        <p:tav tm="0" fmla="#ppt_w*sin(2.5*pi*$)">
                                          <p:val>
                                            <p:fltVal val="0"/>
                                          </p:val>
                                        </p:tav>
                                        <p:tav tm="100000">
                                          <p:val>
                                            <p:fltVal val="1"/>
                                          </p:val>
                                        </p:tav>
                                      </p:tavLst>
                                    </p:anim>
                                    <p:anim calcmode="lin" valueType="num">
                                      <p:cBhvr>
                                        <p:cTn id="4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038" y="396448"/>
            <a:ext cx="10364451" cy="3757540"/>
          </a:xfrm>
        </p:spPr>
        <p:txBody>
          <a:bodyPr>
            <a:normAutofit fontScale="90000"/>
          </a:bodyPr>
          <a:lstStyle/>
          <a:p>
            <a:pPr algn="r" rtl="1"/>
            <a:r>
              <a:rPr lang="fa-IR" sz="7300" b="1" i="1" dirty="0" smtClean="0">
                <a:solidFill>
                  <a:srgbClr val="FF0000"/>
                </a:solidFill>
                <a:cs typeface="B Nazanin" panose="00000400000000000000" pitchFamily="2" charset="-78"/>
              </a:rPr>
              <a:t>ترفیـع:</a:t>
            </a:r>
            <a:r>
              <a:rPr lang="fa-IR" i="1" dirty="0"/>
              <a:t/>
            </a:r>
            <a:br>
              <a:rPr lang="fa-IR" i="1" dirty="0"/>
            </a:br>
            <a:r>
              <a:rPr lang="fa-IR" i="1" dirty="0">
                <a:solidFill>
                  <a:srgbClr val="7030A0"/>
                </a:solidFill>
                <a:cs typeface="B Nazanin" panose="00000400000000000000" pitchFamily="2" charset="-78"/>
              </a:rPr>
              <a:t>ترفیــع ، در نگاه اول درک مفهومش مشکل تر باشد . ترفیع آن دستــه شاید در بین آمیخته های بازاریابی چهارمین یعنی اقداماتی است که به منظور ایجاد ارتباط با مشتری صورت می گیرد. این ارتبـاط به منظور ایجاد احساس و ادراک مثبت در مشتریان هــدف صورت می گیرد . باید دقت داشت که تحلیل نقطه سر به سری در اقدامات ترفیعی شرکت همچنین بررسی میزان ارزش مشتری هایی که پس از برنامه های ترفیع به وجود می آیند ، اهمیت خاصی دارد.</a:t>
            </a:r>
            <a:br>
              <a:rPr lang="fa-IR" i="1" dirty="0">
                <a:solidFill>
                  <a:srgbClr val="7030A0"/>
                </a:solidFill>
                <a:cs typeface="B Nazanin" panose="00000400000000000000" pitchFamily="2" charset="-78"/>
              </a:rPr>
            </a:br>
            <a:r>
              <a:rPr lang="fa-IR" i="1" dirty="0">
                <a:solidFill>
                  <a:srgbClr val="7030A0"/>
                </a:solidFill>
                <a:cs typeface="B Nazanin" panose="00000400000000000000" pitchFamily="2" charset="-78"/>
              </a:rPr>
              <a:t>برخی از اقدامات ترفیع بدین شرح است :</a:t>
            </a:r>
            <a:br>
              <a:rPr lang="fa-IR" i="1" dirty="0">
                <a:solidFill>
                  <a:srgbClr val="7030A0"/>
                </a:solidFill>
                <a:cs typeface="B Nazanin" panose="00000400000000000000" pitchFamily="2" charset="-78"/>
              </a:rPr>
            </a:br>
            <a:r>
              <a:rPr lang="fa-IR" i="1" dirty="0">
                <a:solidFill>
                  <a:srgbClr val="7030A0"/>
                </a:solidFill>
                <a:cs typeface="B Nazanin" panose="00000400000000000000" pitchFamily="2" charset="-78"/>
              </a:rPr>
              <a:t>تبلیغات، فروش شخصی، نیروهای فروش و…</a:t>
            </a:r>
            <a:endParaRPr lang="en-US" i="1" dirty="0">
              <a:solidFill>
                <a:srgbClr val="7030A0"/>
              </a:solidFill>
              <a:cs typeface="B Nazanin" panose="00000400000000000000" pitchFamily="2" charset="-78"/>
            </a:endParaRPr>
          </a:p>
        </p:txBody>
      </p:sp>
    </p:spTree>
    <p:extLst>
      <p:ext uri="{BB962C8B-B14F-4D97-AF65-F5344CB8AC3E}">
        <p14:creationId xmlns:p14="http://schemas.microsoft.com/office/powerpoint/2010/main" val="3547244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2858" y="766466"/>
            <a:ext cx="7927848" cy="452431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a-IR" sz="9600" b="1" i="1" dirty="0" smtClean="0">
                <a:ln>
                  <a:solidFill>
                    <a:srgbClr val="51EDFD"/>
                  </a:solidFill>
                </a:ln>
                <a:solidFill>
                  <a:srgbClr val="7030A0"/>
                </a:solidFill>
                <a:effectLst>
                  <a:reflection blurRad="6350" stA="55000" endA="50" endPos="85000" dist="60007" dir="5400000" sy="-100000" algn="bl" rotWithShape="0"/>
                </a:effectLst>
                <a:latin typeface="Aldhabi" panose="01000000000000000000" pitchFamily="2" charset="-78"/>
                <a:cs typeface="B Nazanin" panose="00000400000000000000" pitchFamily="2" charset="-78"/>
              </a:rPr>
              <a:t>پایان</a:t>
            </a:r>
            <a:endParaRPr lang="en-US" sz="9600" b="1" i="1" dirty="0" smtClean="0">
              <a:ln>
                <a:solidFill>
                  <a:srgbClr val="51EDFD"/>
                </a:solidFill>
              </a:ln>
              <a:solidFill>
                <a:srgbClr val="7030A0"/>
              </a:solidFill>
              <a:effectLst>
                <a:reflection blurRad="6350" stA="55000" endA="50" endPos="85000" dist="60007" dir="5400000" sy="-100000" algn="bl" rotWithShape="0"/>
              </a:effectLst>
              <a:latin typeface="Aldhabi" panose="01000000000000000000" pitchFamily="2" charset="-78"/>
              <a:cs typeface="B Nazanin" panose="00000400000000000000" pitchFamily="2" charset="-78"/>
            </a:endParaRPr>
          </a:p>
          <a:p>
            <a:pPr algn="ctr"/>
            <a:endParaRPr lang="en-US" sz="9600" b="1" i="1" dirty="0" smtClean="0">
              <a:ln>
                <a:solidFill>
                  <a:srgbClr val="51EDFD"/>
                </a:solidFill>
              </a:ln>
              <a:solidFill>
                <a:srgbClr val="7030A0"/>
              </a:solidFill>
              <a:effectLst>
                <a:reflection blurRad="6350" stA="55000" endA="50" endPos="85000" dist="60007" dir="5400000" sy="-100000" algn="bl" rotWithShape="0"/>
              </a:effectLst>
              <a:latin typeface="Aldhabi" panose="01000000000000000000" pitchFamily="2" charset="-78"/>
              <a:cs typeface="B Nazanin" panose="00000400000000000000" pitchFamily="2" charset="-78"/>
            </a:endParaRPr>
          </a:p>
          <a:p>
            <a:r>
              <a:rPr lang="en-US" sz="9600" b="1" i="1" dirty="0" smtClean="0">
                <a:ln>
                  <a:solidFill>
                    <a:srgbClr val="51EDFD"/>
                  </a:solidFill>
                </a:ln>
                <a:solidFill>
                  <a:srgbClr val="7030A0"/>
                </a:solidFill>
                <a:effectLst>
                  <a:reflection blurRad="6350" stA="55000" endA="50" endPos="85000" dist="60007" dir="5400000" sy="-100000" algn="bl" rotWithShape="0"/>
                </a:effectLst>
                <a:latin typeface="Agent Orange" panose="00000400000000000000" pitchFamily="2" charset="0"/>
                <a:cs typeface="Agent Orange" panose="00000400000000000000" pitchFamily="2" charset="0"/>
              </a:rPr>
              <a:t>END</a:t>
            </a:r>
            <a:r>
              <a:rPr lang="fa-IR" sz="9600" b="1" i="1" dirty="0" smtClean="0">
                <a:ln>
                  <a:solidFill>
                    <a:srgbClr val="51EDFD"/>
                  </a:solidFill>
                </a:ln>
                <a:solidFill>
                  <a:srgbClr val="7030A0"/>
                </a:solidFill>
                <a:effectLst>
                  <a:reflection blurRad="6350" stA="55000" endA="50" endPos="85000" dist="60007" dir="5400000" sy="-100000" algn="bl" rotWithShape="0"/>
                </a:effectLst>
                <a:latin typeface="Agent Orange" panose="00000400000000000000" pitchFamily="2" charset="0"/>
                <a:cs typeface="B Nazanin" panose="00000400000000000000" pitchFamily="2" charset="-78"/>
              </a:rPr>
              <a:t> </a:t>
            </a:r>
            <a:endParaRPr lang="en-US" sz="9600" b="1" i="1" dirty="0">
              <a:ln>
                <a:solidFill>
                  <a:srgbClr val="51EDFD"/>
                </a:solidFill>
              </a:ln>
              <a:solidFill>
                <a:srgbClr val="7030A0"/>
              </a:solidFill>
              <a:effectLst>
                <a:reflection blurRad="6350" stA="55000" endA="50" endPos="85000" dist="60007" dir="5400000" sy="-100000" algn="bl" rotWithShape="0"/>
              </a:effectLst>
              <a:latin typeface="Agent Orange" panose="00000400000000000000" pitchFamily="2" charset="0"/>
              <a:cs typeface="Agent Orange" panose="00000400000000000000" pitchFamily="2" charset="0"/>
            </a:endParaRPr>
          </a:p>
        </p:txBody>
      </p:sp>
    </p:spTree>
    <p:extLst>
      <p:ext uri="{BB962C8B-B14F-4D97-AF65-F5344CB8AC3E}">
        <p14:creationId xmlns:p14="http://schemas.microsoft.com/office/powerpoint/2010/main" val="23583528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108" y="1757078"/>
            <a:ext cx="10364451" cy="1596177"/>
          </a:xfrm>
        </p:spPr>
        <p:txBody>
          <a:bodyPr>
            <a:normAutofit fontScale="90000"/>
          </a:bodyPr>
          <a:lstStyle/>
          <a:p>
            <a:pPr algn="r"/>
            <a:r>
              <a:rPr lang="fa-IR" sz="5400" b="1" i="1" dirty="0" smtClean="0">
                <a:solidFill>
                  <a:srgbClr val="FF0000"/>
                </a:solidFill>
                <a:cs typeface="B Nazanin" panose="00000400000000000000" pitchFamily="2" charset="-78"/>
              </a:rPr>
              <a:t>انواع شرکت های تجارتی</a:t>
            </a:r>
            <a:br>
              <a:rPr lang="fa-IR" sz="5400" b="1" i="1" dirty="0" smtClean="0">
                <a:solidFill>
                  <a:srgbClr val="FF0000"/>
                </a:solidFill>
                <a:cs typeface="B Nazanin" panose="00000400000000000000" pitchFamily="2" charset="-78"/>
              </a:rPr>
            </a:br>
            <a:r>
              <a:rPr lang="fa-IR" sz="5400" b="1" i="1" dirty="0">
                <a:solidFill>
                  <a:srgbClr val="FF0000"/>
                </a:solidFill>
                <a:cs typeface="B Nazanin" panose="00000400000000000000" pitchFamily="2" charset="-78"/>
              </a:rPr>
              <a:t/>
            </a:r>
            <a:br>
              <a:rPr lang="fa-IR" sz="5400" b="1" i="1" dirty="0">
                <a:solidFill>
                  <a:srgbClr val="FF0000"/>
                </a:solidFill>
                <a:cs typeface="B Nazanin" panose="00000400000000000000" pitchFamily="2" charset="-78"/>
              </a:rPr>
            </a:br>
            <a:r>
              <a:rPr lang="fa-IR" sz="5400" b="1" i="1" dirty="0" smtClean="0">
                <a:solidFill>
                  <a:srgbClr val="FF0000"/>
                </a:solidFill>
                <a:cs typeface="B Nazanin" panose="00000400000000000000" pitchFamily="2" charset="-78"/>
              </a:rPr>
              <a:t/>
            </a:r>
            <a:br>
              <a:rPr lang="fa-IR" sz="5400" b="1" i="1" dirty="0" smtClean="0">
                <a:solidFill>
                  <a:srgbClr val="FF0000"/>
                </a:solidFill>
                <a:cs typeface="B Nazanin" panose="00000400000000000000" pitchFamily="2" charset="-78"/>
              </a:rPr>
            </a:br>
            <a:r>
              <a:rPr lang="fa-IR" sz="2200" b="1" i="1" dirty="0" smtClean="0">
                <a:solidFill>
                  <a:srgbClr val="FF0000"/>
                </a:solidFill>
                <a:cs typeface="B Nazanin" panose="00000400000000000000" pitchFamily="2" charset="-78"/>
              </a:rPr>
              <a:t> </a:t>
            </a:r>
            <a:r>
              <a:rPr lang="fa-IR" b="1" i="1" dirty="0" smtClean="0">
                <a:solidFill>
                  <a:srgbClr val="FF0000"/>
                </a:solidFill>
                <a:cs typeface="B Nazanin" panose="00000400000000000000" pitchFamily="2" charset="-78"/>
              </a:rPr>
              <a:t>براساس ماده 20 قانون تجارت</a:t>
            </a:r>
            <a:br>
              <a:rPr lang="fa-IR" b="1" i="1" dirty="0" smtClean="0">
                <a:solidFill>
                  <a:srgbClr val="FF0000"/>
                </a:solidFill>
                <a:cs typeface="B Nazanin" panose="00000400000000000000" pitchFamily="2" charset="-78"/>
              </a:rPr>
            </a:br>
            <a:r>
              <a:rPr lang="fa-IR" b="1" i="1" dirty="0">
                <a:solidFill>
                  <a:srgbClr val="FF0000"/>
                </a:solidFill>
                <a:cs typeface="B Nazanin" panose="00000400000000000000" pitchFamily="2" charset="-78"/>
              </a:rPr>
              <a:t/>
            </a:r>
            <a:br>
              <a:rPr lang="fa-IR" b="1" i="1" dirty="0">
                <a:solidFill>
                  <a:srgbClr val="FF0000"/>
                </a:solidFill>
                <a:cs typeface="B Nazanin" panose="00000400000000000000" pitchFamily="2" charset="-78"/>
              </a:rPr>
            </a:br>
            <a:r>
              <a:rPr lang="fa-IR" b="1" i="1" dirty="0" smtClean="0">
                <a:solidFill>
                  <a:srgbClr val="FF0000"/>
                </a:solidFill>
                <a:cs typeface="B Nazanin" panose="00000400000000000000" pitchFamily="2" charset="-78"/>
              </a:rPr>
              <a:t> شرکت های تجارتی  عبارتنداز :</a:t>
            </a:r>
            <a:r>
              <a:rPr lang="fa-IR" sz="5400" b="1" i="1" dirty="0" smtClean="0">
                <a:solidFill>
                  <a:srgbClr val="FF0000"/>
                </a:solidFill>
                <a:cs typeface="B Nazanin" panose="00000400000000000000" pitchFamily="2" charset="-78"/>
              </a:rPr>
              <a:t/>
            </a:r>
            <a:br>
              <a:rPr lang="fa-IR" sz="5400" b="1" i="1" dirty="0" smtClean="0">
                <a:solidFill>
                  <a:srgbClr val="FF0000"/>
                </a:solidFill>
                <a:cs typeface="B Nazanin" panose="00000400000000000000" pitchFamily="2" charset="-78"/>
              </a:rPr>
            </a:br>
            <a:r>
              <a:rPr lang="fa-IR" dirty="0" smtClean="0"/>
              <a:t/>
            </a:r>
            <a:br>
              <a:rPr lang="fa-IR" dirty="0" smtClean="0"/>
            </a:br>
            <a:endParaRPr lang="en-US" dirty="0"/>
          </a:p>
        </p:txBody>
      </p:sp>
      <p:sp>
        <p:nvSpPr>
          <p:cNvPr id="3" name="Right Brace 2"/>
          <p:cNvSpPr/>
          <p:nvPr/>
        </p:nvSpPr>
        <p:spPr>
          <a:xfrm>
            <a:off x="5188430" y="1192245"/>
            <a:ext cx="2207622" cy="4506686"/>
          </a:xfrm>
          <a:prstGeom prst="righ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4" name="TextBox 3"/>
          <p:cNvSpPr txBox="1"/>
          <p:nvPr/>
        </p:nvSpPr>
        <p:spPr>
          <a:xfrm>
            <a:off x="2769326" y="1490419"/>
            <a:ext cx="3463508" cy="369332"/>
          </a:xfrm>
          <a:prstGeom prst="rect">
            <a:avLst/>
          </a:prstGeom>
          <a:noFill/>
        </p:spPr>
        <p:txBody>
          <a:bodyPr wrap="square" rtlCol="0">
            <a:spAutoFit/>
          </a:bodyPr>
          <a:lstStyle/>
          <a:p>
            <a:pPr algn="r"/>
            <a:r>
              <a:rPr lang="fa-IR" dirty="0" smtClean="0">
                <a:solidFill>
                  <a:srgbClr val="002060"/>
                </a:solidFill>
              </a:rPr>
              <a:t>1- شرکت سهامی </a:t>
            </a:r>
            <a:endParaRPr lang="en-US" dirty="0">
              <a:solidFill>
                <a:srgbClr val="002060"/>
              </a:solidFill>
            </a:endParaRPr>
          </a:p>
        </p:txBody>
      </p:sp>
      <p:sp>
        <p:nvSpPr>
          <p:cNvPr id="5" name="TextBox 4"/>
          <p:cNvSpPr txBox="1"/>
          <p:nvPr/>
        </p:nvSpPr>
        <p:spPr>
          <a:xfrm>
            <a:off x="2769326" y="2025797"/>
            <a:ext cx="3463508" cy="369332"/>
          </a:xfrm>
          <a:prstGeom prst="rect">
            <a:avLst/>
          </a:prstGeom>
          <a:noFill/>
        </p:spPr>
        <p:txBody>
          <a:bodyPr wrap="square" rtlCol="0">
            <a:spAutoFit/>
          </a:bodyPr>
          <a:lstStyle/>
          <a:p>
            <a:pPr algn="r"/>
            <a:r>
              <a:rPr lang="fa-IR" dirty="0" smtClean="0">
                <a:solidFill>
                  <a:srgbClr val="002060"/>
                </a:solidFill>
              </a:rPr>
              <a:t>2 – شرکت با مسئولیت محدود </a:t>
            </a:r>
            <a:endParaRPr lang="en-US" dirty="0">
              <a:solidFill>
                <a:srgbClr val="002060"/>
              </a:solidFill>
            </a:endParaRPr>
          </a:p>
        </p:txBody>
      </p:sp>
      <p:sp>
        <p:nvSpPr>
          <p:cNvPr id="7" name="TextBox 6"/>
          <p:cNvSpPr txBox="1"/>
          <p:nvPr/>
        </p:nvSpPr>
        <p:spPr>
          <a:xfrm>
            <a:off x="2769326" y="2487462"/>
            <a:ext cx="3463508" cy="369332"/>
          </a:xfrm>
          <a:prstGeom prst="rect">
            <a:avLst/>
          </a:prstGeom>
          <a:noFill/>
        </p:spPr>
        <p:txBody>
          <a:bodyPr wrap="square" rtlCol="0">
            <a:spAutoFit/>
          </a:bodyPr>
          <a:lstStyle/>
          <a:p>
            <a:pPr algn="r"/>
            <a:r>
              <a:rPr lang="fa-IR" dirty="0" smtClean="0">
                <a:solidFill>
                  <a:srgbClr val="002060"/>
                </a:solidFill>
              </a:rPr>
              <a:t>3 – شرکت تضامی </a:t>
            </a:r>
            <a:endParaRPr lang="en-US" dirty="0">
              <a:solidFill>
                <a:srgbClr val="002060"/>
              </a:solidFill>
            </a:endParaRPr>
          </a:p>
        </p:txBody>
      </p:sp>
      <p:sp>
        <p:nvSpPr>
          <p:cNvPr id="8" name="TextBox 7"/>
          <p:cNvSpPr txBox="1"/>
          <p:nvPr/>
        </p:nvSpPr>
        <p:spPr>
          <a:xfrm>
            <a:off x="2769326" y="2960227"/>
            <a:ext cx="3463508" cy="369332"/>
          </a:xfrm>
          <a:prstGeom prst="rect">
            <a:avLst/>
          </a:prstGeom>
          <a:noFill/>
        </p:spPr>
        <p:txBody>
          <a:bodyPr wrap="square" rtlCol="0">
            <a:spAutoFit/>
          </a:bodyPr>
          <a:lstStyle/>
          <a:p>
            <a:pPr algn="r"/>
            <a:r>
              <a:rPr lang="fa-IR" dirty="0" smtClean="0">
                <a:solidFill>
                  <a:srgbClr val="002060"/>
                </a:solidFill>
              </a:rPr>
              <a:t>4 – شرکت مختلطا غیر سهامی </a:t>
            </a:r>
            <a:endParaRPr lang="en-US" dirty="0">
              <a:solidFill>
                <a:srgbClr val="002060"/>
              </a:solidFill>
            </a:endParaRPr>
          </a:p>
        </p:txBody>
      </p:sp>
      <p:sp>
        <p:nvSpPr>
          <p:cNvPr id="9" name="TextBox 8"/>
          <p:cNvSpPr txBox="1"/>
          <p:nvPr/>
        </p:nvSpPr>
        <p:spPr>
          <a:xfrm>
            <a:off x="2769326" y="3927177"/>
            <a:ext cx="3463508" cy="369332"/>
          </a:xfrm>
          <a:prstGeom prst="rect">
            <a:avLst/>
          </a:prstGeom>
          <a:noFill/>
        </p:spPr>
        <p:txBody>
          <a:bodyPr wrap="square" rtlCol="0">
            <a:spAutoFit/>
          </a:bodyPr>
          <a:lstStyle/>
          <a:p>
            <a:pPr algn="r"/>
            <a:r>
              <a:rPr lang="fa-IR" dirty="0" smtClean="0">
                <a:solidFill>
                  <a:srgbClr val="002060"/>
                </a:solidFill>
              </a:rPr>
              <a:t>6-  شرکت نسبی </a:t>
            </a:r>
            <a:endParaRPr lang="en-US" dirty="0">
              <a:solidFill>
                <a:srgbClr val="002060"/>
              </a:solidFill>
            </a:endParaRPr>
          </a:p>
        </p:txBody>
      </p:sp>
      <p:sp>
        <p:nvSpPr>
          <p:cNvPr id="10" name="TextBox 9"/>
          <p:cNvSpPr txBox="1"/>
          <p:nvPr/>
        </p:nvSpPr>
        <p:spPr>
          <a:xfrm>
            <a:off x="2769326" y="4408766"/>
            <a:ext cx="3463508" cy="369332"/>
          </a:xfrm>
          <a:prstGeom prst="rect">
            <a:avLst/>
          </a:prstGeom>
          <a:noFill/>
        </p:spPr>
        <p:txBody>
          <a:bodyPr wrap="square" rtlCol="0">
            <a:spAutoFit/>
          </a:bodyPr>
          <a:lstStyle/>
          <a:p>
            <a:pPr algn="r"/>
            <a:r>
              <a:rPr lang="fa-IR" dirty="0" smtClean="0">
                <a:solidFill>
                  <a:srgbClr val="002060"/>
                </a:solidFill>
              </a:rPr>
              <a:t>7-  شرکت تعاونی تولید و مصرف </a:t>
            </a:r>
            <a:endParaRPr lang="en-US" dirty="0">
              <a:solidFill>
                <a:srgbClr val="002060"/>
              </a:solidFill>
            </a:endParaRPr>
          </a:p>
        </p:txBody>
      </p:sp>
      <p:sp>
        <p:nvSpPr>
          <p:cNvPr id="11" name="TextBox 10"/>
          <p:cNvSpPr txBox="1"/>
          <p:nvPr/>
        </p:nvSpPr>
        <p:spPr>
          <a:xfrm>
            <a:off x="2769326" y="3445588"/>
            <a:ext cx="3463508" cy="369332"/>
          </a:xfrm>
          <a:prstGeom prst="rect">
            <a:avLst/>
          </a:prstGeom>
          <a:noFill/>
        </p:spPr>
        <p:txBody>
          <a:bodyPr wrap="square" rtlCol="0">
            <a:spAutoFit/>
          </a:bodyPr>
          <a:lstStyle/>
          <a:p>
            <a:pPr algn="r"/>
            <a:r>
              <a:rPr lang="fa-IR" dirty="0" smtClean="0">
                <a:solidFill>
                  <a:srgbClr val="002060"/>
                </a:solidFill>
              </a:rPr>
              <a:t>5 – شرکت مختلط سهامی </a:t>
            </a:r>
            <a:endParaRPr lang="en-US" dirty="0">
              <a:solidFill>
                <a:srgbClr val="002060"/>
              </a:solidFill>
            </a:endParaRPr>
          </a:p>
        </p:txBody>
      </p:sp>
    </p:spTree>
    <p:extLst>
      <p:ext uri="{BB962C8B-B14F-4D97-AF65-F5344CB8AC3E}">
        <p14:creationId xmlns:p14="http://schemas.microsoft.com/office/powerpoint/2010/main" val="39137402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2612" y="1306286"/>
            <a:ext cx="8689976" cy="1079861"/>
          </a:xfrm>
        </p:spPr>
        <p:txBody>
          <a:bodyPr>
            <a:normAutofit fontScale="90000"/>
          </a:bodyPr>
          <a:lstStyle/>
          <a:p>
            <a:pPr algn="r" rtl="1"/>
            <a:r>
              <a:rPr lang="fa-IR" sz="3600" i="1" dirty="0" smtClean="0">
                <a:solidFill>
                  <a:srgbClr val="7030A0"/>
                </a:solidFill>
                <a:cs typeface="B Nazanin" panose="00000400000000000000" pitchFamily="2" charset="-78"/>
              </a:rPr>
              <a:t>شرکت سهامی : (ماده 1 قانون اصلاح موادی از قانون تجارت) :</a:t>
            </a:r>
            <a:r>
              <a:rPr lang="fa-IR" sz="2800" i="1" dirty="0" smtClean="0">
                <a:solidFill>
                  <a:srgbClr val="FFC000"/>
                </a:solidFill>
              </a:rPr>
              <a:t/>
            </a:r>
            <a:br>
              <a:rPr lang="fa-IR" sz="2800" i="1" dirty="0" smtClean="0">
                <a:solidFill>
                  <a:srgbClr val="FFC000"/>
                </a:solidFill>
              </a:rPr>
            </a:br>
            <a:r>
              <a:rPr lang="fa-IR" sz="2800" i="1" dirty="0" smtClean="0">
                <a:solidFill>
                  <a:srgbClr val="FFC000"/>
                </a:solidFill>
              </a:rPr>
              <a:t/>
            </a:r>
            <a:br>
              <a:rPr lang="fa-IR" sz="2800" i="1" dirty="0" smtClean="0">
                <a:solidFill>
                  <a:srgbClr val="FFC000"/>
                </a:solidFill>
              </a:rPr>
            </a:br>
            <a:r>
              <a:rPr lang="fa-IR" sz="2800" i="1" dirty="0">
                <a:solidFill>
                  <a:srgbClr val="0070C0"/>
                </a:solidFill>
              </a:rPr>
              <a:t>شرکت سهامی - شرکتی است که سرمایه آن به سهام تقسیم شده و مسئولیت صاحبان سهام محدود به مبلغ اسمی سهام آنهاست.</a:t>
            </a:r>
            <a:r>
              <a:rPr lang="fa-IR" sz="2800" dirty="0" smtClean="0"/>
              <a:t/>
            </a:r>
            <a:br>
              <a:rPr lang="fa-IR" sz="2800" dirty="0" smtClean="0"/>
            </a:b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0155" y="3279754"/>
            <a:ext cx="2927364" cy="20543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537" y="3108911"/>
            <a:ext cx="2952206" cy="22252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754489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3018" y="2651759"/>
            <a:ext cx="8689976" cy="1045029"/>
          </a:xfrm>
        </p:spPr>
        <p:txBody>
          <a:bodyPr>
            <a:noAutofit/>
          </a:bodyPr>
          <a:lstStyle/>
          <a:p>
            <a:pPr algn="r"/>
            <a:r>
              <a:rPr lang="fa-IR" sz="3200" b="1" dirty="0">
                <a:solidFill>
                  <a:srgbClr val="7030A0"/>
                </a:solidFill>
              </a:rPr>
              <a:t>شرکت با مسئولیت محدود: ( ماده 94 قانون </a:t>
            </a:r>
            <a:r>
              <a:rPr lang="fa-IR" sz="3200" b="1">
                <a:solidFill>
                  <a:srgbClr val="7030A0"/>
                </a:solidFill>
              </a:rPr>
              <a:t>تجارت</a:t>
            </a:r>
            <a:r>
              <a:rPr lang="fa-IR" sz="3200" b="1" smtClean="0">
                <a:solidFill>
                  <a:srgbClr val="7030A0"/>
                </a:solidFill>
              </a:rPr>
              <a:t>): </a:t>
            </a:r>
            <a:r>
              <a:rPr lang="fa-IR" sz="3200" b="1" dirty="0" smtClean="0">
                <a:solidFill>
                  <a:schemeClr val="accent6">
                    <a:lumMod val="75000"/>
                  </a:schemeClr>
                </a:solidFill>
                <a:cs typeface="B Nazanin" panose="00000400000000000000" pitchFamily="2" charset="-78"/>
              </a:rPr>
              <a:t/>
            </a:r>
            <a:br>
              <a:rPr lang="fa-IR" sz="3200" b="1" dirty="0" smtClean="0">
                <a:solidFill>
                  <a:schemeClr val="accent6">
                    <a:lumMod val="75000"/>
                  </a:schemeClr>
                </a:solidFill>
                <a:cs typeface="B Nazanin" panose="00000400000000000000" pitchFamily="2" charset="-78"/>
              </a:rPr>
            </a:br>
            <a:r>
              <a:rPr lang="fa-IR" sz="3600" i="1" dirty="0" smtClean="0">
                <a:solidFill>
                  <a:srgbClr val="0070C0"/>
                </a:solidFill>
                <a:cs typeface="B Nazanin" panose="00000400000000000000" pitchFamily="2" charset="-78"/>
              </a:rPr>
              <a:t/>
            </a:r>
            <a:br>
              <a:rPr lang="fa-IR" sz="3600" i="1" dirty="0" smtClean="0">
                <a:solidFill>
                  <a:srgbClr val="0070C0"/>
                </a:solidFill>
                <a:cs typeface="B Nazanin" panose="00000400000000000000" pitchFamily="2" charset="-78"/>
              </a:rPr>
            </a:br>
            <a:r>
              <a:rPr lang="fa-IR" sz="3600" i="1" dirty="0">
                <a:solidFill>
                  <a:srgbClr val="0070C0"/>
                </a:solidFill>
                <a:cs typeface="B Nazanin" panose="00000400000000000000" pitchFamily="2" charset="-78"/>
              </a:rPr>
              <a:t>شرکت با مسئولیت محدود - شرکتی است که بین دو یا چند نفر برای امور تجارتی تشکیل شده و هر یک از شرکاء بدون اینکه سرمایه به سهام یا قطعات سهام تقسیم شده باشد فقط تا میزان سرمایه خود در شرکت مسئول قروض و تعهدات شرکت هستند.</a:t>
            </a:r>
            <a:r>
              <a:rPr lang="en-US" sz="3600" i="1" dirty="0" smtClean="0">
                <a:solidFill>
                  <a:srgbClr val="0070C0"/>
                </a:solidFill>
                <a:cs typeface="B Nazanin" panose="00000400000000000000" pitchFamily="2" charset="-78"/>
              </a:rPr>
              <a:t> </a:t>
            </a:r>
            <a:endParaRPr lang="en-US" sz="3600" i="1" dirty="0">
              <a:solidFill>
                <a:srgbClr val="0070C0"/>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56708"/>
            <a:ext cx="6209625" cy="33702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0983624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9366" y="4148487"/>
            <a:ext cx="8689976" cy="710895"/>
          </a:xfrm>
        </p:spPr>
        <p:txBody>
          <a:bodyPr>
            <a:noAutofit/>
          </a:bodyPr>
          <a:lstStyle/>
          <a:p>
            <a:pPr algn="r" rtl="1"/>
            <a:r>
              <a:rPr lang="fa-IR" sz="4000" b="1" i="1" dirty="0">
                <a:solidFill>
                  <a:srgbClr val="7030A0"/>
                </a:solidFill>
                <a:cs typeface="B Nazanin" panose="00000400000000000000" pitchFamily="2" charset="-78"/>
              </a:rPr>
              <a:t>شرکت تضامنی:   (ماده 116 قانون تجارت</a:t>
            </a:r>
            <a:r>
              <a:rPr lang="fa-IR" sz="4000" b="1" i="1" dirty="0" smtClean="0">
                <a:solidFill>
                  <a:srgbClr val="7030A0"/>
                </a:solidFill>
                <a:cs typeface="B Nazanin" panose="00000400000000000000" pitchFamily="2" charset="-78"/>
              </a:rPr>
              <a:t>):</a:t>
            </a:r>
            <a:r>
              <a:rPr lang="en-US" sz="4000" b="1" i="1" dirty="0" smtClean="0">
                <a:solidFill>
                  <a:srgbClr val="7030A0"/>
                </a:solidFill>
                <a:cs typeface="B Nazanin" panose="00000400000000000000" pitchFamily="2" charset="-78"/>
              </a:rPr>
              <a:t/>
            </a:r>
            <a:br>
              <a:rPr lang="en-US" sz="4000" b="1" i="1" dirty="0" smtClean="0">
                <a:solidFill>
                  <a:srgbClr val="7030A0"/>
                </a:solidFill>
                <a:cs typeface="B Nazanin" panose="00000400000000000000" pitchFamily="2" charset="-78"/>
              </a:rPr>
            </a:br>
            <a:r>
              <a:rPr lang="fa-IR" sz="4000" i="1" dirty="0">
                <a:solidFill>
                  <a:srgbClr val="00B0F0"/>
                </a:solidFill>
                <a:cs typeface="B Nazanin" panose="00000400000000000000" pitchFamily="2" charset="-78"/>
              </a:rPr>
              <a:t>شرکت تضامینی - شرکتی است که تحت اسم مخصوص برای امور تجارتی بین دو یا چند نفر با مسئولیت تضامنی تشکیل می‌شود: اگر دارایی شرکت برای تادیه تمام قروض کافی نباشد هریک از شرکاء مسئول پرداخت تمام قروض شرکت است. هر قراری که بین شرکاء برخلاف این ترتیب داده شده باشد در مقابل اشخاص ثالث کان لم یکن است.</a:t>
            </a:r>
            <a:endParaRPr lang="en-US" sz="4000" i="1" dirty="0">
              <a:solidFill>
                <a:srgbClr val="00B0F0"/>
              </a:solidFill>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4" y="4148487"/>
            <a:ext cx="3128212" cy="23774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3468521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8554" y="1881052"/>
            <a:ext cx="8689976" cy="2351315"/>
          </a:xfrm>
        </p:spPr>
        <p:txBody>
          <a:bodyPr>
            <a:noAutofit/>
          </a:bodyPr>
          <a:lstStyle/>
          <a:p>
            <a:pPr algn="r"/>
            <a:r>
              <a:rPr lang="fa-IR" sz="3200" b="1" i="1" dirty="0">
                <a:solidFill>
                  <a:srgbClr val="7030A0"/>
                </a:solidFill>
              </a:rPr>
              <a:t>شرکت مختلط غیر </a:t>
            </a:r>
            <a:r>
              <a:rPr lang="fa-IR" sz="3200" b="1" i="1" dirty="0" smtClean="0">
                <a:solidFill>
                  <a:srgbClr val="7030A0"/>
                </a:solidFill>
              </a:rPr>
              <a:t>سهامی </a:t>
            </a:r>
            <a:r>
              <a:rPr lang="fa-IR" sz="3200" b="1" i="1" dirty="0">
                <a:solidFill>
                  <a:srgbClr val="7030A0"/>
                </a:solidFill>
              </a:rPr>
              <a:t> ( ماده 141 قانون تجارت</a:t>
            </a:r>
            <a:r>
              <a:rPr lang="fa-IR" sz="3200" b="1" i="1" dirty="0" smtClean="0">
                <a:solidFill>
                  <a:srgbClr val="7030A0"/>
                </a:solidFill>
              </a:rPr>
              <a:t>) :</a:t>
            </a:r>
            <a:r>
              <a:rPr lang="fa-IR" sz="2000" dirty="0"/>
              <a:t/>
            </a:r>
            <a:br>
              <a:rPr lang="fa-IR" sz="2000" dirty="0"/>
            </a:br>
            <a:r>
              <a:rPr lang="fa-IR" sz="2800" i="1" dirty="0">
                <a:solidFill>
                  <a:srgbClr val="00B0F0"/>
                </a:solidFill>
                <a:cs typeface="B Nazanin" panose="00000400000000000000" pitchFamily="2" charset="-78"/>
              </a:rPr>
              <a:t>شرکت مختلط غیر سهامی - شرکتی است که برای امور تجارتی تحت اسم تجارتی مخصوص بین یک یا چند نفر شریک ضامن و یک یا چند نفر شریک با مسئولیت محدود بدون انتشار سهام تشکیل می‌شود. شریک ضامن مسئول کلیه قروضی است که ممکن است علاوه بر دارایی شرکت پیدا شود. شریک با مسئولیت محدود کسی است که مسئولیت او فقط تا میزان سرمایه‌ای است که در شرکت گذارده و یا بایستی بگذارد. در اسم شرکت باید عبارت شرکت مختلط و لااقل اسم یکی از شرکاء ضامن قید شود.</a:t>
            </a:r>
            <a:r>
              <a:rPr lang="fa-IR" sz="2000" dirty="0"/>
              <a:t/>
            </a:r>
            <a:br>
              <a:rPr lang="fa-IR" sz="2000" dirty="0"/>
            </a:b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83" y="4400316"/>
            <a:ext cx="3524069" cy="23462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754951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989" y="1313848"/>
            <a:ext cx="8689976" cy="2774826"/>
          </a:xfrm>
        </p:spPr>
        <p:txBody>
          <a:bodyPr>
            <a:normAutofit fontScale="90000"/>
          </a:bodyPr>
          <a:lstStyle/>
          <a:p>
            <a:pPr algn="r"/>
            <a:r>
              <a:rPr lang="fa-IR" sz="4000" b="1" i="1" dirty="0">
                <a:solidFill>
                  <a:srgbClr val="7030A0"/>
                </a:solidFill>
                <a:cs typeface="B Nazanin" panose="00000400000000000000" pitchFamily="2" charset="-78"/>
              </a:rPr>
              <a:t>شرکت مختلط سهامی:  ( ماده 162 قانون تجارت</a:t>
            </a:r>
            <a:r>
              <a:rPr lang="fa-IR" sz="4000" b="1" i="1" dirty="0" smtClean="0">
                <a:solidFill>
                  <a:srgbClr val="7030A0"/>
                </a:solidFill>
                <a:cs typeface="B Nazanin" panose="00000400000000000000" pitchFamily="2" charset="-78"/>
              </a:rPr>
              <a:t>) :</a:t>
            </a:r>
            <a:r>
              <a:rPr lang="fa-IR" sz="2400" dirty="0">
                <a:cs typeface="B Nazanin" panose="00000400000000000000" pitchFamily="2" charset="-78"/>
              </a:rPr>
              <a:t/>
            </a:r>
            <a:br>
              <a:rPr lang="fa-IR" sz="2400" dirty="0">
                <a:cs typeface="B Nazanin" panose="00000400000000000000" pitchFamily="2" charset="-78"/>
              </a:rPr>
            </a:br>
            <a:r>
              <a:rPr lang="fa-IR" sz="3600" dirty="0">
                <a:solidFill>
                  <a:srgbClr val="0070C0"/>
                </a:solidFill>
                <a:cs typeface="B Nazanin" panose="00000400000000000000" pitchFamily="2" charset="-78"/>
              </a:rPr>
              <a:t>شرکت مختلط سهامی - شرکتی است که تحت اسم مخصوصی بین یک عده شرکای سهامی و یک یا چند نفر شریک ضامن تشکیل می‌شود. شرکاء سهامی کسانی هستند که سرمایه آنها به صورت سهام یا قطعات سهام متساوی القیمت درآمده و مسئولیت آنها تا میزان همان سرمایه است که در شرکت دارند.شریک ضامن کسی است که سرمایه او به صورت سهام در نیامده و مسئول کلیه قروضی است که ممکن است علاوه بر دارائی شرکت پیدا شود</a:t>
            </a:r>
            <a:r>
              <a:rPr lang="fa-IR" sz="2400" dirty="0">
                <a:solidFill>
                  <a:srgbClr val="0070C0"/>
                </a:solidFill>
                <a:cs typeface="B Nazanin" panose="00000400000000000000" pitchFamily="2" charset="-78"/>
              </a:rPr>
              <a:t>.</a:t>
            </a:r>
            <a:r>
              <a:rPr lang="fa-IR" sz="2400" dirty="0"/>
              <a:t/>
            </a:r>
            <a:br>
              <a:rPr lang="fa-IR" sz="2400" dirty="0"/>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31" y="3207918"/>
            <a:ext cx="4611189" cy="33496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8034699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327</TotalTime>
  <Words>448</Words>
  <Application>Microsoft Office PowerPoint</Application>
  <PresentationFormat>Widescreen</PresentationFormat>
  <Paragraphs>59</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Agent Orange</vt:lpstr>
      <vt:lpstr>Aldhabi</vt:lpstr>
      <vt:lpstr>Arial</vt:lpstr>
      <vt:lpstr>B Nazanin</vt:lpstr>
      <vt:lpstr>Times New Roman</vt:lpstr>
      <vt:lpstr>Tw Cen MT</vt:lpstr>
      <vt:lpstr>Urdu Typesetting</vt:lpstr>
      <vt:lpstr>Droplet</vt:lpstr>
      <vt:lpstr>PowerPoint Presentation</vt:lpstr>
      <vt:lpstr>فصل سوم : مدیریت کسب وکار   (انواع شرکت های تجاری )</vt:lpstr>
      <vt:lpstr>تجارت چیست ؟  جارت یا دادوستد انتقال مالکیت کالا و خدمات از یک شخص یا نهاد به دیگری به ازای دریافت چیزی از خریدار است. به طور کلی هرگونه عملی (قابل سنجش و اندازه گیری مادی) را که اشخاص در مقابل کالا یا خدمتی، کالا یا خدمتی را واگذار نموده و هر دو طرف به هنگام این عمل راضی باشند تجارت گفته می‌شود. تجارت به دو قسمت تجارت داخلی  و تجارت خارجی  تقسیم می‌شود. در عرف معمول به تبادل کالاها یا خدمات تجارت اطلاق می‌شود و برای بهتر معامله کردن در زمان لازم و محدود نیاز به اطلاعات و مدیریت کردن اطلاعات جهت رسیدن به هدف است. تجارت سازوکاری است که هسته سرمایه داری  را تشکیل می‌دهد.</vt:lpstr>
      <vt:lpstr>انواع شرکت های تجارتی    براساس ماده 20 قانون تجارت   شرکت های تجارتی  عبارتنداز :  </vt:lpstr>
      <vt:lpstr>شرکت سهامی : (ماده 1 قانون اصلاح موادی از قانون تجارت) :  شرکت سهامی - شرکتی است که سرمایه آن به سهام تقسیم شده و مسئولیت صاحبان سهام محدود به مبلغ اسمی سهام آنهاست. </vt:lpstr>
      <vt:lpstr>شرکت با مسئولیت محدود: ( ماده 94 قانون تجارت):   شرکت با مسئولیت محدود - شرکتی است که بین دو یا چند نفر برای امور تجارتی تشکیل شده و هر یک از شرکاء بدون اینکه سرمایه به سهام یا قطعات سهام تقسیم شده باشد فقط تا میزان سرمایه خود در شرکت مسئول قروض و تعهدات شرکت هستند. </vt:lpstr>
      <vt:lpstr>شرکت تضامنی:   (ماده 116 قانون تجارت): شرکت تضامینی - شرکتی است که تحت اسم مخصوص برای امور تجارتی بین دو یا چند نفر با مسئولیت تضامنی تشکیل می‌شود: اگر دارایی شرکت برای تادیه تمام قروض کافی نباشد هریک از شرکاء مسئول پرداخت تمام قروض شرکت است. هر قراری که بین شرکاء برخلاف این ترتیب داده شده باشد در مقابل اشخاص ثالث کان لم یکن است.</vt:lpstr>
      <vt:lpstr>شرکت مختلط غیر سهامی  ( ماده 141 قانون تجارت) : شرکت مختلط غیر سهامی - شرکتی است که برای امور تجارتی تحت اسم تجارتی مخصوص بین یک یا چند نفر شریک ضامن و یک یا چند نفر شریک با مسئولیت محدود بدون انتشار سهام تشکیل می‌شود. شریک ضامن مسئول کلیه قروضی است که ممکن است علاوه بر دارایی شرکت پیدا شود. شریک با مسئولیت محدود کسی است که مسئولیت او فقط تا میزان سرمایه‌ای است که در شرکت گذارده و یا بایستی بگذارد. در اسم شرکت باید عبارت شرکت مختلط و لااقل اسم یکی از شرکاء ضامن قید شود. </vt:lpstr>
      <vt:lpstr>شرکت مختلط سهامی:  ( ماده 162 قانون تجارت) : شرکت مختلط سهامی - شرکتی است که تحت اسم مخصوصی بین یک عده شرکای سهامی و یک یا چند نفر شریک ضامن تشکیل می‌شود. شرکاء سهامی کسانی هستند که سرمایه آنها به صورت سهام یا قطعات سهام متساوی القیمت درآمده و مسئولیت آنها تا میزان همان سرمایه است که در شرکت دارند.شریک ضامن کسی است که سرمایه او به صورت سهام در نیامده و مسئول کلیه قروضی است که ممکن است علاوه بر دارائی شرکت پیدا شود. </vt:lpstr>
      <vt:lpstr>شرکت نسبی:  ( ماده 183 قانون تجارت) : شرکت نسبی - شرکتی است که برای امور تجارتی تحت اسم مخصوص بین دو یا چند نفر تشکیل و مسئولیت هر یک از شرکاء به نسبت سرمایه‌ای است که در شرکت گذاشته است. </vt:lpstr>
      <vt:lpstr>شرکت تعاونی تولید و مصرف:  ( ماده 190 قانون.تجارت) : شرکت تعاونی تولدی و مصرف  - شرکت تعاونی تولید شرکتی است که بین عده‌ای از ارباب حرف تشکیل می‌شود و شرکاء مشاغل خود را برای تولید و فروش اشیاء یا اجناس به کار می‌برند. شرکت تعاونی مصرف شرکتی است که برای مقاصد ذیل تشکیل می‌شود: 1- فروش اجناس لازمه برای مصارف زندگانی اعم از اینکه اجناس مزبوره را شرکاء ایجاد کرده یا خریده باشند. 2- تقسیم نفع و ضرر بین شرکاء به نسبت خرید هر یک از آنها. با اینکه هر یک از  این هفت نوع شرکت کاربرد و استفاده خاصی دارند و در تجارت روزمره نیز کاربرد دارند اکثر متقاضیان ثبت شرکت به دنبال ثبت شرکت های سهامی خاص، عام،  با مسئولیت محدود و تعاونی هستند بر این اساس در این دوره بیشتر بر جزئیات این دسته از شرکت ها تکیه می‌کنیم. </vt:lpstr>
      <vt:lpstr>PowerPoint Presentation</vt:lpstr>
      <vt:lpstr>نحوه ثبت شرکت ها : شرکت از زمانی تشکیل می شود که دو یا چند نفر قصد تشکیل آن را داشته باشند بنابراین قصد و نیت ایشان ملاک تشکیل است اما از نظر مقررات و ضوابط اداری طی نمودن مراحلی چند جهت تأسیس یک شرکت یا مؤسسه ضروری است تا این شرکت بر روی کاغذ نوشته شود و در دفاتر اداره ثبت شرکت ها ثبت گردد . </vt:lpstr>
      <vt:lpstr>حق نشر ، حق تکثیر یا کپی رایت   حق نشر، حقّ تکثیر یا کپی رایت (به انگلیسی Copyright)، مجموعه‌ای از حقوق انحصاری است که به ناشر یا پدیدآورنده یک اثر اصل و منحصربه‌فرد تعلق می‌گیرد و حقوقی از قبیل نشر، تکثیر و الگوبرداری از اثر را شامل می‌شود. در بیشتر حوزه‌های قضایی، حق نشر از آغاز پدید آمدن یک اثر به آن تعلق می‌گیرد و نیازی به ثبت اثر نیست. معادل این حق در نظام‌های حقوقی پیرو حقوق مدون حق مؤلف است. دارندگان حق تکثیر برای کنترل تکثیر و دیگر بهره‌برداری‌ها از آثار خود برای زمان مشخصی حقوق قانونی و انحصاری دارند و بعد از آن اثر وارد مالکیت عمومی می‌شود. هرگونه استفاده و بهره‌برداری از این آثار منوط به دریافت اجازه از ناشر یا پدیدآورندهٔ آن اثر می‌باشد، استفاده در شرایطی که طبق قانون محدودیت یا استثنایی وجود دارد، مانند استفاده منصفانه ، به دریافت اجازه از دارنده حق تکثیر نیاز ندارد. دارنده حق تکثیر می‌تواند حقوق خود را به شخص دیگری منتقل کنند. در بعضی از حوزه‌های قضایی، حقوق اخلاقی یا حقوق معنوی پدیدآورندگان نیز به رسمیت شناخته می‌شود، مانند حق یاد شدن برای اثر. </vt:lpstr>
      <vt:lpstr>حق اختراع       حق اختراع حقی است که مخترع و سازنده اثر اختراعی در اثر ثبت اختراع و به صورت انحصاری و موقت و مشروط به رعایت تکالیف مقرر در قوانین مربوط در جهت استعمال، انتقال، فروش، عرضه، واردات و اعطای مجوز بهره‌برداری به دست می‌آورد.  در قانون ثبت علایم و اختراعات ایران مصوب ۱/۴/۱۳۱۰ تعریفی از حق اختراع به عمل نیامده‌ است. در پیش نویس لایحه ثبت اختراع ایران نیز تعریفی از حق اختراع وجود ندارد؛ لیکن اختراع را تعریف نموده‌ است. طبق جزء الف بند ۲ ماده یک این لایحه «اختراع به معنای فکر یک مخترع است که در زمینه فناوری راه حل عملی برای یک مساله خاص ارائه می‌کند.» برای اینکه قانون از حق اختراع حمایتهای لازم را به عمل آورد، مخترع باید اختراع خود را به ثبت برساند.   </vt:lpstr>
      <vt:lpstr>تبدیل مشاغل کوچک به بزرگ 1- ایجاد : اساس فرایند کار آفرینی در این مرحله شکل میگرند و شامل فعالیت های اولیه کسب و کار می شود این مرحله علاوه بر توجه ویژه به خلاقیت به جمع آوری سایر منابع کار آفرینی هم توجه می شود    2- مرحله رشد (رشد ) : دراین مرحله برای ایجاد برنامه های تجاری رسمی جمع آوری سرمایه انجام فعالیت بازایابی و ایجاد فعالیت  کار آفرینی توجه ویژه ای میشود . 3- مرحله بلوغ یا تبیت : دراین رهبری تک نفر کار آفرینی به مدیریت گروهی تغییر می کند بیشترین سود کشور بالاترین میزان فروش  بالاترین سهم از محصول   4- مرحله افول : در این مرحله بی توجهی مشتریان به کالا افزایش پیدا می کند سازمان و تولیه سهم از محصول خود را بازار دست می دهد فروش به کاهش محصول نزدیک میشود و مرگ محصول نزدیک می شود .  5- مرحله  مرگ : سود شرکت تبدیل به زیان فروش کاهش پیدا کرده است ، مرحله رهایی یافت به مرحله اول چرغه مرحله ایجاد است (که نتجه تولید یک محصول جدید می باشد ) رسید </vt:lpstr>
      <vt:lpstr>علامت تجاری چیست؟ علامت تجاری نشانی است که قادر است کالاهای تولیدی یا خدمات ارائه شده توسط یک شخص/بنگاه را از کالاها یا خدمات سایر بنگاه‌ها با اشخاص متمایز نماید.  طبق ماده 30 قانون علامت‌، علامت جمعي و نام تجاري عبارتند از:  الف ـ علامت يعني هر نشان قابل رؤيتي كه بتواند كالاها يا خدمات اشخاص حقيقي يا حقوقي را از هم متمايز سازد.  ب ـ علامت جمعي يعني هر نشان قابل رؤيتي كه باعنوان علامت جمعي در اظهارنامه ثبت معرفي شود و بتواند مبدأ و يا هرگونه خصوصيات ديگر مانند كيفيت كالا ياخدمات اشخاص حقيقي و حقوقي را كه از اين نشان تحت نظارت مالك علامت ثبت شده جمعي استفاده مي‌كنند متمايز سازد.  ج ـ نام تجارتي يعني اسم يا عنواني كه معرف و مشخص‌كننده شخص حقيقي ياحقوقي باشد. </vt:lpstr>
      <vt:lpstr>مزایای ثبت علائم تجاری 1- تضمین می‌کند که مشتریان می‌توانند محصولات را از یکدیگر تشخیص دهند. 2- شرکت‌ها را قادر می‌سازد محصولات‌شان را از یکدیگر متمایز سازند. 3-ابزار بازاریابی و اساس ایجاد وجهه و شهرت شرکت‌ها هستند. 4- اجازه استفاده از  آنها به اشخاص ثالث داده می‌شود و منبع مستقیم درآمد از محل حق امتیازها می‌باشند. 5- جزء ضروری موافقت‌نامه‌های اعطای نمایندگی هستند. 6- ممکن است دارائی ازرشمند کسب و کار باشند 7-شرکت‌ها را تشویق می‌کنند در حفظ یا بهبود کیفیت محصولات سرمایه‌گذاری کنند. 8- ممکن است برای دریافت وام مفید باشند. </vt:lpstr>
      <vt:lpstr>دلایل حمایت از علائم تجاری و حقوق ناشی آن :  با اینکه اکثر کسب و کارها به اهمیت استقاده از علائم تجاری به منظور تمیز دادن محصولات‎شان از محصولات رقبا پی برده‌اند، همه آنها اهمیت حمایت از علائم تجاری از طریق ثبت را درک نکرده‌اند . پس از ثبت علامت طبق قانون ثبت علائم تجاری شخص/شرکت حق انحصاری پیدا میکند، بموجب آن می‌توانید از عرضه کالاهای یکسان یا مشابه توسط اشخاص ثالث تحت  علائم  تجاری که عین یا به طریق گمراه کننده‌ای مشابه علامت تجاری شما هستند جلوگیری نماید. اگر علامت تجاری ثبت نشود، شرکت‌های رقیب از همان علامت یا علامتی که شباهت آن با علامت مزبور به اندازه‌ای است که موجب گمراهی خواهد شد برای همان کالا یا کالاهای مشابه استفاده خواهند کرد و در نتیجه سرمایه‌گذاری در بازاریابی یک محصول ممکن است به هدر رود. اگر یکی از رقیبان از علامت تجاری یکسان یا مشابه علامت تجاری استفاده کند، ممکن است مشتریان تصور کنند آن محصول متعلق به همان شرکت است و در نتیجه کالای رقیب را خریداری کند. این امر نه تنها سود شخص/شرکت را کاهش خواهد داد و مشتریان را گمراه خواهد کرد بلکه به شهرت و وجهه آسیب خواهد زد – بخصوص اگر محصول رقیب کیفیت نازلی داشته باشد . با توجه به ارزش علائم تجاری و اهمیتی که یک علامت تجاری ممکن است در تعیین میزان موفقیت یک محصول در بازار داشته باشد، تضمین اینکه در بازارهای مربوط به ثبت رسیده باشد بسیار ضروری است . بعلاوه، تفویض اجازه استفاده از یک علامت تجاری ثبت شده به شرکت‌های ثالث بسیار آسان‌تر است و در نتیجه می‌تواند منبع درآمد بیشتری برای شرکت/شخص بوجود آورد یا اساس انعقاد یک موافقت‌نامه اعطای نمایندگی فروش باشد. گاهی اوقات، یک علائم  تجاری ثبت شده که در میان مشتریان از شهرت خوبی برخوردار است. ممکن است به منظور دریافت منابع مالی یا وام از موءسسات مالی استفاده شود که بطور فزاینده‌ای از اهمیت علائم برای موفقیت کسب و کار آگاه می‌شوند . </vt:lpstr>
      <vt:lpstr>نام تجاری چیست  ؟   "نام تجاری از هویت و خصوصیات منحصربه‌فردی برخوردار است که مجزا از کمپانی و نام کالاست. نام تجاری چیزی فراتراز نام‌ها، نشانه‌ها، و شعارهاست." هر نام تجاری یک اسم خاص است که این اسم می‌تواند برگرفته از نام اجتماع، شهر، گروه یا یک فرد باشد، حتی نام شما نیز می‌تواند یک نام تجاری باشد. در واقع یک نام تجاری باید به اندازه‌ای در ذهن‌ها نقش ببندد که با شنیدن نام آن کالا یا سرویس، سریعاً برای ما تداعی شود، مانند کاری که کوکاکولا کرده‌است. امروزه مدیران شرکت‌ها درک کرده‌اند که مارک تجاری شرکت آنها تنها یک مفهوم مطلق و خشک و خالی نیست بلکه یک دارایی و ثروت اندیشمند برای شرکت به‌شمار می‌رود. مارک تجاری جهانی عموماً هویت معیارها و جایگاه مشابهی در سراسر جهان دارند، حتی اگر راهبردهای تولید و ارتباطات با تفاوت‌های جزئی فرهنگ‌ها تطابق داده شود. مارک تجاری جهانی به مصرف کنندگان هویت و جایگاه مشابهی را درسراسر جهان ارائه می‌کند در حالی که مارک تجاری بین‌المللی موقعیت یا هویت مارک‌های تجاری خود راجهت متناسب شدن با مخاطبان مختلف تغییر می‌دهد. مانند مک دونالد که یک مارک تجاری بین‌المللی است، چون لیست غذایی آن با توجه به فرهنگ هر کشور تغییر می‌کند.اما کوکاکولا یک مارک تجاری جهانی است که در همه جا آن مجصول را با همان کیفیت ارائه می‌دهد.</vt:lpstr>
      <vt:lpstr>چرخه حیات مارک تجاری و مدیریت محصول : وقتی محصول جدیدی معرفی می‌شود، در ابتدا میزان فروش کمی پائین است اما وقتی آگاهی بازار افزایش می‌یابد، این میزان شروع به بالا رفتن کمک می‌کند. بعد از این مرحله مقدماتی(جنینی) فروش بازار به سرعت بالا می‌رود، چون تقاضا افزایش می‌یابد و تولیدکنندگان دیگر وارد می‌شوند، که به آن مرحله (رشد) می‌گویند. سپس بازار کامل می‌شود چون سرعت فروش پایین می‌آید، رقابت تولیدکنندگان افزایش می‌یابد (مرحله تکامل)حال اگر بعد از این مرحله ابتکار یا ایده جدیدی برای ارائه محصول وجود نداشته باشد به علت اشباع بازار و کم شدن تقاضا، چرخه حیات مارک تجاری به پایان رسیده و به سرعت پایین می‌آید (اشباع). مارک تجاری می‌تواند استراتژی شرکت را شکل دهد و به نوعی کمک کند تا مسوولین شرکت بفهمند چه نوع نوآوری و ابتکار عملی در سایه مارک تجاری شرکت مناسب است و کدام نوآوری‌ها تناسب لازم را ندارند </vt:lpstr>
      <vt:lpstr>مدیریت علائم تجاری: به علت ماهیت پویای بازار جهانی امروز، مدیریت مارک تجاری کار بسیار پیچیده‌ای شده‌است. در سال‌های اخیر نقش و اهمیت مدیریت مارک تجاری تغییرات زیادی به صورت زیر کرده‌است: الف- مدیریت ارتباط با مشتری (CRM ): برخلاف گذشته که توجه بر محصولات تولید شده بود نه خواستهٔ مشتری، امروزه توجه مدیران به نیاز بازار و مشتری است نه بر محصول ارائه شده. چون ثابت شده‌است که مشتریان در تعیین موفقیت یا شکست مارک تجاری نقش مؤثری دارند. ب- مدیریت بازار و گروه: به علت توجه بازار و نه مشتری، مدیریت محصول به سمت مدیریت گروه می‌رود و برای مدیریت مارک تجاری می‌توان از روش صنعت متقاطع استفاده کرد. ج- مدیریت مارک تجاری بین‌المللی: تاکید بر مارک تجاری جهانی به جای علائم محلی بسیار مؤثرتر است و برای نیل به این هدف باید در ابتدا مارک‌های تجاری را که به صورت بین‌المللی شده‌اند گسترش داده و به مارک تجاری جهانی تبدیل کنیم. </vt:lpstr>
      <vt:lpstr>بازاریابی : بازاریابی  بین المللی درباره اقتصاد هر کشور مطالعه می کند ، دو عامل اقتصادی وجود دارد که بیانگر میزان جذابت بازار کشور است . اولین عامل ، ساختار صنعتی کشور است ساختار صنعتی نقش بسزایی در تعیین  نیاز کشور به کالا ها ئ خدمات ها و شکل دهی به سطح در آمد اشتغال آن کشور دارد  چهار نوع ساختار صنعتی وجود دارد  که عبارتنداز :     </vt:lpstr>
      <vt:lpstr>دومین عامل اقتصادی ، توریع در آمد کشور است بازاریاب بین المللی ممکن است با 4 الگوی متفاوت توزیع در آمد کشور ها مواجه شود  این چهار نوع توزیع در آمد به شرح زیر است :     </vt:lpstr>
      <vt:lpstr>بازاریابی چیست ؟ ‌بازاریابی یعنی ‌همگراسازی ‌همه ‌فعالیت‌های ‌شرکت ‌در ‌مسیر ‌فروش ‌بیشتر. در واقع مهم نیست که بازاریابی را چه تعریف کنیم. مهم این است که بدانیم نمی‌شود در دنیای مدرن امروز بدون بازاریابی به فعالیت اقتصادی ادامه داد و باز مهم تر این که: بازاریابی همان تبلیغات نیست!  بازاریابی ارایه محصول یا خدمت مناسب در بازار مناسب با قیمت مناسب است. ضمن این که اقدامات تبلیغاتی کوتاه مدت را نباید با بازاریابی اشتباه گرفت، در بازاریابی باید از مفاهیم ، تعاریف روشن داشت و به زمین و زمان به صورت بلندمدت نگریست. آن چه در این مقاله می خوانید محصول مطالعه یک کتابچه در زمینه بازاریابی است که رئوس مهم آن را برایتان آورده‌ام. این کتابچه از انتشارات اکسپرسیس وربیس است. </vt:lpstr>
      <vt:lpstr>آمیخته بازاریابی(Marketing Mix):   مدل آمیخته بازاریابی که بسیاری آنرا با نام بازاریابی 4P می شناسند، ابزاری توانمند است که می تواند به بازار یابان در تعریف استراتژیهای بازاریابی کمک کند. بازاریابان از این تعریف برای تعیین پاسخ های مناسب به بخشهـای مـورد نظرشان در بازار استفاده می کنند. مدل 4P از چهار بخش مهم تشکیل شده است که آغاز همه آن ها با حرف P است:‌ محصول Product)، قیمت Price))، نحوه توزیع(Place) و ترفیع ((Promotion نبایـد فراموش کرد که آمیخته بازاریابی آن دسته از عواملی است که همگی در کنترل مدیریت اند و میتوان ادعا کرد که اکثر برنامه ها و تصمیمات بازاریابی براساس یکی از این چهار زمینه اتخاذ می شوند. از آنجا که این چهار عامل در کنترل مدیریت است، وی میتواند با ایجاد تغییر در آنها به سطح رضایت بالاتری در بین مشتریان خود دست یابد و احتمالا سهم خود را از بازار افزایش دهد. عوامل آمیختگی بازار مانند رنگ های موجود روی یک پالت رنگ روغن هستند که برای ایجاد یک اثر هنری باید به تناست از آن ها استفاده کرد. </vt:lpstr>
      <vt:lpstr>محصــــول از نظر تاریخی این تصور وجود داشته است که محصول خوب خودش فروش می رود. در دنیای پر رقابت امروز که بازارها شاهد رقابت شدیدی بین تولید کنندگان و فروشندگان مختلف است ، محصول بد چندان مفهومی ندارد و بعلاوه قوانین حمایت از مشتریان نیز، مشکلات را بـرای تولید کنندگان محصولات بی کیفیت بیش از پیش می کند. در اینجا عامل “محصول” بیشتر ناظر بر میزان تطابق بیم محصول و ویژگیهایش با نیازها وخواستهای مشتری است. به هر صورت منظور از “محصول” در آمیخته بازاریابی آن بخش از ویژگیهای فیزیکی و کارکردی محصول است که می توان برخی از آنها را اینگونه برشمرد : برند، کارکرد، مدل، کیفیت، ایمنی، بسته بندی، پشتیبانی وگارانتی و لوازم جانبی. پرواضح است که تصمیمات مربوط به این آمیخته بازاریابی می تواند اصلاح مشکلات محصول ، افزایش کارایی ، افزایش ایمنی ، طراحی زیباتر محصول، بهبود شرایط گارانتی و باشد … تصمیماتی که می تواند منجر به موفقیت و شکست محصول در بازار شود.</vt:lpstr>
      <vt:lpstr>قیمـــت در ایـنجا می توان پیرامون استراتژیهای قیمت گذاری محصــول صحبت کرد. عمر رقابت بر سر قیمت، به اندازه عمر بشر اسـت و نقـش این آمیخته بازاریابی را نمی توان به هیچ وجه انکار کرد. برخی از نمونه های تصمیم گیری پیرامون آمیخته قیمت در بازار یابی بدین شرح است : استراتژی قیمت گذاری، پیشنهاد قیمت خرده فروشی، قیمت عمده فروشی و انعطاف پذیری قیمت.</vt:lpstr>
      <vt:lpstr>توزیـــع : همانطور که از نامش پیداست، توزیع محصول به مشتری در نقاط مختلـف است و سیستمهای توزیع می تواند عامل کلیــدی در موفقیت یا شکست محصول و به تبعیت از آن شرکت و سازمان باشد.</vt:lpstr>
      <vt:lpstr>ترفیـع: ترفیــع ، در نگاه اول درک مفهومش مشکل تر باشد . ترفیع آن دستــه شاید در بین آمیخته های بازاریابی چهارمین یعنی اقداماتی است که به منظور ایجاد ارتباط با مشتری صورت می گیرد. این ارتبـاط به منظور ایجاد احساس و ادراک مثبت در مشتریان هــدف صورت می گیرد . باید دقت داشت که تحلیل نقطه سر به سری در اقدامات ترفیعی شرکت همچنین بررسی میزان ارزش مشتری هایی که پس از برنامه های ترفیع به وجود می آیند ، اهمیت خاصی دارد. برخی از اقدامات ترفیع بدین شرح است : تبلیغات، فروش شخصی، نیروهای فروش و…</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hamid rezan namavar</dc:creator>
  <cp:lastModifiedBy>hamid rezan namavar</cp:lastModifiedBy>
  <cp:revision>43</cp:revision>
  <dcterms:created xsi:type="dcterms:W3CDTF">2017-11-10T14:57:17Z</dcterms:created>
  <dcterms:modified xsi:type="dcterms:W3CDTF">2017-11-19T20:55:48Z</dcterms:modified>
</cp:coreProperties>
</file>