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42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8" r:id="rId22"/>
    <p:sldId id="279" r:id="rId23"/>
    <p:sldId id="280" r:id="rId24"/>
    <p:sldId id="283" r:id="rId25"/>
    <p:sldId id="281" r:id="rId26"/>
    <p:sldId id="282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6" r:id="rId38"/>
    <p:sldId id="297" r:id="rId39"/>
    <p:sldId id="298" r:id="rId40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1D5BF249-A4F2-4AE2-8E4C-B0757E3C5284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4"/>
            <p14:sldId id="275"/>
            <p14:sldId id="276"/>
            <p14:sldId id="278"/>
            <p14:sldId id="279"/>
            <p14:sldId id="280"/>
            <p14:sldId id="283"/>
            <p14:sldId id="281"/>
            <p14:sldId id="282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6"/>
            <p14:sldId id="297"/>
            <p14:sldId id="298"/>
          </p14:sldIdLst>
        </p14:section>
        <p14:section name="Untitled Section" id="{813D0090-1089-491B-B8A2-56A14112C8CD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63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7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5BD0-18DF-4007-ACAF-D5BA9D30A267}" type="datetimeFigureOut">
              <a:rPr lang="fa-IR" smtClean="0"/>
              <a:pPr/>
              <a:t>1430/11/21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Rectangle 8"/>
          <p:cNvSpPr/>
          <p:nvPr/>
        </p:nvSpPr>
        <p:spPr>
          <a:xfrm>
            <a:off x="460587" y="2942602"/>
            <a:ext cx="9530575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096869" y="2944634"/>
            <a:ext cx="1587131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283619" y="3136658"/>
            <a:ext cx="1213632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93978" y="3055622"/>
            <a:ext cx="9263793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82435" y="4625268"/>
            <a:ext cx="1016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5A3F7BD-BF39-4149-99F1-2112200BA611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1" name="Rectangle 10"/>
          <p:cNvSpPr/>
          <p:nvPr/>
        </p:nvSpPr>
        <p:spPr>
          <a:xfrm>
            <a:off x="722429" y="4559277"/>
            <a:ext cx="9006888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18628" y="3139440"/>
            <a:ext cx="9014491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073" y="4648200"/>
            <a:ext cx="87376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6273" y="3227034"/>
            <a:ext cx="88392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5BD0-18DF-4007-ACAF-D5BA9D30A267}" type="datetimeFigureOut">
              <a:rPr lang="fa-IR" smtClean="0"/>
              <a:pPr/>
              <a:t>1430/11/21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3F7BD-BF39-4149-99F1-2112200BA61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148936" y="228600"/>
            <a:ext cx="247904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73634" y="351410"/>
            <a:ext cx="2229647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98103" y="395428"/>
            <a:ext cx="1980708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2296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5BD0-18DF-4007-ACAF-D5BA9D30A267}" type="datetimeFigureOut">
              <a:rPr lang="fa-IR" smtClean="0"/>
              <a:pPr/>
              <a:t>1430/11/21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3F7BD-BF39-4149-99F1-2112200BA61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5BD0-18DF-4007-ACAF-D5BA9D30A267}" type="datetimeFigureOut">
              <a:rPr lang="fa-IR" smtClean="0"/>
              <a:pPr/>
              <a:t>1430/11/21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3F7BD-BF39-4149-99F1-2112200BA61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5BD0-18DF-4007-ACAF-D5BA9D30A267}" type="datetimeFigureOut">
              <a:rPr lang="fa-IR" smtClean="0"/>
              <a:pPr/>
              <a:t>1430/11/21</a:t>
            </a:fld>
            <a:endParaRPr lang="fa-IR"/>
          </a:p>
        </p:txBody>
      </p:sp>
      <p:sp>
        <p:nvSpPr>
          <p:cNvPr id="13" name="Rectangle 12"/>
          <p:cNvSpPr/>
          <p:nvPr/>
        </p:nvSpPr>
        <p:spPr>
          <a:xfrm>
            <a:off x="602635" y="2946400"/>
            <a:ext cx="11020213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56875" y="3048000"/>
            <a:ext cx="10711733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3F7BD-BF39-4149-99F1-2112200BA611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941" y="3200400"/>
            <a:ext cx="102616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900661" y="4541521"/>
            <a:ext cx="1042416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1941" y="4607511"/>
            <a:ext cx="102616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01010" y="3124200"/>
            <a:ext cx="10423465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8171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5BD0-18DF-4007-ACAF-D5BA9D30A267}" type="datetimeFigureOut">
              <a:rPr lang="fa-IR" smtClean="0"/>
              <a:pPr/>
              <a:t>1430/11/21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3F7BD-BF39-4149-99F1-2112200BA61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171" y="1722438"/>
            <a:ext cx="5386917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171" y="2438400"/>
            <a:ext cx="5386917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22438"/>
            <a:ext cx="5389033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38400"/>
            <a:ext cx="5389033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5BD0-18DF-4007-ACAF-D5BA9D30A267}" type="datetimeFigureOut">
              <a:rPr lang="fa-IR" smtClean="0"/>
              <a:pPr/>
              <a:t>1430/11/21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3F7BD-BF39-4149-99F1-2112200BA61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5BD0-18DF-4007-ACAF-D5BA9D30A267}" type="datetimeFigureOut">
              <a:rPr lang="fa-IR" smtClean="0"/>
              <a:pPr/>
              <a:t>1430/11/21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3F7BD-BF39-4149-99F1-2112200BA61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5BD0-18DF-4007-ACAF-D5BA9D30A267}" type="datetimeFigureOut">
              <a:rPr lang="fa-IR" smtClean="0"/>
              <a:pPr/>
              <a:t>1430/11/21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3F7BD-BF39-4149-99F1-2112200BA61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685800"/>
            <a:ext cx="6096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5BD0-18DF-4007-ACAF-D5BA9D30A267}" type="datetimeFigureOut">
              <a:rPr lang="fa-IR" smtClean="0"/>
              <a:pPr/>
              <a:t>1430/11/21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3F7BD-BF39-4149-99F1-2112200BA611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Rectangle 7"/>
          <p:cNvSpPr/>
          <p:nvPr/>
        </p:nvSpPr>
        <p:spPr>
          <a:xfrm>
            <a:off x="746712" y="1505712"/>
            <a:ext cx="3622088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2254" y="1642472"/>
            <a:ext cx="3311005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5334" y="2971800"/>
            <a:ext cx="3064845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334" y="1734312"/>
            <a:ext cx="3064845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621437"/>
            <a:ext cx="103632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5BD0-18DF-4007-ACAF-D5BA9D30A267}" type="datetimeFigureOut">
              <a:rPr lang="fa-IR" smtClean="0"/>
              <a:pPr/>
              <a:t>1430/11/21</a:t>
            </a:fld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3F7BD-BF39-4149-99F1-2112200BA611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0" name="Rectangle 9"/>
          <p:cNvSpPr/>
          <p:nvPr/>
        </p:nvSpPr>
        <p:spPr>
          <a:xfrm>
            <a:off x="914400" y="4953000"/>
            <a:ext cx="103632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6000" y="5029200"/>
            <a:ext cx="10134353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3" name="Rectangle 12"/>
          <p:cNvSpPr/>
          <p:nvPr/>
        </p:nvSpPr>
        <p:spPr>
          <a:xfrm>
            <a:off x="1219200" y="5638800"/>
            <a:ext cx="9771352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07452" y="5074920"/>
            <a:ext cx="10594848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5052" y="5656557"/>
            <a:ext cx="9659648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05401"/>
            <a:ext cx="9771352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9728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B565BD0-18DF-4007-ACAF-D5BA9D30A267}" type="datetimeFigureOut">
              <a:rPr lang="fa-IR" smtClean="0"/>
              <a:pPr/>
              <a:t>1430/11/21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5A3F7BD-BF39-4149-99F1-2112200BA611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9" name="Rectangle 8"/>
          <p:cNvSpPr/>
          <p:nvPr/>
        </p:nvSpPr>
        <p:spPr>
          <a:xfrm>
            <a:off x="365760" y="278166"/>
            <a:ext cx="1146048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7151" y="372862"/>
            <a:ext cx="11174027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5" r:id="rId1"/>
    <p:sldLayoutId id="2147484206" r:id="rId2"/>
    <p:sldLayoutId id="2147484207" r:id="rId3"/>
    <p:sldLayoutId id="2147484208" r:id="rId4"/>
    <p:sldLayoutId id="2147484209" r:id="rId5"/>
    <p:sldLayoutId id="2147484210" r:id="rId6"/>
    <p:sldLayoutId id="2147484211" r:id="rId7"/>
    <p:sldLayoutId id="2147484212" r:id="rId8"/>
    <p:sldLayoutId id="2147484213" r:id="rId9"/>
    <p:sldLayoutId id="2147484214" r:id="rId10"/>
    <p:sldLayoutId id="214748421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r" defTabSz="914400" rtl="1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822" y="2434108"/>
            <a:ext cx="9002332" cy="1947339"/>
          </a:xfrm>
        </p:spPr>
        <p:txBody>
          <a:bodyPr>
            <a:normAutofit/>
          </a:bodyPr>
          <a:lstStyle/>
          <a:p>
            <a:r>
              <a:rPr lang="fa-IR" sz="5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Garamond Pro Bold" pitchFamily="18" charset="0"/>
              </a:rPr>
              <a:t>فصل سوم مدیریت کسب و کار </a:t>
            </a:r>
            <a:endParaRPr lang="fa-IR" sz="5400" i="1" dirty="0">
              <a:solidFill>
                <a:schemeClr val="tx1">
                  <a:lumMod val="95000"/>
                  <a:lumOff val="5000"/>
                </a:schemeClr>
              </a:solidFill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926115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093" y="1803041"/>
            <a:ext cx="11513713" cy="155284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3356" y="415896"/>
            <a:ext cx="11440507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a-IR" sz="6600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ب)مديران ميانی</a:t>
            </a:r>
            <a:endParaRPr lang="fa-IR" sz="4400" dirty="0">
              <a:solidFill>
                <a:srgbClr val="FF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endParaRPr lang="fa-IR" sz="4400" dirty="0" smtClean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endParaRPr lang="fa-IR" sz="44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endParaRPr lang="en-US" sz="4400" dirty="0" smtClean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36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مديريت ميانى به طور مستقيم به مديران رده بالا گزارش مى دهد.كارشان مديريت بر سرپرستان است و نقش حلقه واسط را ميان مديريت عالى و مديران عملياتى به عهده دارند. بيشتر وقت مديران ميانى به تحليل دادها،آماده كردن اطلاعات براى تصميم گيرى ،تبديل تصميم هاى مديريت به پروژهاى معين براى سرپرستان و جهت دادن به نتايج كار مديران عملياتى اختصاص دارد.</a:t>
            </a:r>
          </a:p>
        </p:txBody>
      </p:sp>
    </p:spTree>
    <p:extLst>
      <p:ext uri="{BB962C8B-B14F-4D97-AF65-F5344CB8AC3E}">
        <p14:creationId xmlns:p14="http://schemas.microsoft.com/office/powerpoint/2010/main" xmlns="" val="366894369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815921"/>
            <a:ext cx="12191998" cy="504207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3083" y="391494"/>
            <a:ext cx="1192583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6000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                  ج)مديريت عالى </a:t>
            </a:r>
          </a:p>
          <a:p>
            <a:endParaRPr lang="fa-IR" sz="36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endParaRPr lang="fa-IR" sz="3600" dirty="0" smtClean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36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استراتژى هاى سازمانى توسط رئيس سازمان ،مديركل و معاونين تدوين مى گردند.مديرى كه در نقش هاى عملياتى و ميانى بوده مى تواند به مديريت عالى راه يابد .بخش اعظم كار مديران عالى از نظر پويايي و مشغله نظير كار مديران عملياتى مى باشد .  </a:t>
            </a:r>
            <a:endParaRPr lang="en-US" sz="36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440137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240" y="489396"/>
            <a:ext cx="11112413" cy="1171978"/>
          </a:xfrm>
        </p:spPr>
        <p:txBody>
          <a:bodyPr>
            <a:normAutofit fontScale="90000"/>
          </a:bodyPr>
          <a:lstStyle/>
          <a:p>
            <a:r>
              <a:rPr lang="fa-IR" sz="5300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مكتب هاى مديريتى :</a:t>
            </a:r>
            <a:r>
              <a:rPr lang="en-US" dirty="0">
                <a:solidFill>
                  <a:srgbClr val="00206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/>
            </a:r>
            <a:br>
              <a:rPr lang="en-US" dirty="0">
                <a:solidFill>
                  <a:srgbClr val="00206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</a:br>
            <a:endParaRPr lang="fa-IR" dirty="0">
              <a:solidFill>
                <a:srgbClr val="00206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08" y="1596979"/>
            <a:ext cx="11462197" cy="4020043"/>
          </a:xfrm>
        </p:spPr>
        <p:txBody>
          <a:bodyPr>
            <a:noAutofit/>
          </a:bodyPr>
          <a:lstStyle/>
          <a:p>
            <a:r>
              <a:rPr lang="fa-IR" sz="4400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                          </a:t>
            </a:r>
            <a:r>
              <a:rPr lang="fa-IR" sz="4400" dirty="0" smtClean="0">
                <a:solidFill>
                  <a:srgbClr val="00B05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مكتب </a:t>
            </a:r>
            <a:r>
              <a:rPr lang="fa-IR" sz="4400" dirty="0">
                <a:solidFill>
                  <a:srgbClr val="00B05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كلاسيك </a:t>
            </a:r>
            <a:endParaRPr lang="en-US" sz="4400" dirty="0">
              <a:solidFill>
                <a:srgbClr val="00B05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dirty="0">
                <a:solidFill>
                  <a:schemeClr val="bg2">
                    <a:lumMod val="50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محوريت بحث:</a:t>
            </a:r>
            <a:endParaRPr lang="en-US" dirty="0">
              <a:solidFill>
                <a:schemeClr val="bg2">
                  <a:lumMod val="50000"/>
                </a:schemeClr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32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دستيابي به حداكثر كارايي در سازمان است.</a:t>
            </a:r>
            <a:endParaRPr lang="en-US" sz="3200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dirty="0">
                <a:solidFill>
                  <a:schemeClr val="bg2">
                    <a:lumMod val="50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در سازمان:</a:t>
            </a:r>
            <a:endParaRPr lang="en-US" dirty="0">
              <a:solidFill>
                <a:schemeClr val="bg2">
                  <a:lumMod val="50000"/>
                </a:schemeClr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32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كلاسيك ها به سازمان رسمى توجه دارند.</a:t>
            </a:r>
            <a:endParaRPr lang="en-US" sz="3200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32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وجود سازمان هاى غير رسمى را مضر مى دانند.</a:t>
            </a:r>
            <a:endParaRPr lang="en-US" sz="3200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dirty="0">
                <a:solidFill>
                  <a:schemeClr val="bg2">
                    <a:lumMod val="50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</a:t>
            </a:r>
            <a:r>
              <a:rPr lang="fa-IR" sz="2800" dirty="0">
                <a:solidFill>
                  <a:schemeClr val="bg2">
                    <a:lumMod val="50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يدگاه</a:t>
            </a:r>
            <a:r>
              <a:rPr lang="fa-IR" sz="2800" dirty="0">
                <a:latin typeface="Adobe Arabic" panose="02040503050201020203" pitchFamily="18" charset="-78"/>
                <a:cs typeface="Adobe Arabic" panose="02040503050201020203" pitchFamily="18" charset="-78"/>
              </a:rPr>
              <a:t>:</a:t>
            </a:r>
            <a:r>
              <a:rPr lang="fa-IR" sz="32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نگرشى صرفا مكانيكى به سازمان و افراد دارند .</a:t>
            </a:r>
            <a:endParaRPr lang="en-US" sz="3200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32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انسان را </a:t>
            </a:r>
            <a:r>
              <a:rPr lang="fa-IR" sz="3200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همرديف با </a:t>
            </a:r>
            <a:r>
              <a:rPr lang="fa-IR" sz="32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ساير عناصر توليد مى </a:t>
            </a:r>
            <a:r>
              <a:rPr lang="fa-IR" sz="3200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دانند  و </a:t>
            </a:r>
            <a:r>
              <a:rPr lang="fa-IR" sz="32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برايشان هويت مستقل قائل </a:t>
            </a:r>
            <a:r>
              <a:rPr lang="fa-IR" sz="3200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نیستند</a:t>
            </a:r>
            <a:endParaRPr lang="fa-IR" sz="3200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89081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039" y="1764407"/>
            <a:ext cx="5359666" cy="49454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7066" y="270456"/>
            <a:ext cx="10515600" cy="1339403"/>
          </a:xfrm>
        </p:spPr>
        <p:txBody>
          <a:bodyPr>
            <a:noAutofit/>
          </a:bodyPr>
          <a:lstStyle/>
          <a:p>
            <a:r>
              <a:rPr lang="fa-IR" sz="4000" dirty="0" smtClean="0">
                <a:solidFill>
                  <a:srgbClr val="00206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/>
            </a:r>
            <a:br>
              <a:rPr lang="fa-IR" sz="4000" dirty="0" smtClean="0">
                <a:solidFill>
                  <a:srgbClr val="00206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</a:br>
            <a:r>
              <a:rPr lang="fa-IR" sz="4000" dirty="0">
                <a:solidFill>
                  <a:srgbClr val="00206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/>
            </a:r>
            <a:br>
              <a:rPr lang="fa-IR" sz="4000" dirty="0">
                <a:solidFill>
                  <a:srgbClr val="00206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</a:br>
            <a:r>
              <a:rPr lang="fa-IR" sz="6000" dirty="0">
                <a:solidFill>
                  <a:schemeClr val="bg2">
                    <a:lumMod val="50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کلاسیک</a:t>
            </a:r>
            <a:r>
              <a:rPr lang="fa-IR" sz="4000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/>
            </a:r>
            <a:br>
              <a:rPr lang="fa-IR" sz="4000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</a:br>
            <a:r>
              <a:rPr lang="en-US" sz="4000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/>
            </a:r>
            <a:br>
              <a:rPr lang="en-US" sz="4000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</a:br>
            <a:endParaRPr lang="fa-IR" sz="4000" dirty="0">
              <a:solidFill>
                <a:srgbClr val="FF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913" y="1696494"/>
            <a:ext cx="1130093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sz="3500" cap="all" dirty="0" smtClean="0">
                <a:solidFill>
                  <a:srgbClr val="FF0000"/>
                </a:solidFill>
                <a:latin typeface="Adobe Arabic" panose="02040503050201020203" pitchFamily="18" charset="-78"/>
                <a:ea typeface="+mj-ea"/>
                <a:cs typeface="Adobe Arabic" panose="02040503050201020203" pitchFamily="18" charset="-78"/>
              </a:rPr>
              <a:t>     </a:t>
            </a:r>
            <a:r>
              <a:rPr lang="fa-IR" sz="3500" cap="all" dirty="0">
                <a:solidFill>
                  <a:srgbClr val="FF0000"/>
                </a:solidFill>
                <a:latin typeface="Adobe Arabic" panose="02040503050201020203" pitchFamily="18" charset="-78"/>
                <a:ea typeface="+mj-ea"/>
                <a:cs typeface="Adobe Arabic" panose="02040503050201020203" pitchFamily="18" charset="-78"/>
              </a:rPr>
              <a:t>به سه دسته كلى تقسيم مى شوند :</a:t>
            </a:r>
            <a:endParaRPr lang="en-US" sz="36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endParaRPr lang="fa-IR" sz="36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36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١.مكتب </a:t>
            </a:r>
            <a:r>
              <a:rPr lang="fa-IR" sz="3600" dirty="0">
                <a:latin typeface="Adobe Arabic" panose="02040503050201020203" pitchFamily="18" charset="-78"/>
                <a:cs typeface="Adobe Arabic" panose="02040503050201020203" pitchFamily="18" charset="-78"/>
              </a:rPr>
              <a:t>مديريت علمى فردريك تيلود</a:t>
            </a:r>
            <a:endParaRPr lang="en-US" sz="36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3600" dirty="0">
                <a:latin typeface="Adobe Arabic" panose="02040503050201020203" pitchFamily="18" charset="-78"/>
                <a:cs typeface="Adobe Arabic" panose="02040503050201020203" pitchFamily="18" charset="-78"/>
              </a:rPr>
              <a:t>٢.مكتب مديريت ادارى هنرى فايول</a:t>
            </a:r>
            <a:endParaRPr lang="en-US" sz="36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3600" dirty="0">
                <a:latin typeface="Adobe Arabic" panose="02040503050201020203" pitchFamily="18" charset="-78"/>
                <a:cs typeface="Adobe Arabic" panose="02040503050201020203" pitchFamily="18" charset="-78"/>
              </a:rPr>
              <a:t>٣.نظريه بروكراسي آرمانىرماكس وبر</a:t>
            </a:r>
            <a:endParaRPr lang="en-US" sz="36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endParaRPr lang="fa-IR" sz="36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052836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730" y="605763"/>
            <a:ext cx="11407122" cy="1325563"/>
          </a:xfrm>
        </p:spPr>
        <p:txBody>
          <a:bodyPr>
            <a:noAutofit/>
          </a:bodyPr>
          <a:lstStyle/>
          <a:p>
            <a:r>
              <a:rPr lang="fa-IR" sz="6600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مكتب </a:t>
            </a:r>
            <a:r>
              <a:rPr lang="fa-IR" sz="6600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نئوكلاسيك(روابط </a:t>
            </a:r>
            <a:r>
              <a:rPr lang="fa-IR" sz="6600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انسانى)</a:t>
            </a:r>
            <a:r>
              <a:rPr lang="en-US" sz="6600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/>
            </a:r>
            <a:br>
              <a:rPr lang="en-US" sz="6600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</a:br>
            <a:endParaRPr lang="fa-IR" sz="6600" dirty="0">
              <a:solidFill>
                <a:srgbClr val="FF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910" y="2139595"/>
            <a:ext cx="11716215" cy="435133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fa-IR" sz="3200" dirty="0" smtClean="0">
                <a:solidFill>
                  <a:srgbClr val="00B05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محوريت بحث</a:t>
            </a:r>
            <a:endParaRPr lang="en-US" sz="3200" dirty="0" smtClean="0">
              <a:solidFill>
                <a:srgbClr val="00B05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114300" indent="0">
              <a:buNone/>
            </a:pPr>
            <a:r>
              <a:rPr lang="fa-IR" sz="3600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بر </a:t>
            </a:r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جنبه هاى انسانى مديريت تاكيد ميكنند.</a:t>
            </a:r>
            <a:endParaRPr lang="en-US" sz="3600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114300" indent="0">
              <a:buNone/>
            </a:pPr>
            <a:r>
              <a:rPr lang="fa-IR" sz="3200" dirty="0">
                <a:solidFill>
                  <a:srgbClr val="00B05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نئوكلاسيك</a:t>
            </a:r>
            <a:endParaRPr lang="en-US" sz="3200" dirty="0">
              <a:solidFill>
                <a:srgbClr val="00B05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114300" indent="0">
              <a:buNone/>
            </a:pPr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طرفداران اين روش معتقد بودند كه مديريت بايد توجه خود را بر افراد متمركز كند ينى متغير هاى اجتماعى را </a:t>
            </a:r>
            <a:r>
              <a:rPr lang="fa-IR" sz="3600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موثرتر </a:t>
            </a:r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از متغير هاى فيزيكى مي دانستند </a:t>
            </a:r>
            <a:endParaRPr lang="en-US" sz="3600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endParaRPr lang="fa-IR" sz="36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788952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1791"/>
            <a:ext cx="12192000" cy="1338470"/>
          </a:xfrm>
        </p:spPr>
        <p:txBody>
          <a:bodyPr>
            <a:noAutofit/>
          </a:bodyPr>
          <a:lstStyle/>
          <a:p>
            <a:r>
              <a:rPr lang="fa-IR" sz="5400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فعاليت هاى انجام شده در اين </a:t>
            </a:r>
            <a:r>
              <a:rPr lang="fa-IR" sz="5400" i="1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دوره(نئوکلاسیک</a:t>
            </a:r>
            <a:r>
              <a:rPr lang="fa-IR" sz="5400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)</a:t>
            </a:r>
            <a:endParaRPr lang="fa-IR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3019" y="1577953"/>
            <a:ext cx="10515600" cy="410723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a-IR" sz="3200" dirty="0" smtClean="0">
              <a:solidFill>
                <a:srgbClr val="00B05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0" indent="0">
              <a:buNone/>
            </a:pPr>
            <a:endParaRPr lang="fa-IR" sz="3200" dirty="0">
              <a:solidFill>
                <a:srgbClr val="00B05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3600" smtClean="0">
                <a:solidFill>
                  <a:srgbClr val="00B05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مطالعات </a:t>
            </a:r>
            <a:r>
              <a:rPr lang="fa-IR" sz="3600" smtClean="0">
                <a:solidFill>
                  <a:srgbClr val="00B05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هاثورن </a:t>
            </a:r>
            <a:r>
              <a:rPr lang="fa-IR" sz="3600" smtClean="0">
                <a:solidFill>
                  <a:srgbClr val="00B05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در </a:t>
            </a:r>
            <a:r>
              <a:rPr lang="fa-IR" sz="3600" dirty="0">
                <a:solidFill>
                  <a:srgbClr val="00B05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مورد مكتب نئوكلاسيك</a:t>
            </a:r>
            <a:r>
              <a:rPr lang="fa-IR" sz="3600" dirty="0" smtClean="0">
                <a:solidFill>
                  <a:srgbClr val="00B05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:</a:t>
            </a:r>
          </a:p>
          <a:p>
            <a:pPr marL="0" indent="0">
              <a:buNone/>
            </a:pPr>
            <a:endParaRPr lang="en-US" sz="3200" dirty="0" smtClean="0">
              <a:solidFill>
                <a:srgbClr val="00B05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3200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الف:مديرانى كه روابط انسانى خوبي در محيط كار برقرار ميكنند،مى توانند به بهره ورى دست يابند.</a:t>
            </a:r>
            <a:endParaRPr lang="en-US" sz="3200" dirty="0" smtClean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3200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ب:جنبش </a:t>
            </a:r>
            <a:r>
              <a:rPr lang="fa-IR" sz="32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روابط انسانى مرحله ايي، كه امروز به عنوان رشته رفتار سازمانى ،يعنى مطالعه افراد و گروها در سازمان مطرح است</a:t>
            </a:r>
            <a:endParaRPr lang="en-US" sz="3200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endParaRPr lang="fa-IR" sz="32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093662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730" y="875763"/>
            <a:ext cx="11437567" cy="735191"/>
          </a:xfrm>
        </p:spPr>
        <p:txBody>
          <a:bodyPr>
            <a:noAutofit/>
          </a:bodyPr>
          <a:lstStyle/>
          <a:p>
            <a:r>
              <a:rPr lang="fa-IR" sz="6000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مكتب سيستم هاى </a:t>
            </a:r>
            <a:r>
              <a:rPr lang="fa-IR" sz="6000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اجتماعى</a:t>
            </a:r>
            <a:r>
              <a:rPr lang="en-US" sz="6000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/>
            </a:r>
            <a:br>
              <a:rPr lang="en-US" sz="6000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</a:br>
            <a:endParaRPr lang="fa-IR" sz="6000" dirty="0">
              <a:solidFill>
                <a:srgbClr val="FF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1259" y="1879408"/>
            <a:ext cx="10515600" cy="4351338"/>
          </a:xfrm>
        </p:spPr>
        <p:txBody>
          <a:bodyPr>
            <a:normAutofit/>
          </a:bodyPr>
          <a:lstStyle/>
          <a:p>
            <a:endParaRPr lang="fa-IR" sz="4400" dirty="0" smtClean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4400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نگرش </a:t>
            </a:r>
            <a:r>
              <a:rPr lang="fa-IR" sz="44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سيستمى از دهه ١٩٥٠در مديريت مرسوم شد.</a:t>
            </a:r>
            <a:endParaRPr lang="en-US" sz="4400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44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طرفداران اين نظريه معتقدند نگرش سيستمى بهترين طريق </a:t>
            </a:r>
            <a:r>
              <a:rPr lang="fa-IR" sz="4400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براى </a:t>
            </a:r>
            <a:r>
              <a:rPr lang="fa-IR" sz="44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وحدت بخشيدن به مفاهيم و نظريه هاى مديريت و دستيابي به نظريه اى جامع است</a:t>
            </a:r>
            <a:r>
              <a:rPr lang="fa-IR" sz="4400" dirty="0">
                <a:latin typeface="Adobe Arabic" panose="02040503050201020203" pitchFamily="18" charset="-78"/>
                <a:cs typeface="Adobe Arabic" panose="02040503050201020203" pitchFamily="18" charset="-78"/>
              </a:rPr>
              <a:t>.</a:t>
            </a:r>
            <a:endParaRPr lang="en-US" sz="44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endParaRPr lang="fa-IR" sz="44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756976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462" y="141668"/>
            <a:ext cx="11491538" cy="1331949"/>
          </a:xfrm>
        </p:spPr>
        <p:txBody>
          <a:bodyPr>
            <a:noAutofit/>
          </a:bodyPr>
          <a:lstStyle/>
          <a:p>
            <a:r>
              <a:rPr lang="fa-IR" sz="5400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مكتب </a:t>
            </a:r>
            <a:r>
              <a:rPr lang="fa-IR" sz="5400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اقتضايي</a:t>
            </a:r>
            <a:endParaRPr lang="fa-IR" sz="5400" dirty="0">
              <a:solidFill>
                <a:srgbClr val="FF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4599" y="1885255"/>
            <a:ext cx="10910047" cy="4351338"/>
          </a:xfrm>
        </p:spPr>
        <p:txBody>
          <a:bodyPr>
            <a:normAutofit/>
          </a:bodyPr>
          <a:lstStyle/>
          <a:p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اين مكتب بيشتر طرز فكرش درباره ى </a:t>
            </a:r>
            <a:r>
              <a:rPr lang="fa-IR" sz="3600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سازمان،مديريت  و </a:t>
            </a:r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پديدهاست .</a:t>
            </a:r>
            <a:endParaRPr lang="en-US" sz="3600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به اين موضوع اشاره دارد كه در شرايط گوناگون و بسته به اقتضائات زمانى ،مكانى و موقعيتى است كه ميتوان درباره موضوع اظهار نظر كرد</a:t>
            </a:r>
            <a:r>
              <a:rPr lang="fa-IR" sz="3600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.</a:t>
            </a:r>
          </a:p>
          <a:p>
            <a:r>
              <a:rPr lang="fa-IR" sz="3600" dirty="0">
                <a:solidFill>
                  <a:srgbClr val="00B05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در مكتب  اقتضائى:</a:t>
            </a:r>
            <a:endParaRPr lang="en-US" sz="3600" dirty="0">
              <a:solidFill>
                <a:srgbClr val="00B05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چيزى به عنوان بهترين وجود ندارد،بلكه اين افتضائات است كه نشان مى دهد در (آن مورد خاص )چه چيزى بهترين است .</a:t>
            </a:r>
            <a:endParaRPr lang="en-US" sz="3600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endParaRPr lang="en-US" sz="36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endParaRPr lang="fa-IR" sz="36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537038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851" y="437882"/>
            <a:ext cx="11468539" cy="1738647"/>
          </a:xfrm>
        </p:spPr>
        <p:txBody>
          <a:bodyPr>
            <a:noAutofit/>
          </a:bodyPr>
          <a:lstStyle/>
          <a:p>
            <a:r>
              <a:rPr lang="fa-IR" sz="7200" dirty="0">
                <a:solidFill>
                  <a:schemeClr val="bg2">
                    <a:lumMod val="50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سطوح مديريت</a:t>
            </a:r>
            <a:r>
              <a:rPr lang="en-US" sz="7200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/>
            </a:r>
            <a:br>
              <a:rPr lang="en-US" sz="7200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</a:br>
            <a:endParaRPr lang="fa-IR" sz="7200" dirty="0">
              <a:solidFill>
                <a:srgbClr val="FF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2967" y="2056088"/>
            <a:ext cx="10515600" cy="4351338"/>
          </a:xfrm>
        </p:spPr>
        <p:txBody>
          <a:bodyPr/>
          <a:lstStyle/>
          <a:p>
            <a:r>
              <a:rPr lang="fa-IR" sz="4000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مديريت </a:t>
            </a:r>
            <a:r>
              <a:rPr lang="fa-IR" sz="4000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عملياتى</a:t>
            </a:r>
          </a:p>
          <a:p>
            <a:endParaRPr lang="en-US" sz="4000" dirty="0">
              <a:solidFill>
                <a:srgbClr val="00B05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3200" dirty="0">
                <a:latin typeface="Adobe Arabic" panose="02040503050201020203" pitchFamily="18" charset="-78"/>
                <a:cs typeface="Adobe Arabic" panose="02040503050201020203" pitchFamily="18" charset="-78"/>
              </a:rPr>
              <a:t>برنامه عملياتى نوعى برنامه تفصيلي و كوتاه مدت است كه موجب مراحعه كمتر زيردستان به مديران جهت كسب تكليف و همچنين كم كردن مراجعين مديران به كاركنان جهت نظارت بر عملكرد آنان مى باشد .</a:t>
            </a:r>
            <a:endParaRPr lang="en-US" sz="32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3200" dirty="0">
                <a:latin typeface="Adobe Arabic" panose="02040503050201020203" pitchFamily="18" charset="-78"/>
                <a:cs typeface="Adobe Arabic" panose="02040503050201020203" pitchFamily="18" charset="-78"/>
              </a:rPr>
              <a:t>مديران عملياتى بيشتر وقتشان را با زير دستان ،مقدارى از آن را با همكاران و اندك زمانى را با مافوق ها يا خارج از سازمان مى گذرانند</a:t>
            </a:r>
            <a:endParaRPr lang="en-US" sz="32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endParaRPr lang="fa-IR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57728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4402" y="180304"/>
            <a:ext cx="10697597" cy="4171034"/>
          </a:xfrm>
        </p:spPr>
        <p:txBody>
          <a:bodyPr>
            <a:noAutofit/>
          </a:bodyPr>
          <a:lstStyle/>
          <a:p>
            <a:pPr algn="ctr"/>
            <a:r>
              <a:rPr lang="fa-IR" sz="6000" dirty="0" smtClean="0">
                <a:solidFill>
                  <a:schemeClr val="bg2">
                    <a:lumMod val="50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مديران ميانی</a:t>
            </a:r>
            <a:endParaRPr lang="fa-IR" dirty="0" smtClean="0">
              <a:solidFill>
                <a:schemeClr val="bg2">
                  <a:lumMod val="50000"/>
                </a:schemeClr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endParaRPr lang="fa-IR" dirty="0" smtClean="0">
              <a:solidFill>
                <a:srgbClr val="00B05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0" indent="0">
              <a:buNone/>
            </a:pPr>
            <a:endParaRPr lang="en-US" sz="3600" dirty="0">
              <a:solidFill>
                <a:srgbClr val="00B05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3600" dirty="0">
                <a:latin typeface="Adobe Arabic" panose="02040503050201020203" pitchFamily="18" charset="-78"/>
                <a:cs typeface="Adobe Arabic" panose="02040503050201020203" pitchFamily="18" charset="-78"/>
              </a:rPr>
              <a:t>مديران ميامى به طور مستقيم به مديران رده بالا گزارش مى دهند .كارشان مديريت بر سرپرستان است و نقش حلقه واسط را ميان مديريت عالى و مديران عملياتى به عهده دارند.بيشتر وقت مديران ميانى به تحليل دادها ،آماده كردن اطلاعات براى تصميم گيرى ،تبديل تصميم هاى مديربت به پروژهاى معين براى سراريتان و حهت دادن به نتايج كار  مديران عملياتى اختصاص مى يابد .مديران ميانى برنامه زيزى هاى ميان مدت نموده و براى اظهار نظر مديريت عالى ،برنامه هاى جامع و بلند مدت آماده مى نمايند .</a:t>
            </a:r>
            <a:endParaRPr lang="en-US" sz="36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endParaRPr lang="fa-IR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793142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634" y="136634"/>
            <a:ext cx="11950263" cy="67213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118" y="2370667"/>
            <a:ext cx="11449318" cy="1322372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fa-IR" sz="9600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مدیریت</a:t>
            </a:r>
            <a:endParaRPr lang="fa-IR" sz="9600" dirty="0">
              <a:solidFill>
                <a:srgbClr val="FF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6427" y="3872780"/>
            <a:ext cx="10287952" cy="3558489"/>
          </a:xfrm>
        </p:spPr>
        <p:txBody>
          <a:bodyPr>
            <a:normAutofit/>
          </a:bodyPr>
          <a:lstStyle/>
          <a:p>
            <a:r>
              <a:rPr lang="fa-IR" sz="3600" b="1" dirty="0" smtClean="0">
                <a:solidFill>
                  <a:schemeClr val="tx1"/>
                </a:solidFill>
                <a:latin typeface="+mj-lt"/>
                <a:cs typeface="Adobe Arabic" panose="02040503050201020203" pitchFamily="18" charset="-78"/>
              </a:rPr>
              <a:t>مديريت</a:t>
            </a:r>
            <a:endParaRPr lang="en-US" sz="3600" b="1" dirty="0">
              <a:solidFill>
                <a:schemeClr val="tx1"/>
              </a:solidFill>
              <a:latin typeface="+mj-lt"/>
              <a:cs typeface="Adobe Arabic" panose="02040503050201020203" pitchFamily="18" charset="-78"/>
            </a:endParaRPr>
          </a:p>
          <a:p>
            <a:pPr algn="ctr"/>
            <a:r>
              <a:rPr lang="fa-IR" sz="3600" b="0" dirty="0" smtClean="0">
                <a:solidFill>
                  <a:schemeClr val="tx1"/>
                </a:solidFill>
                <a:latin typeface="+mj-lt"/>
                <a:cs typeface="Adobe Arabic" panose="02040503050201020203" pitchFamily="18" charset="-78"/>
              </a:rPr>
              <a:t> فرايند </a:t>
            </a:r>
            <a:r>
              <a:rPr lang="fa-IR" sz="3600" b="0" dirty="0">
                <a:solidFill>
                  <a:schemeClr val="tx1"/>
                </a:solidFill>
                <a:latin typeface="+mj-lt"/>
                <a:cs typeface="Adobe Arabic" panose="02040503050201020203" pitchFamily="18" charset="-78"/>
              </a:rPr>
              <a:t>بكار گيرى موثر و كار امد منابع مادى و انسانى در برنامه ريزى ،سازماندهى، بسيج منابع و امكانات هدايت و كنترل است كه براى دستيابي به اهداف سازمانى و براساس نظام ارزشى مورد قبول صورت </a:t>
            </a:r>
            <a:r>
              <a:rPr lang="fa-IR" sz="3600" b="0" dirty="0" smtClean="0">
                <a:solidFill>
                  <a:schemeClr val="tx1"/>
                </a:solidFill>
                <a:latin typeface="+mj-lt"/>
                <a:cs typeface="Adobe Arabic" panose="02040503050201020203" pitchFamily="18" charset="-78"/>
              </a:rPr>
              <a:t>ميگيرد</a:t>
            </a:r>
            <a:endParaRPr lang="fa-IR" sz="3600" b="0" dirty="0">
              <a:solidFill>
                <a:schemeClr val="tx1"/>
              </a:solidFill>
              <a:latin typeface="+mj-lt"/>
              <a:cs typeface="Adobe Arabic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26671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622738"/>
            <a:ext cx="10249437" cy="6019861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fa-IR" sz="3600" dirty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endParaRPr lang="fa-IR" sz="3600" dirty="0" smtClean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114300" indent="0">
              <a:buNone/>
            </a:pPr>
            <a:r>
              <a:rPr lang="fa-IR" sz="36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مديريت </a:t>
            </a:r>
            <a:r>
              <a:rPr lang="fa-IR" sz="3600" dirty="0">
                <a:latin typeface="Adobe Arabic" panose="02040503050201020203" pitchFamily="18" charset="-78"/>
                <a:cs typeface="Adobe Arabic" panose="02040503050201020203" pitchFamily="18" charset="-78"/>
              </a:rPr>
              <a:t>دولتى +مديريت صنعتى+مديريت بازگانى+مديريت شهرى+مديريت استراتژيك+مديريت تحول+مديريت منابع انسانى+مديريت ريسك+مديريت بحران+مديريت  آموزشى+مديريت كارآفرينى+مديريت مالى+مديريت پروژه و مديريت  برنامه +مديريت </a:t>
            </a:r>
            <a:r>
              <a:rPr lang="fa-IR" sz="36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هتل دارى </a:t>
            </a:r>
            <a:r>
              <a:rPr lang="fa-IR" sz="3600" dirty="0">
                <a:latin typeface="Adobe Arabic" panose="02040503050201020203" pitchFamily="18" charset="-78"/>
                <a:cs typeface="Adobe Arabic" panose="02040503050201020203" pitchFamily="18" charset="-78"/>
              </a:rPr>
              <a:t>و جهانگردى +مديريت گمركى+مديريت كيفيت+مديريت تكنولوژى+مديريت عملياتى+مديريت ورزشى</a:t>
            </a:r>
            <a:endParaRPr lang="en-US" sz="36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endParaRPr lang="fa-IR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endParaRPr lang="en-US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65337" y="579395"/>
            <a:ext cx="43204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228600" algn="ctr">
              <a:spcBef>
                <a:spcPct val="20000"/>
              </a:spcBef>
              <a:buClr>
                <a:srgbClr val="93A299"/>
              </a:buClr>
              <a:buFont typeface="Arial" pitchFamily="34" charset="0"/>
              <a:buChar char="•"/>
            </a:pPr>
            <a:r>
              <a:rPr lang="fa-IR" sz="4800" i="1" dirty="0">
                <a:solidFill>
                  <a:srgbClr val="564B3C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fa-IR" sz="4800" i="1" dirty="0">
                <a:solidFill>
                  <a:srgbClr val="ECEDD1">
                    <a:lumMod val="50000"/>
                  </a:srgb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شاخه های مدیریت</a:t>
            </a:r>
          </a:p>
        </p:txBody>
      </p:sp>
    </p:spTree>
    <p:extLst>
      <p:ext uri="{BB962C8B-B14F-4D97-AF65-F5344CB8AC3E}">
        <p14:creationId xmlns:p14="http://schemas.microsoft.com/office/powerpoint/2010/main" xmlns="" val="305243948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6031" y="491431"/>
            <a:ext cx="10515600" cy="5952374"/>
          </a:xfrm>
        </p:spPr>
        <p:txBody>
          <a:bodyPr>
            <a:noAutofit/>
          </a:bodyPr>
          <a:lstStyle/>
          <a:p>
            <a:pPr algn="ctr"/>
            <a:r>
              <a:rPr lang="fa-IR" sz="4800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fa-IR" sz="4800" dirty="0">
                <a:solidFill>
                  <a:schemeClr val="bg2">
                    <a:lumMod val="50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كسب كار در واژه  نامه هاى مختلف </a:t>
            </a:r>
            <a:r>
              <a:rPr lang="fa-IR" sz="4800" dirty="0" smtClean="0">
                <a:solidFill>
                  <a:schemeClr val="bg2">
                    <a:lumMod val="50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: </a:t>
            </a:r>
          </a:p>
          <a:p>
            <a:pPr marL="0" indent="0">
              <a:buNone/>
            </a:pPr>
            <a:r>
              <a:rPr lang="fa-IR" sz="44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endParaRPr lang="en-US" sz="44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4400" dirty="0">
                <a:latin typeface="Adobe Arabic" panose="02040503050201020203" pitchFamily="18" charset="-78"/>
                <a:cs typeface="Adobe Arabic" panose="02040503050201020203" pitchFamily="18" charset="-78"/>
              </a:rPr>
              <a:t>آكسفورد :كسب كار به معنى خريد و فروش و تجارت آمده است .</a:t>
            </a:r>
            <a:endParaRPr lang="en-US" sz="44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4400" dirty="0">
                <a:latin typeface="Adobe Arabic" panose="02040503050201020203" pitchFamily="18" charset="-78"/>
                <a:cs typeface="Adobe Arabic" panose="02040503050201020203" pitchFamily="18" charset="-78"/>
              </a:rPr>
              <a:t>در واژه نامه لانگ من :كسب كار به فعاليت پول در آوردن و تجارتى كه از آن پول حاصل شود گفته مى شود.</a:t>
            </a:r>
            <a:endParaRPr lang="en-US" sz="44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endParaRPr lang="fa-IR" sz="32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663252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47730"/>
            <a:ext cx="10515600" cy="6510270"/>
          </a:xfrm>
        </p:spPr>
        <p:txBody>
          <a:bodyPr>
            <a:noAutofit/>
          </a:bodyPr>
          <a:lstStyle/>
          <a:p>
            <a:pPr algn="ctr"/>
            <a:r>
              <a:rPr lang="fa-IR" sz="4800" dirty="0">
                <a:solidFill>
                  <a:schemeClr val="bg2">
                    <a:lumMod val="50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نظريها از كسب </a:t>
            </a:r>
            <a:r>
              <a:rPr lang="fa-IR" sz="4800" dirty="0" smtClean="0">
                <a:solidFill>
                  <a:schemeClr val="bg2">
                    <a:lumMod val="50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وكار</a:t>
            </a:r>
            <a:endParaRPr lang="fa-IR" sz="3600" dirty="0">
              <a:solidFill>
                <a:schemeClr val="bg2">
                  <a:lumMod val="50000"/>
                </a:schemeClr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0" indent="0">
              <a:buNone/>
            </a:pPr>
            <a:endParaRPr lang="en-US" sz="36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endParaRPr lang="fa-IR" sz="4000" dirty="0" smtClean="0">
              <a:solidFill>
                <a:srgbClr val="FF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4000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ارویک وهانت :</a:t>
            </a:r>
            <a:r>
              <a:rPr lang="fa-IR" sz="36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كار </a:t>
            </a:r>
            <a:r>
              <a:rPr lang="fa-IR" sz="3600" dirty="0">
                <a:latin typeface="Adobe Arabic" panose="02040503050201020203" pitchFamily="18" charset="-78"/>
                <a:cs typeface="Adobe Arabic" panose="02040503050201020203" pitchFamily="18" charset="-78"/>
              </a:rPr>
              <a:t>عبارت است از هر نوع </a:t>
            </a:r>
            <a:r>
              <a:rPr lang="fa-IR" sz="36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كسب  </a:t>
            </a:r>
          </a:p>
          <a:p>
            <a:endParaRPr lang="en-US" sz="36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4000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پتوسن </a:t>
            </a:r>
            <a:r>
              <a:rPr lang="fa-IR" sz="4000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و </a:t>
            </a:r>
            <a:r>
              <a:rPr lang="fa-IR" sz="4000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پلومن:</a:t>
            </a:r>
            <a:r>
              <a:rPr lang="fa-IR" sz="36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هر </a:t>
            </a:r>
            <a:r>
              <a:rPr lang="fa-IR" sz="3600" dirty="0">
                <a:latin typeface="Adobe Arabic" panose="02040503050201020203" pitchFamily="18" charset="-78"/>
                <a:cs typeface="Adobe Arabic" panose="02040503050201020203" pitchFamily="18" charset="-78"/>
              </a:rPr>
              <a:t>تبادلى كه در ان خريد و فروشى صورت گيرد،كسل كار نيست ،بلكه كسب و كار ،هر نوع تبادل تكرارى و تجديد شونده خريد و فروش است .</a:t>
            </a:r>
            <a:endParaRPr lang="en-US" sz="36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endParaRPr lang="fa-IR" sz="36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25129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43" t="13157" b="28752"/>
          <a:stretch/>
        </p:blipFill>
        <p:spPr>
          <a:xfrm>
            <a:off x="-94960" y="0"/>
            <a:ext cx="12402869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699" y="296214"/>
            <a:ext cx="11565228" cy="6269889"/>
          </a:xfrm>
        </p:spPr>
        <p:txBody>
          <a:bodyPr>
            <a:noAutofit/>
          </a:bodyPr>
          <a:lstStyle/>
          <a:p>
            <a:pPr marL="114300" indent="0" algn="ctr">
              <a:buNone/>
            </a:pPr>
            <a:r>
              <a:rPr lang="fa-IR" sz="4800" dirty="0">
                <a:solidFill>
                  <a:schemeClr val="bg2">
                    <a:lumMod val="50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ويژگى هاى </a:t>
            </a:r>
            <a:r>
              <a:rPr lang="fa-IR" sz="4800" dirty="0" smtClean="0">
                <a:solidFill>
                  <a:schemeClr val="bg2">
                    <a:lumMod val="50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کسب و کار</a:t>
            </a:r>
          </a:p>
          <a:p>
            <a:pPr marL="0" indent="0">
              <a:buNone/>
            </a:pPr>
            <a:endParaRPr lang="fa-IR" sz="3600" dirty="0" smtClean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0" indent="0">
              <a:buNone/>
            </a:pPr>
            <a:endParaRPr lang="en-US" sz="36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١.فروش يا انتقال كالاها و خدمات براى كسب ارزش</a:t>
            </a:r>
            <a:endParaRPr lang="en-US" sz="3600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٢.معاملات مالاها و خدمات </a:t>
            </a:r>
            <a:endParaRPr lang="en-US" sz="3600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٣.تكرار معاملات</a:t>
            </a:r>
            <a:endParaRPr lang="en-US" sz="3600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٤.انگيزه سود</a:t>
            </a:r>
            <a:endParaRPr lang="en-US" sz="3600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٥.فعاليت توام با ريسك</a:t>
            </a:r>
            <a:endParaRPr lang="en-US" sz="3600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endParaRPr lang="fa-IR" sz="36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034099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60" y="0"/>
            <a:ext cx="11661913" cy="7833521"/>
          </a:xfrm>
        </p:spPr>
        <p:txBody>
          <a:bodyPr>
            <a:noAutofit/>
          </a:bodyPr>
          <a:lstStyle/>
          <a:p>
            <a:pPr algn="ctr"/>
            <a:r>
              <a:rPr lang="fa-IR" sz="4400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اهداف كسب </a:t>
            </a:r>
            <a:r>
              <a:rPr lang="fa-IR" sz="4400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كار</a:t>
            </a:r>
          </a:p>
          <a:p>
            <a:endParaRPr lang="fa-IR" sz="36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0" indent="0">
              <a:buNone/>
            </a:pPr>
            <a:endParaRPr lang="fa-IR" sz="36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0" indent="0">
              <a:buNone/>
            </a:pPr>
            <a:endParaRPr lang="fa-IR" sz="3600" dirty="0" smtClean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3600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باور</a:t>
            </a:r>
            <a:r>
              <a:rPr lang="fa-IR" sz="3600" dirty="0" smtClean="0">
                <a:solidFill>
                  <a:schemeClr val="bg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fa-IR" sz="3600" dirty="0">
                <a:solidFill>
                  <a:schemeClr val="bg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عمومى اين </a:t>
            </a:r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است</a:t>
            </a:r>
            <a:r>
              <a:rPr lang="fa-IR" sz="3600" dirty="0">
                <a:solidFill>
                  <a:schemeClr val="bg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كه تنها هدف كسب و كار ، به دست اوردن سرد اقتصادى است ،درحالى كه اين </a:t>
            </a:r>
            <a:r>
              <a:rPr lang="fa-IR" sz="3600" dirty="0">
                <a:solidFill>
                  <a:schemeClr val="bg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امر واقعي</a:t>
            </a:r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</a:t>
            </a:r>
            <a:r>
              <a:rPr lang="fa-IR" sz="3600" dirty="0">
                <a:solidFill>
                  <a:schemeClr val="bg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ندارد</a:t>
            </a:r>
            <a:r>
              <a:rPr lang="fa-IR" sz="3600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.</a:t>
            </a:r>
          </a:p>
          <a:p>
            <a:r>
              <a:rPr lang="fa-IR" sz="3600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آرويك </a:t>
            </a:r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معتقد اس</a:t>
            </a:r>
            <a:r>
              <a:rPr lang="fa-IR" sz="3600" dirty="0">
                <a:solidFill>
                  <a:schemeClr val="bg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 ت</a:t>
            </a:r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نها هدف كسب و كار بدست اوردن سود نيست ، بنابراين ،كسب و كارها هم دا</a:t>
            </a:r>
            <a:r>
              <a:rPr lang="fa-IR" sz="3600" dirty="0">
                <a:solidFill>
                  <a:schemeClr val="bg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راى</a:t>
            </a:r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اهداف</a:t>
            </a:r>
            <a:r>
              <a:rPr lang="fa-IR" sz="3600" dirty="0">
                <a:solidFill>
                  <a:schemeClr val="bg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اقت</a:t>
            </a:r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صادى اند و اهداف اجتماعى اند.</a:t>
            </a:r>
          </a:p>
        </p:txBody>
      </p:sp>
    </p:spTree>
    <p:extLst>
      <p:ext uri="{BB962C8B-B14F-4D97-AF65-F5344CB8AC3E}">
        <p14:creationId xmlns:p14="http://schemas.microsoft.com/office/powerpoint/2010/main" xmlns="" val="2073771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0490" y="359818"/>
            <a:ext cx="10236558" cy="6176210"/>
          </a:xfrm>
        </p:spPr>
        <p:txBody>
          <a:bodyPr>
            <a:normAutofit lnSpcReduction="1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a-IR" sz="5400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کسب و کار های خانگی</a:t>
            </a:r>
          </a:p>
          <a:p>
            <a:endParaRPr lang="fa-IR" sz="30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endParaRPr lang="fa-IR" sz="3000" dirty="0" smtClean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3600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كسب </a:t>
            </a:r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كار هاى خانگى در ايران </a:t>
            </a:r>
            <a:r>
              <a:rPr lang="fa-IR" sz="3600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سابقه </a:t>
            </a:r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ديرينه </a:t>
            </a:r>
            <a:r>
              <a:rPr lang="fa-IR" sz="3600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دارد</a:t>
            </a:r>
          </a:p>
          <a:p>
            <a:r>
              <a:rPr lang="fa-IR" sz="3600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بسيارى </a:t>
            </a:r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از صنايع </a:t>
            </a:r>
            <a:r>
              <a:rPr lang="fa-IR" sz="3600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دستى </a:t>
            </a:r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كه امروزه هم </a:t>
            </a:r>
            <a:r>
              <a:rPr lang="fa-IR" sz="3600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وجود </a:t>
            </a:r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دارند </a:t>
            </a:r>
            <a:endParaRPr lang="fa-IR" sz="3600" dirty="0" smtClean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3600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در </a:t>
            </a:r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منازل و محل سكونت افراد </a:t>
            </a:r>
            <a:r>
              <a:rPr lang="fa-IR" sz="3600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توليد </a:t>
            </a:r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شده </a:t>
            </a:r>
            <a:r>
              <a:rPr lang="fa-IR" sz="3600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اند</a:t>
            </a:r>
          </a:p>
          <a:p>
            <a:r>
              <a:rPr lang="fa-IR" sz="3600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كسب </a:t>
            </a:r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و كار خانگى پديده جديدى </a:t>
            </a:r>
            <a:r>
              <a:rPr lang="fa-IR" sz="3600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نيست</a:t>
            </a:r>
          </a:p>
          <a:p>
            <a:r>
              <a:rPr lang="fa-IR" sz="3600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بلكه </a:t>
            </a:r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در تغير و تحولات اقتصادى و احتماعى به آن </a:t>
            </a:r>
            <a:endParaRPr lang="fa-IR" sz="3600" dirty="0" smtClean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3600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اهميت </a:t>
            </a:r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بيشترى شده است و روز به </a:t>
            </a:r>
            <a:r>
              <a:rPr lang="fa-IR" sz="3600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روز</a:t>
            </a:r>
          </a:p>
          <a:p>
            <a:r>
              <a:rPr lang="fa-IR" sz="3600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در حال گسترش و توسعه است </a:t>
            </a:r>
            <a:r>
              <a:rPr lang="fa-IR" sz="3600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.</a:t>
            </a:r>
            <a:endParaRPr lang="en-US" sz="3600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29000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088" y="-167425"/>
            <a:ext cx="11497415" cy="6692946"/>
          </a:xfrm>
        </p:spPr>
        <p:txBody>
          <a:bodyPr>
            <a:noAutofit/>
          </a:bodyPr>
          <a:lstStyle/>
          <a:p>
            <a:r>
              <a:rPr lang="fa-IR" sz="3600" dirty="0">
                <a:latin typeface="Adobe Arabic" panose="02040503050201020203" pitchFamily="18" charset="-78"/>
                <a:cs typeface="Adobe Arabic" panose="02040503050201020203" pitchFamily="18" charset="-78"/>
              </a:rPr>
              <a:t> </a:t>
            </a:r>
            <a:endParaRPr lang="en-US" sz="36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algn="ctr"/>
            <a:r>
              <a:rPr lang="fa-IR" sz="4400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دلايل انتخاب كسب و كار </a:t>
            </a:r>
            <a:r>
              <a:rPr lang="fa-IR" sz="4400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خانگى</a:t>
            </a:r>
          </a:p>
          <a:p>
            <a:endParaRPr lang="fa-IR" sz="3600" dirty="0" smtClean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endParaRPr lang="en-US" sz="36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١.بالا بردن كيفيت زندگى(كار كردن در خانه باعث مي شود كه وقت بيشترى به </a:t>
            </a:r>
            <a:r>
              <a:rPr lang="fa-IR" sz="3600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خانه </a:t>
            </a:r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و خانواده اختصاص يابد و به  ديگر </a:t>
            </a:r>
            <a:r>
              <a:rPr lang="fa-IR" sz="3600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مسائل </a:t>
            </a:r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و موضوعات خانواده ،از قبيل تربيت و پرورش فرزندان توجه بيشترى شود</a:t>
            </a:r>
            <a:endParaRPr lang="en-US" sz="3600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٢.توسعه فن آورى(با پيشرفت هاى زيادى كه در زمينه علوم رايانه و ديگر وسايل ارتباطى به وجود آمده </a:t>
            </a:r>
            <a:r>
              <a:rPr lang="fa-IR" sz="3600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است </a:t>
            </a:r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،محيط خانه محل مناسب و </a:t>
            </a:r>
            <a:r>
              <a:rPr lang="fa-IR" sz="3600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كاراترى </a:t>
            </a:r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براى كسب و كار شده </a:t>
            </a:r>
            <a:r>
              <a:rPr lang="fa-IR" sz="3600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است</a:t>
            </a:r>
            <a:endParaRPr lang="en-US" sz="3600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endParaRPr lang="fa-IR" sz="36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922924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1961" y="-283336"/>
            <a:ext cx="10064783" cy="638961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6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algn="ctr"/>
            <a:r>
              <a:rPr lang="fa-IR" sz="4400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مزاياى كسب و كار </a:t>
            </a:r>
            <a:r>
              <a:rPr lang="fa-IR" sz="4400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خانگى</a:t>
            </a:r>
          </a:p>
          <a:p>
            <a:pPr marL="0" indent="0">
              <a:buNone/>
            </a:pPr>
            <a:endParaRPr lang="fa-IR" sz="3600" dirty="0" smtClean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0" indent="0">
              <a:buNone/>
            </a:pPr>
            <a:endParaRPr lang="en-US" sz="36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١.آزادى و استقلال عمل بيشترى </a:t>
            </a:r>
            <a:endParaRPr lang="en-US" sz="3600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٢.عدم نياز به مجوز</a:t>
            </a:r>
            <a:endParaRPr lang="en-US" sz="3600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٣.احساس راحتى بيشتر</a:t>
            </a:r>
            <a:endParaRPr lang="en-US" sz="3600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٤.پايين بودن هزينه راه اندازى </a:t>
            </a:r>
            <a:endParaRPr lang="en-US" sz="3600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endParaRPr lang="fa-IR" sz="36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523246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183" y="540912"/>
            <a:ext cx="11719775" cy="5523755"/>
          </a:xfrm>
        </p:spPr>
        <p:txBody>
          <a:bodyPr>
            <a:normAutofit lnSpcReduction="10000"/>
          </a:bodyPr>
          <a:lstStyle/>
          <a:p>
            <a:pPr algn="ctr"/>
            <a:r>
              <a:rPr lang="fa-IR" sz="4400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نكات </a:t>
            </a:r>
            <a:r>
              <a:rPr lang="fa-IR" sz="4400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مهم براى راه اندازى كسب و كار </a:t>
            </a:r>
            <a:r>
              <a:rPr lang="fa-IR" sz="4400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خانگى</a:t>
            </a:r>
          </a:p>
          <a:p>
            <a:endParaRPr lang="fa-IR" sz="44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endParaRPr lang="fa-IR" sz="4400" dirty="0" smtClean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endParaRPr lang="en-US" sz="44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١.دربارى ايده كسب و كارتان تحقيق كنيد .</a:t>
            </a:r>
            <a:endParaRPr lang="en-US" sz="3600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٢.درباره ى محصول يا خدماتتان نيز اطلاعات كسب كنيد .</a:t>
            </a:r>
            <a:endParaRPr lang="en-US" sz="3600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٣.محل كار خود را تعيين كنيد .</a:t>
            </a:r>
            <a:endParaRPr lang="en-US" sz="3600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٤. مشاركت ديگر اعضاى هانواده را جلب كنيد .</a:t>
            </a:r>
            <a:endParaRPr lang="en-US" sz="3600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endParaRPr lang="fa-IR" sz="36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301801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346" y="1493949"/>
            <a:ext cx="11588655" cy="3902300"/>
          </a:xfrm>
        </p:spPr>
        <p:txBody>
          <a:bodyPr>
            <a:noAutofit/>
          </a:bodyPr>
          <a:lstStyle/>
          <a:p>
            <a:r>
              <a:rPr lang="fa-IR" sz="3600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اين </a:t>
            </a:r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نوع كسي و كار جديد بوده و با پيدايش كامپيوتر ،اينترنت و توسعه جامعه خدماتى به عنوان يكى از سريع ترين كسب و كار از نظر تعداد ،سود و حجم در عرصه تجارت جهانى مطرح هستند.</a:t>
            </a:r>
            <a:endParaRPr lang="en-US" sz="3600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تعريف:</a:t>
            </a:r>
            <a:endParaRPr lang="en-US" sz="3600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كسب كار اينترنتى به </a:t>
            </a:r>
            <a:r>
              <a:rPr lang="fa-IR" sz="3600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خرید </a:t>
            </a:r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و فروش محصولات يا خدمات در اينترنت گفته ميشود.اين نوع كسب و كار به سرعت در اقتصاد امروز رشد و پيشرفت كرده است .خريد و فروش اينترنتى به كوچكترين كسب و كار ها نيز اين فرصت را مى دهد كه به مخاطبان خود در سطح جهانى با حداقل هزينه دسترسى پيدا كنند .</a:t>
            </a:r>
            <a:endParaRPr lang="en-US" sz="3600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endParaRPr lang="fa-IR" sz="36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47593" y="545779"/>
            <a:ext cx="35173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228600">
              <a:spcBef>
                <a:spcPct val="20000"/>
              </a:spcBef>
              <a:buClr>
                <a:srgbClr val="93A299"/>
              </a:buClr>
              <a:buFont typeface="Arial" pitchFamily="34" charset="0"/>
              <a:buChar char="•"/>
            </a:pPr>
            <a:r>
              <a:rPr lang="fa-IR" sz="4400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كسب و كار اينترنتى </a:t>
            </a:r>
          </a:p>
        </p:txBody>
      </p:sp>
    </p:spTree>
    <p:extLst>
      <p:ext uri="{BB962C8B-B14F-4D97-AF65-F5344CB8AC3E}">
        <p14:creationId xmlns:p14="http://schemas.microsoft.com/office/powerpoint/2010/main" xmlns="" val="13572297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730" y="914401"/>
            <a:ext cx="11844270" cy="579549"/>
          </a:xfrm>
        </p:spPr>
        <p:txBody>
          <a:bodyPr>
            <a:noAutofit/>
          </a:bodyPr>
          <a:lstStyle/>
          <a:p>
            <a:r>
              <a:rPr lang="fa-IR" sz="4800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تعاريف ديگر </a:t>
            </a:r>
            <a:r>
              <a:rPr lang="fa-IR" sz="4800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از مديريت </a:t>
            </a:r>
            <a:r>
              <a:rPr lang="fa-IR" sz="4800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:</a:t>
            </a:r>
            <a:r>
              <a:rPr lang="en-US" sz="7200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/>
            </a:r>
            <a:br>
              <a:rPr lang="en-US" sz="7200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</a:br>
            <a:endParaRPr lang="fa-IR" sz="7200" dirty="0">
              <a:solidFill>
                <a:srgbClr val="FF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15922"/>
            <a:ext cx="12192000" cy="4675031"/>
          </a:xfrm>
        </p:spPr>
        <p:txBody>
          <a:bodyPr>
            <a:normAutofit/>
          </a:bodyPr>
          <a:lstStyle/>
          <a:p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هنر انجام امور بوسيله ديگران </a:t>
            </a:r>
            <a:endParaRPr lang="en-US" sz="3600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فرآيندى كه طى </a:t>
            </a:r>
            <a:r>
              <a:rPr lang="fa-IR" sz="3600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آن تصميم </a:t>
            </a:r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گيرى در سازمان ها صورت ميگيرد </a:t>
            </a:r>
            <a:endParaRPr lang="en-US" sz="3600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انجام وظايف برنامه ريزى ،سازماندهى، رهبرى ،هماهنگى و كنترل </a:t>
            </a:r>
            <a:endParaRPr lang="en-US" sz="3600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علم و هنر هماهنگى كوشش ها و همكارى اعضاى سازمان و استفاده از منابع براى نيل به اهداف سازمانى </a:t>
            </a:r>
            <a:endParaRPr lang="en-US" sz="3600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3600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بازى </a:t>
            </a:r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كردن نقش رهبر،منبع اطلاعاتى،تصميم گيرنده و رابط براى </a:t>
            </a:r>
            <a:r>
              <a:rPr lang="fa-IR" sz="3600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اعضاى </a:t>
            </a:r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سازمان</a:t>
            </a:r>
            <a:endParaRPr lang="en-US" sz="3600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562416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4447" y="-193183"/>
            <a:ext cx="12393771" cy="7051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6146" y="3696119"/>
            <a:ext cx="10570901" cy="63237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sz="4400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1.ايجاد </a:t>
            </a:r>
            <a:r>
              <a:rPr lang="fa-IR" sz="44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اجتماعات آنلاين ٢.خريد ،فروش و حراج كالاهاى مختلف ٣.تبليغات اينترنتى ٤.ارائه خدمات تخصصى به ديگران ٥.ايجاد امپراطورى اطلاعات ،اخبار و آموزش ٦....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0" y="297375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228600">
              <a:spcBef>
                <a:spcPct val="20000"/>
              </a:spcBef>
              <a:buClr>
                <a:srgbClr val="93A299"/>
              </a:buClr>
              <a:buFont typeface="Arial" pitchFamily="34" charset="0"/>
              <a:buChar char="•"/>
            </a:pPr>
            <a:r>
              <a:rPr lang="fa-IR" sz="4400" b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انواع كسب و كارهاى اينترنتى در ده گروه کلی</a:t>
            </a:r>
          </a:p>
        </p:txBody>
      </p:sp>
    </p:spTree>
    <p:extLst>
      <p:ext uri="{BB962C8B-B14F-4D97-AF65-F5344CB8AC3E}">
        <p14:creationId xmlns:p14="http://schemas.microsoft.com/office/powerpoint/2010/main" xmlns="" val="100672449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9076" y="-231820"/>
            <a:ext cx="10515600" cy="6941713"/>
          </a:xfrm>
        </p:spPr>
        <p:txBody>
          <a:bodyPr>
            <a:noAutofit/>
          </a:bodyPr>
          <a:lstStyle/>
          <a:p>
            <a:endParaRPr lang="en-US" sz="3600" dirty="0">
              <a:solidFill>
                <a:srgbClr val="FF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algn="ctr"/>
            <a:r>
              <a:rPr lang="fa-IR" sz="4400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كسب و كار </a:t>
            </a:r>
            <a:r>
              <a:rPr lang="fa-IR" sz="4400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روستايي</a:t>
            </a:r>
          </a:p>
          <a:p>
            <a:pPr marL="0" indent="0">
              <a:buNone/>
            </a:pPr>
            <a:endParaRPr lang="fa-IR" sz="3600" dirty="0" smtClean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0" indent="0">
              <a:buNone/>
            </a:pPr>
            <a:endParaRPr lang="en-US" sz="36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كارآفرينى در نواحى روستايي در جستجوى تركيب واحدى از منابع هم در درون و هم در خارح از فعاليت هاى كشاورزى است.</a:t>
            </a:r>
            <a:endParaRPr lang="en-US" sz="3600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3600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مثال:ريسندگى،درودگرى،گردشگرى،آهنگرى</a:t>
            </a:r>
          </a:p>
          <a:p>
            <a:endParaRPr lang="en-US" sz="3600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3600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كارافرينى روستايي </a:t>
            </a:r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و شهرى هيچ گونه تفاوتى با يكديگر ندارند به جز اينك بايد كارآفرينى روستايي در فضاى روستا تصور نمود</a:t>
            </a:r>
          </a:p>
          <a:p>
            <a:endParaRPr lang="fa-IR" sz="36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812149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6629" y="347730"/>
            <a:ext cx="9389658" cy="4211390"/>
          </a:xfrm>
        </p:spPr>
        <p:txBody>
          <a:bodyPr>
            <a:noAutofit/>
          </a:bodyPr>
          <a:lstStyle/>
          <a:p>
            <a:pPr marL="114300" indent="0" algn="ctr">
              <a:buNone/>
            </a:pPr>
            <a:r>
              <a:rPr lang="fa-IR" sz="4400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کسب </a:t>
            </a:r>
            <a:r>
              <a:rPr lang="fa-IR" sz="4400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و كار هاى </a:t>
            </a:r>
            <a:r>
              <a:rPr lang="fa-IR" sz="4400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خانوادگى</a:t>
            </a:r>
          </a:p>
          <a:p>
            <a:endParaRPr lang="en-US" sz="4400" dirty="0">
              <a:solidFill>
                <a:srgbClr val="FF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32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كسب و كار خانوادگى  يه نوع كسب و كار است كه صاحبان آن بايد هم خويشاوند و فاميل باشند،</a:t>
            </a:r>
            <a:endParaRPr lang="en-US" sz="3200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32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به عبارت كلى به كسب كارى گفته ميشود كه افراد يك خانواده و خويشاوندان اقدام به تشكيل كسب وكارى مى نمايند</a:t>
            </a:r>
            <a:r>
              <a:rPr lang="fa-IR" sz="3200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.</a:t>
            </a:r>
            <a:endParaRPr lang="en-US" sz="3200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3200" dirty="0">
                <a:solidFill>
                  <a:srgbClr val="00B05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سه عامل مهم در كسب و كار خانوادگى :</a:t>
            </a:r>
            <a:endParaRPr lang="en-US" sz="3200" dirty="0">
              <a:solidFill>
                <a:srgbClr val="00B05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32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خانواده</a:t>
            </a:r>
            <a:endParaRPr lang="en-US" sz="3200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32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مالكيت</a:t>
            </a:r>
            <a:endParaRPr lang="en-US" sz="3200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32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مديريت</a:t>
            </a:r>
            <a:endParaRPr lang="en-US" sz="3200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endParaRPr lang="fa-IR" sz="36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69040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7591" y="320842"/>
            <a:ext cx="10515600" cy="6721642"/>
          </a:xfrm>
        </p:spPr>
        <p:txBody>
          <a:bodyPr>
            <a:noAutofit/>
          </a:bodyPr>
          <a:lstStyle/>
          <a:p>
            <a:pPr algn="ctr"/>
            <a:r>
              <a:rPr lang="fa-IR" sz="4400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عوامل رشد و بقاى كسب و كارهاى خانوادگى </a:t>
            </a:r>
            <a:endParaRPr lang="fa-IR" sz="4400" dirty="0" smtClean="0">
              <a:solidFill>
                <a:srgbClr val="FF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0" indent="0">
              <a:buNone/>
            </a:pPr>
            <a:endParaRPr lang="fa-IR" sz="3600" dirty="0" smtClean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0" indent="0">
              <a:buNone/>
            </a:pPr>
            <a:endParaRPr lang="en-US" sz="36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فرهنگ خانواده</a:t>
            </a:r>
            <a:endParaRPr lang="en-US" sz="3600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شخصيت و خصوصيات هر ک</a:t>
            </a:r>
            <a:r>
              <a:rPr lang="fa-IR" sz="3600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دام </a:t>
            </a:r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از اعضاى خانواده </a:t>
            </a:r>
            <a:endParaRPr lang="en-US" sz="3600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عوامل محيطى و اجتماعى </a:t>
            </a:r>
            <a:endParaRPr lang="en-US" sz="3600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نوع كسب و كار</a:t>
            </a:r>
            <a:endParaRPr lang="en-US" sz="3600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خصوصيات كارآفرين كسب و كار</a:t>
            </a:r>
            <a:endParaRPr lang="en-US" sz="3600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endParaRPr lang="fa-IR" sz="36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709151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21368"/>
            <a:ext cx="12080383" cy="6336632"/>
          </a:xfrm>
        </p:spPr>
        <p:txBody>
          <a:bodyPr>
            <a:normAutofit/>
          </a:bodyPr>
          <a:lstStyle/>
          <a:p>
            <a:pPr algn="ctr"/>
            <a:r>
              <a:rPr lang="fa-IR" sz="4400" dirty="0" smtClean="0">
                <a:solidFill>
                  <a:schemeClr val="bg2">
                    <a:lumMod val="50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                                                       </a:t>
            </a:r>
            <a:r>
              <a:rPr lang="fa-IR" sz="4400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كسب </a:t>
            </a:r>
            <a:r>
              <a:rPr lang="fa-IR" sz="4400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و كار كوچك </a:t>
            </a:r>
            <a:endParaRPr lang="fa-IR" sz="4400" dirty="0" smtClean="0">
              <a:solidFill>
                <a:srgbClr val="FF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endParaRPr lang="fa-IR" sz="36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endParaRPr lang="fa-IR" sz="36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endParaRPr lang="fa-IR" sz="3600" dirty="0" smtClean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endParaRPr lang="en-US" sz="3600" dirty="0" smtClean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3600" dirty="0" smtClean="0">
                <a:solidFill>
                  <a:schemeClr val="bg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كسب </a:t>
            </a:r>
            <a:r>
              <a:rPr lang="fa-IR" sz="3600" dirty="0">
                <a:solidFill>
                  <a:schemeClr val="bg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و كار كوچك بصورت مستقل است و هر</a:t>
            </a:r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شركتى با كمتر از ٥٠٠پرسنل در اين حيطه قرار </a:t>
            </a:r>
            <a:r>
              <a:rPr lang="fa-IR" sz="3600" dirty="0">
                <a:solidFill>
                  <a:schemeClr val="bg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ميگيرد  در امريكا حدود ٢٢/٥ميليون كسب و ك</a:t>
            </a:r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ار مستق</a:t>
            </a:r>
            <a:r>
              <a:rPr lang="fa-IR" sz="3600" dirty="0">
                <a:solidFill>
                  <a:schemeClr val="bg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ل از </a:t>
            </a:r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كشاورزى و زراعت وجود دارد كه </a:t>
            </a:r>
            <a:r>
              <a:rPr lang="fa-IR" sz="3600" dirty="0">
                <a:solidFill>
                  <a:schemeClr val="bg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٩٩درصد آن كسب و كار كوچك به حساب مى </a:t>
            </a:r>
            <a:r>
              <a:rPr lang="fa-IR" sz="3600" dirty="0" smtClean="0">
                <a:solidFill>
                  <a:schemeClr val="bg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آيند</a:t>
            </a:r>
            <a:r>
              <a:rPr lang="fa-IR" sz="3600" dirty="0">
                <a:solidFill>
                  <a:schemeClr val="bg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.</a:t>
            </a:r>
            <a:endParaRPr lang="en-US" sz="3600" dirty="0">
              <a:solidFill>
                <a:schemeClr val="bg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en-US" sz="36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`</a:t>
            </a:r>
            <a:endParaRPr lang="en-US" sz="36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endParaRPr lang="fa-IR" sz="36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505759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3031" y="0"/>
            <a:ext cx="12295031" cy="6999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449" y="489397"/>
            <a:ext cx="11855115" cy="6510272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fa-IR" sz="5700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فعاليت هاى كسب و كار </a:t>
            </a:r>
            <a:endParaRPr lang="fa-IR" sz="5700" dirty="0" smtClean="0">
              <a:solidFill>
                <a:srgbClr val="FF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endParaRPr lang="fa-IR" sz="4800" dirty="0">
              <a:solidFill>
                <a:srgbClr val="FF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endParaRPr lang="en-US" sz="32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5100" dirty="0">
                <a:solidFill>
                  <a:srgbClr val="00B05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كسب و كار خدماتى </a:t>
            </a:r>
            <a:endParaRPr lang="en-US" sz="5100" dirty="0">
              <a:solidFill>
                <a:srgbClr val="00B05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51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شامل فاليت هايي است كه براى انتقال كالاها و خدمات از مكان توليد به محل مصرف ضرورى اند.</a:t>
            </a:r>
            <a:endParaRPr lang="en-US" sz="5100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51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وظيفه اساسى كسب و كار خدماتى ،برداشتن موانع فردى ،مكانى،زمانى،مبادلاتى،دانشى و غيره است و جريان آزاد كالاها و خدمات از توليد كننده به مصرف كننده فراهم مى سازد </a:t>
            </a:r>
            <a:endParaRPr lang="fa-IR" sz="5100" dirty="0" smtClean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endParaRPr lang="fa-IR" sz="3200" dirty="0" smtClean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endParaRPr lang="en-US" sz="32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4000" dirty="0" smtClean="0">
                <a:solidFill>
                  <a:srgbClr val="00B05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خدمات حمايتى</a:t>
            </a:r>
            <a:endParaRPr lang="en-US" sz="4000" dirty="0" smtClean="0">
              <a:solidFill>
                <a:srgbClr val="00B05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4000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١.بانكداری</a:t>
            </a:r>
            <a:endParaRPr lang="en-US" sz="4000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40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2.حمل و نقل</a:t>
            </a:r>
            <a:endParaRPr lang="en-US" sz="4000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40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٣.بيمه</a:t>
            </a:r>
            <a:endParaRPr lang="en-US" sz="4000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40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٤.انباردارى </a:t>
            </a:r>
            <a:endParaRPr lang="en-US" sz="4000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40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٥.بسته بندى</a:t>
            </a:r>
            <a:endParaRPr lang="en-US" sz="4000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40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٦.تبليغات</a:t>
            </a:r>
            <a:endParaRPr lang="en-US" sz="4000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endParaRPr lang="fa-IR" sz="32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49235" y="4172208"/>
            <a:ext cx="1746054" cy="35394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a-IR" sz="2800" dirty="0" smtClean="0">
                <a:solidFill>
                  <a:srgbClr val="00B05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خدمات </a:t>
            </a:r>
            <a:r>
              <a:rPr lang="fa-IR" sz="2800" dirty="0">
                <a:solidFill>
                  <a:srgbClr val="00B05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مستقيم </a:t>
            </a:r>
            <a:endParaRPr lang="en-US" sz="2800" dirty="0">
              <a:solidFill>
                <a:srgbClr val="00B05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2800" dirty="0">
                <a:latin typeface="Adobe Arabic" panose="02040503050201020203" pitchFamily="18" charset="-78"/>
                <a:cs typeface="Adobe Arabic" panose="02040503050201020203" pitchFamily="18" charset="-78"/>
              </a:rPr>
              <a:t>١.داخلى</a:t>
            </a:r>
            <a:endParaRPr lang="en-US" sz="28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28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٢.هنری</a:t>
            </a:r>
            <a:endParaRPr lang="en-US" sz="28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2800" dirty="0">
                <a:latin typeface="Adobe Arabic" panose="02040503050201020203" pitchFamily="18" charset="-78"/>
                <a:cs typeface="Adobe Arabic" panose="02040503050201020203" pitchFamily="18" charset="-78"/>
              </a:rPr>
              <a:t>٣.بهداشتى </a:t>
            </a:r>
            <a:endParaRPr lang="en-US" sz="28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2800" dirty="0">
                <a:latin typeface="Adobe Arabic" panose="02040503050201020203" pitchFamily="18" charset="-78"/>
                <a:cs typeface="Adobe Arabic" panose="02040503050201020203" pitchFamily="18" charset="-78"/>
              </a:rPr>
              <a:t>٤.بيمه ايي</a:t>
            </a:r>
            <a:endParaRPr lang="en-US" sz="28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2800" dirty="0">
                <a:latin typeface="Adobe Arabic" panose="02040503050201020203" pitchFamily="18" charset="-78"/>
                <a:cs typeface="Adobe Arabic" panose="02040503050201020203" pitchFamily="18" charset="-78"/>
              </a:rPr>
              <a:t>٥.ارتباطات</a:t>
            </a:r>
            <a:endParaRPr lang="en-US" sz="28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2800" dirty="0">
                <a:latin typeface="Adobe Arabic" panose="02040503050201020203" pitchFamily="18" charset="-78"/>
                <a:cs typeface="Adobe Arabic" panose="02040503050201020203" pitchFamily="18" charset="-78"/>
              </a:rPr>
              <a:t> </a:t>
            </a:r>
            <a:endParaRPr lang="en-US" sz="28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053774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5840" y="1596980"/>
            <a:ext cx="9515451" cy="4932608"/>
          </a:xfrm>
        </p:spPr>
        <p:txBody>
          <a:bodyPr>
            <a:noAutofit/>
          </a:bodyPr>
          <a:lstStyle/>
          <a:p>
            <a:r>
              <a:rPr lang="fa-IR" sz="32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تجارت </a:t>
            </a:r>
            <a:r>
              <a:rPr lang="fa-IR" sz="3200" dirty="0">
                <a:latin typeface="Adobe Arabic" panose="02040503050201020203" pitchFamily="18" charset="-78"/>
                <a:cs typeface="Adobe Arabic" panose="02040503050201020203" pitchFamily="18" charset="-78"/>
              </a:rPr>
              <a:t>شاخه ايي از كسب و كار خانگى است </a:t>
            </a:r>
            <a:r>
              <a:rPr lang="fa-IR" sz="32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.</a:t>
            </a:r>
            <a:endParaRPr lang="en-US" sz="32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3200" dirty="0">
                <a:solidFill>
                  <a:srgbClr val="00B05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كسب و كار تحارى را براساس اندازه و ميزان پوشش به دو دسته اصلى تقسيم مي كنند:</a:t>
            </a:r>
            <a:endParaRPr lang="en-US" sz="3200" dirty="0">
              <a:solidFill>
                <a:srgbClr val="00B05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dirty="0">
                <a:solidFill>
                  <a:srgbClr val="0070C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١:بر اساس اندازه و ظرفيت </a:t>
            </a:r>
            <a:endParaRPr lang="en-US" dirty="0">
              <a:solidFill>
                <a:srgbClr val="0070C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•عمده فروش </a:t>
            </a:r>
            <a:endParaRPr lang="en-US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•خرده فروش </a:t>
            </a:r>
            <a:endParaRPr lang="en-US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dirty="0">
                <a:solidFill>
                  <a:srgbClr val="0070C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٢:بر اساس ميزان پوشش بازار</a:t>
            </a:r>
            <a:endParaRPr lang="en-US" dirty="0">
              <a:solidFill>
                <a:srgbClr val="0070C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•تحارت منطقه ايي </a:t>
            </a:r>
            <a:endParaRPr lang="en-US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•تجارت ملى </a:t>
            </a:r>
            <a:endParaRPr lang="en-US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3200" dirty="0">
                <a:latin typeface="Adobe Arabic" panose="02040503050201020203" pitchFamily="18" charset="-78"/>
                <a:cs typeface="Adobe Arabic" panose="02040503050201020203" pitchFamily="18" charset="-78"/>
              </a:rPr>
              <a:t>•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تجارت بين المللى</a:t>
            </a:r>
            <a:endParaRPr lang="en-US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endParaRPr lang="fa-IR" sz="36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43800" y="507142"/>
            <a:ext cx="31213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lvl="0">
              <a:spcBef>
                <a:spcPct val="20000"/>
              </a:spcBef>
              <a:buClr>
                <a:srgbClr val="93A299"/>
              </a:buClr>
            </a:pPr>
            <a:r>
              <a:rPr lang="fa-IR" sz="4400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كسب و كار تجارى </a:t>
            </a:r>
            <a:endParaRPr lang="en-US" sz="4400" dirty="0">
              <a:solidFill>
                <a:srgbClr val="FF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890587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57" y="2"/>
            <a:ext cx="11487956" cy="615610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114300" indent="0" algn="ctr">
              <a:buNone/>
            </a:pPr>
            <a:r>
              <a:rPr lang="fa-IR" sz="4000" b="1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محيط  های كلان </a:t>
            </a:r>
          </a:p>
          <a:p>
            <a:endParaRPr lang="fa-IR" sz="6000" b="1" dirty="0">
              <a:solidFill>
                <a:srgbClr val="FF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endParaRPr lang="en-US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114300" indent="0">
              <a:buNone/>
            </a:pPr>
            <a:r>
              <a:rPr lang="fa-IR" sz="4000" b="1" dirty="0" smtClean="0">
                <a:solidFill>
                  <a:srgbClr val="00B05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عوامل جمعيتى: </a:t>
            </a:r>
            <a:r>
              <a:rPr lang="fa-IR" sz="2400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شامل مطالعه جمعيت از نظر تعداد ،سن،تراكم،جنسيت،شغل،نژاد است</a:t>
            </a:r>
            <a:r>
              <a:rPr lang="fa-IR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endParaRPr lang="en-US" b="1" dirty="0" smtClean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114300" indent="0">
              <a:buNone/>
            </a:pPr>
            <a:endParaRPr lang="fa-IR" sz="3600" b="1" dirty="0" smtClean="0">
              <a:solidFill>
                <a:srgbClr val="FF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114300" indent="0">
              <a:buNone/>
            </a:pPr>
            <a:r>
              <a:rPr lang="fa-IR" sz="3600" b="1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                   </a:t>
            </a:r>
            <a:r>
              <a:rPr lang="fa-IR" sz="3600" b="1" dirty="0" smtClean="0">
                <a:solidFill>
                  <a:srgbClr val="00B05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عوامل </a:t>
            </a:r>
            <a:r>
              <a:rPr lang="fa-IR" sz="3600" b="1" dirty="0">
                <a:solidFill>
                  <a:srgbClr val="00B05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اقتصادى </a:t>
            </a:r>
            <a:r>
              <a:rPr lang="fa-IR" sz="3600" b="1" dirty="0" smtClean="0">
                <a:solidFill>
                  <a:srgbClr val="00B05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:</a:t>
            </a:r>
            <a:r>
              <a:rPr lang="fa-IR" sz="2400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عواملى </a:t>
            </a:r>
            <a:r>
              <a:rPr lang="fa-IR" sz="24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كه بر قدرت خريداران تاثير مى گذارد (درامد ،پس اندار)</a:t>
            </a:r>
            <a:endParaRPr lang="en-US" sz="24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0" indent="0">
              <a:buNone/>
            </a:pPr>
            <a:endParaRPr lang="en-US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endParaRPr lang="fa-IR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35510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439" y="1674254"/>
            <a:ext cx="11062952" cy="5022760"/>
          </a:xfrm>
        </p:spPr>
        <p:txBody>
          <a:bodyPr>
            <a:noAutofit/>
          </a:bodyPr>
          <a:lstStyle/>
          <a:p>
            <a:pPr algn="ctr"/>
            <a:r>
              <a:rPr lang="fa-IR" sz="3200" b="1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عوامل طبيعى: </a:t>
            </a:r>
            <a:endParaRPr lang="en-US" sz="3200" b="1" dirty="0" smtClean="0">
              <a:solidFill>
                <a:srgbClr val="FF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0" indent="0">
              <a:buNone/>
            </a:pPr>
            <a:r>
              <a:rPr lang="fa-IR" sz="2400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عواملى </a:t>
            </a:r>
            <a:r>
              <a:rPr lang="fa-IR" sz="24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كه توليد كننده به عنوان مواد اوليه توليد خود به حساب مى آورند (كم بود مواد خام و آلودگى هوا</a:t>
            </a:r>
            <a:r>
              <a:rPr lang="fa-IR" sz="2400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)</a:t>
            </a:r>
            <a:endParaRPr lang="en-US" sz="24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algn="ctr"/>
            <a:r>
              <a:rPr lang="fa-IR" sz="3200" b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عوامل تكنولوژى </a:t>
            </a:r>
            <a:r>
              <a:rPr lang="fa-IR" sz="3200" b="1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:</a:t>
            </a:r>
            <a:endParaRPr lang="en-US" sz="3200" b="1" dirty="0">
              <a:solidFill>
                <a:srgbClr val="FF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24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عواملى هستند كه بر توليد و ارايه محصولات جديد تاثيرى در قالب فن آورو هاى جديد دارند (اختراع رايانه و سيستم هاى پرداختى</a:t>
            </a:r>
            <a:r>
              <a:rPr lang="fa-IR" sz="2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fa-IR" sz="2000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)</a:t>
            </a:r>
            <a:r>
              <a:rPr lang="fa-IR" sz="2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 </a:t>
            </a:r>
            <a:endParaRPr lang="en-US" sz="20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algn="ctr"/>
            <a:r>
              <a:rPr lang="fa-IR" sz="3200" b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محيط سياسي </a:t>
            </a:r>
            <a:r>
              <a:rPr lang="fa-IR" sz="3200" b="1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:</a:t>
            </a:r>
            <a:endParaRPr lang="en-US" sz="3200" b="1" dirty="0">
              <a:solidFill>
                <a:srgbClr val="FF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24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قوانين و مقررات سازمان هاى ادارى ،گروهاى سياسي  شامل اين مورد مى شود(اصلاح طلبي</a:t>
            </a:r>
            <a:r>
              <a:rPr lang="fa-IR" sz="2400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)</a:t>
            </a:r>
            <a:endParaRPr lang="en-US" sz="24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algn="ctr"/>
            <a:r>
              <a:rPr lang="fa-IR" sz="2800" b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محيط </a:t>
            </a:r>
            <a:r>
              <a:rPr lang="fa-IR" sz="2800" b="1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فرهنگى:</a:t>
            </a:r>
            <a:endParaRPr lang="en-US" sz="2800" b="1" dirty="0">
              <a:solidFill>
                <a:srgbClr val="FF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24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از ان حا كه فرهنگ تشكيل دهنده مجموعه ايي از  ارزش هاى رفتارى و روانى حاكم بر افراد جامعه مى </a:t>
            </a:r>
            <a:r>
              <a:rPr lang="fa-IR" sz="2400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باشد مى </a:t>
            </a:r>
            <a:r>
              <a:rPr lang="fa-IR" sz="24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توانند شناخت آن بسيار تاثير گذار باشد </a:t>
            </a:r>
            <a:endParaRPr lang="fa-IR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608" y="270455"/>
            <a:ext cx="11462198" cy="133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832188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056" y="1987527"/>
            <a:ext cx="10972800" cy="3370083"/>
          </a:xfrm>
        </p:spPr>
        <p:txBody>
          <a:bodyPr>
            <a:normAutofit/>
          </a:bodyPr>
          <a:lstStyle/>
          <a:p>
            <a:r>
              <a:rPr lang="fa-IR" sz="153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Kidnap" pitchFamily="2" charset="-78"/>
              </a:rPr>
              <a:t>پایان</a:t>
            </a:r>
            <a:endParaRPr lang="fa-IR" dirty="0">
              <a:solidFill>
                <a:schemeClr val="tx1">
                  <a:lumMod val="95000"/>
                  <a:lumOff val="5000"/>
                </a:schemeClr>
              </a:solidFill>
              <a:cs typeface="B Kidnap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V="1">
            <a:off x="648237" y="6555347"/>
            <a:ext cx="10972800" cy="129863"/>
          </a:xfrm>
        </p:spPr>
        <p:txBody>
          <a:bodyPr>
            <a:normAutofit fontScale="25000" lnSpcReduction="20000"/>
          </a:bodyPr>
          <a:lstStyle/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3765669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608" y="321972"/>
            <a:ext cx="11410682" cy="1262129"/>
          </a:xfrm>
        </p:spPr>
        <p:txBody>
          <a:bodyPr>
            <a:normAutofit/>
          </a:bodyPr>
          <a:lstStyle/>
          <a:p>
            <a:r>
              <a:rPr lang="fa-IR" sz="7200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وظایف مدیریت</a:t>
            </a:r>
            <a:endParaRPr lang="fa-IR" sz="7200" dirty="0">
              <a:solidFill>
                <a:srgbClr val="FF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8952" y="1752600"/>
            <a:ext cx="5928960" cy="4373563"/>
          </a:xfrm>
        </p:spPr>
      </p:pic>
    </p:spTree>
    <p:extLst>
      <p:ext uri="{BB962C8B-B14F-4D97-AF65-F5344CB8AC3E}">
        <p14:creationId xmlns:p14="http://schemas.microsoft.com/office/powerpoint/2010/main" xmlns="" val="428219573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6254" y="-326826"/>
            <a:ext cx="5550794" cy="1228347"/>
          </a:xfrm>
        </p:spPr>
        <p:txBody>
          <a:bodyPr>
            <a:noAutofit/>
          </a:bodyPr>
          <a:lstStyle/>
          <a:p>
            <a:pPr algn="r"/>
            <a:r>
              <a:rPr lang="fa-IR" sz="6600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 </a:t>
            </a:r>
            <a:r>
              <a:rPr lang="en-US" sz="6600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/>
            </a:r>
            <a:br>
              <a:rPr lang="en-US" sz="6600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</a:br>
            <a:r>
              <a:rPr lang="fa-IR" sz="4000" b="1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برنامه </a:t>
            </a:r>
            <a:r>
              <a:rPr lang="fa-IR" sz="4000" b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ريزى </a:t>
            </a:r>
            <a:r>
              <a:rPr lang="en-US" sz="4000" b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/>
            </a:r>
            <a:br>
              <a:rPr lang="en-US" sz="4000" b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</a:br>
            <a:r>
              <a:rPr lang="fa-IR" sz="4000" b="1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یعنی اندشیدن از پیش</a:t>
            </a:r>
            <a:endParaRPr lang="fa-IR" sz="4000" b="1" dirty="0">
              <a:solidFill>
                <a:srgbClr val="FF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358" y="2395469"/>
            <a:ext cx="11938026" cy="4086803"/>
          </a:xfrm>
        </p:spPr>
        <p:txBody>
          <a:bodyPr>
            <a:noAutofit/>
          </a:bodyPr>
          <a:lstStyle/>
          <a:p>
            <a:r>
              <a:rPr lang="fa-IR" sz="3600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تعاريف ديگر از برنامه ريزى :</a:t>
            </a:r>
          </a:p>
          <a:p>
            <a:r>
              <a:rPr lang="fa-IR" sz="3600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تعيين </a:t>
            </a:r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هدف ،</a:t>
            </a:r>
            <a:r>
              <a:rPr lang="fa-IR" sz="3600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يافتن و </a:t>
            </a:r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ساختن راه بايد انجام گيرد</a:t>
            </a:r>
            <a:endParaRPr lang="en-US" sz="3600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تصميم گيرى در مورد اينكه چه كارهايي بايد انجام گيرد</a:t>
            </a:r>
            <a:endParaRPr lang="en-US" sz="3600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تجسم و طراحى وضعيت مطلوب در آينده و يافتن و ساختن راه ها و </a:t>
            </a:r>
            <a:r>
              <a:rPr lang="fa-IR" sz="3600" dirty="0">
                <a:solidFill>
                  <a:schemeClr val="bg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وسايلي كه رس</a:t>
            </a:r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يدن</a:t>
            </a:r>
            <a:r>
              <a:rPr lang="fa-IR" sz="3600" dirty="0">
                <a:solidFill>
                  <a:schemeClr val="bg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به آن را فراهم كند</a:t>
            </a:r>
            <a:endParaRPr lang="en-US" sz="3600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طراحى عملياتى كه شى يا موضوعى را برمبناى شيوه اى كه از </a:t>
            </a:r>
            <a:r>
              <a:rPr lang="fa-IR" sz="3600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پيش تعريف </a:t>
            </a:r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شده،تغير </a:t>
            </a:r>
            <a:r>
              <a:rPr lang="fa-IR" sz="3600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بدهد</a:t>
            </a:r>
            <a:endParaRPr lang="en-US" sz="3600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172585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020" y="218941"/>
            <a:ext cx="5756857" cy="1506828"/>
          </a:xfrm>
        </p:spPr>
        <p:txBody>
          <a:bodyPr>
            <a:noAutofit/>
          </a:bodyPr>
          <a:lstStyle/>
          <a:p>
            <a:r>
              <a:rPr lang="fa-IR" sz="6000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 </a:t>
            </a:r>
            <a:r>
              <a:rPr lang="en-US" sz="6000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/>
            </a:r>
            <a:br>
              <a:rPr lang="en-US" sz="6000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</a:br>
            <a:r>
              <a:rPr lang="fa-IR" sz="8800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سازماندهى</a:t>
            </a:r>
            <a:r>
              <a:rPr lang="fa-IR" sz="8800" dirty="0" smtClean="0">
                <a:solidFill>
                  <a:schemeClr val="accent3">
                    <a:lumMod val="7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en-US" sz="6000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/>
            </a:r>
            <a:br>
              <a:rPr lang="en-US" sz="6000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</a:br>
            <a:endParaRPr lang="fa-IR" sz="6000" dirty="0">
              <a:solidFill>
                <a:srgbClr val="FF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846909"/>
            <a:ext cx="11985937" cy="31295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sz="4800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سازماندهى </a:t>
            </a:r>
            <a:r>
              <a:rPr lang="fa-IR" sz="48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فرآيندى است كه طى آن تقسيم كار ميان افراد و گروهاى كارى و هماهنگى ميام آنان به منظور كسب اهداف صورت ميگيرد.</a:t>
            </a:r>
            <a:endParaRPr lang="en-US" sz="4800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endParaRPr lang="fa-IR" sz="48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247056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44802"/>
            <a:ext cx="12192000" cy="4913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456" y="277950"/>
            <a:ext cx="10515600" cy="1325563"/>
          </a:xfrm>
        </p:spPr>
        <p:txBody>
          <a:bodyPr>
            <a:noAutofit/>
          </a:bodyPr>
          <a:lstStyle/>
          <a:p>
            <a:r>
              <a:rPr lang="fa-IR" sz="8000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 </a:t>
            </a:r>
            <a:r>
              <a:rPr lang="en-US" sz="8000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/>
            </a:r>
            <a:br>
              <a:rPr lang="en-US" sz="8000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</a:br>
            <a:r>
              <a:rPr lang="fa-IR" sz="8000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رهبرى</a:t>
            </a:r>
            <a:r>
              <a:rPr lang="fa-IR" sz="8000" dirty="0" smtClean="0">
                <a:solidFill>
                  <a:schemeClr val="bg2">
                    <a:lumMod val="50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en-US" sz="8000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/>
            </a:r>
            <a:br>
              <a:rPr lang="en-US" sz="8000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</a:br>
            <a:endParaRPr lang="fa-IR" sz="8000" dirty="0">
              <a:solidFill>
                <a:srgbClr val="FF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294" y="4064509"/>
            <a:ext cx="11534105" cy="4351338"/>
          </a:xfrm>
        </p:spPr>
        <p:txBody>
          <a:bodyPr>
            <a:normAutofit/>
          </a:bodyPr>
          <a:lstStyle/>
          <a:p>
            <a:r>
              <a:rPr lang="fa-IR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رهبرى يا هدايت يعنى تلاش مدير براى ايجاد انگيزه و رغبت در زيردستان جهت دست يافتن به اهداف سازمان</a:t>
            </a:r>
          </a:p>
        </p:txBody>
      </p:sp>
    </p:spTree>
    <p:extLst>
      <p:ext uri="{BB962C8B-B14F-4D97-AF65-F5344CB8AC3E}">
        <p14:creationId xmlns:p14="http://schemas.microsoft.com/office/powerpoint/2010/main" xmlns="" val="28866811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311" y="0"/>
            <a:ext cx="12101689" cy="67507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823" y="291181"/>
            <a:ext cx="11447498" cy="1325563"/>
          </a:xfrm>
        </p:spPr>
        <p:txBody>
          <a:bodyPr>
            <a:noAutofit/>
          </a:bodyPr>
          <a:lstStyle/>
          <a:p>
            <a:r>
              <a:rPr lang="fa-IR" sz="8000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 </a:t>
            </a:r>
            <a:r>
              <a:rPr lang="fa-IR" sz="8000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كنترل</a:t>
            </a:r>
            <a:endParaRPr lang="fa-IR" sz="8000" dirty="0">
              <a:solidFill>
                <a:srgbClr val="FF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539" y="4290306"/>
            <a:ext cx="10515600" cy="4351338"/>
          </a:xfrm>
        </p:spPr>
        <p:txBody>
          <a:bodyPr>
            <a:normAutofit/>
          </a:bodyPr>
          <a:lstStyle/>
          <a:p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كنترل ،تلاش منظمى است در جهت رسيدن به اهداف استاندارد،طراحى سيستم بازخورد اطلاعات،مقايسه اجزاى واقعى با استانداردهاى از پيش تعيين شده وسرانجام تعيين انحرافات احتمالى و سنجش ارزش آنها بر روند اجرايي كه در برگيرنده حداكثر كارايي است.</a:t>
            </a:r>
            <a:endParaRPr lang="en-US" sz="3600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endParaRPr lang="fa-IR" sz="36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1002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1297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315" y="141674"/>
            <a:ext cx="10515600" cy="1325563"/>
          </a:xfrm>
        </p:spPr>
        <p:txBody>
          <a:bodyPr>
            <a:normAutofit/>
          </a:bodyPr>
          <a:lstStyle/>
          <a:p>
            <a:r>
              <a:rPr lang="fa-IR" sz="6600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مدیریت در سازمان های بزرگ</a:t>
            </a:r>
            <a:endParaRPr lang="fa-IR" sz="6600" dirty="0">
              <a:solidFill>
                <a:srgbClr val="FF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607" y="784657"/>
            <a:ext cx="11221312" cy="1365160"/>
          </a:xfrm>
        </p:spPr>
        <p:txBody>
          <a:bodyPr>
            <a:noAutofit/>
          </a:bodyPr>
          <a:lstStyle/>
          <a:p>
            <a:pPr marL="114300" indent="0">
              <a:buNone/>
            </a:pPr>
            <a:endParaRPr lang="fa-IR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114300" indent="0">
              <a:buNone/>
            </a:pPr>
            <a:endParaRPr lang="fa-IR" dirty="0">
              <a:solidFill>
                <a:schemeClr val="bg2">
                  <a:lumMod val="50000"/>
                </a:schemeClr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114300" indent="0">
              <a:buNone/>
            </a:pPr>
            <a:endParaRPr lang="fa-IR" dirty="0" smtClean="0">
              <a:solidFill>
                <a:schemeClr val="bg2">
                  <a:lumMod val="50000"/>
                </a:schemeClr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endParaRPr lang="fa-IR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4400" dirty="0" smtClean="0">
                <a:solidFill>
                  <a:srgbClr val="00B05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الف)مديريت عملياتى</a:t>
            </a:r>
          </a:p>
          <a:p>
            <a:endParaRPr lang="en-US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32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برنامه عملياتى نوعى برنامه تفصيلي و كوتاه مدت است كه موجب مراحعه كمتر زيردستان به مديران جهت كسب تكليف و همچنين كم كردن مراجعه مديران به كاركنان جهت نظارت بر عملكرد آنان مى باشد .مديران رده عملياتى بيشتر وقتشان را با زيردستان ،مقدارى از آن را با همكارى و اندك زمانى را با مافوق ها يا خارج از سازمان مى گذرانند</a:t>
            </a:r>
            <a:r>
              <a:rPr lang="fa-IR" sz="3200" dirty="0">
                <a:latin typeface="Adobe Arabic" panose="02040503050201020203" pitchFamily="18" charset="-78"/>
                <a:cs typeface="Adobe Arabic" panose="02040503050201020203" pitchFamily="18" charset="-78"/>
              </a:rPr>
              <a:t>.</a:t>
            </a:r>
            <a:endParaRPr lang="en-US" sz="32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25409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1469</TotalTime>
  <Words>1796</Words>
  <Application>Microsoft Office PowerPoint</Application>
  <PresentationFormat>Custom</PresentationFormat>
  <Paragraphs>229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Apothecary</vt:lpstr>
      <vt:lpstr>فصل سوم مدیریت کسب و کار </vt:lpstr>
      <vt:lpstr>مدیریت</vt:lpstr>
      <vt:lpstr>تعاريف ديگر از مديريت : </vt:lpstr>
      <vt:lpstr>وظایف مدیریت</vt:lpstr>
      <vt:lpstr>  برنامه ريزى  یعنی اندشیدن از پیش</vt:lpstr>
      <vt:lpstr>  سازماندهى  </vt:lpstr>
      <vt:lpstr>  رهبرى  </vt:lpstr>
      <vt:lpstr> كنترل</vt:lpstr>
      <vt:lpstr>مدیریت در سازمان های بزرگ</vt:lpstr>
      <vt:lpstr>Slide 10</vt:lpstr>
      <vt:lpstr>Slide 11</vt:lpstr>
      <vt:lpstr>مكتب هاى مديريتى : </vt:lpstr>
      <vt:lpstr>   کلاسیک  </vt:lpstr>
      <vt:lpstr>مكتب نئوكلاسيك(روابط انسانى) </vt:lpstr>
      <vt:lpstr>فعاليت هاى انجام شده در اين دوره(نئوکلاسیک)</vt:lpstr>
      <vt:lpstr>مكتب سيستم هاى اجتماعى </vt:lpstr>
      <vt:lpstr>مكتب اقتضايي</vt:lpstr>
      <vt:lpstr>سطوح مديريت 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پایان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فصل سوم مدیریت کسب و کار</dc:title>
  <dc:creator>mohsen</dc:creator>
  <cp:lastModifiedBy>Dabiran PC</cp:lastModifiedBy>
  <cp:revision>73</cp:revision>
  <dcterms:created xsi:type="dcterms:W3CDTF">2017-11-08T17:59:46Z</dcterms:created>
  <dcterms:modified xsi:type="dcterms:W3CDTF">2009-11-08T07:06:57Z</dcterms:modified>
</cp:coreProperties>
</file>