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304" r:id="rId3"/>
    <p:sldId id="305" r:id="rId4"/>
    <p:sldId id="308" r:id="rId5"/>
    <p:sldId id="309" r:id="rId6"/>
    <p:sldId id="306" r:id="rId7"/>
    <p:sldId id="257" r:id="rId8"/>
    <p:sldId id="280" r:id="rId9"/>
    <p:sldId id="281" r:id="rId10"/>
    <p:sldId id="282" r:id="rId11"/>
    <p:sldId id="258" r:id="rId12"/>
    <p:sldId id="260" r:id="rId13"/>
    <p:sldId id="261" r:id="rId14"/>
    <p:sldId id="283" r:id="rId15"/>
    <p:sldId id="284" r:id="rId16"/>
    <p:sldId id="285" r:id="rId17"/>
    <p:sldId id="286" r:id="rId18"/>
    <p:sldId id="287" r:id="rId19"/>
    <p:sldId id="288" r:id="rId20"/>
    <p:sldId id="289" r:id="rId21"/>
    <p:sldId id="291" r:id="rId22"/>
    <p:sldId id="290" r:id="rId23"/>
    <p:sldId id="262" r:id="rId24"/>
    <p:sldId id="263" r:id="rId25"/>
    <p:sldId id="264" r:id="rId26"/>
    <p:sldId id="265" r:id="rId27"/>
    <p:sldId id="266" r:id="rId28"/>
    <p:sldId id="267" r:id="rId29"/>
    <p:sldId id="268" r:id="rId30"/>
    <p:sldId id="269" r:id="rId31"/>
    <p:sldId id="303" r:id="rId32"/>
    <p:sldId id="270" r:id="rId33"/>
    <p:sldId id="271" r:id="rId34"/>
    <p:sldId id="272" r:id="rId35"/>
    <p:sldId id="273" r:id="rId36"/>
    <p:sldId id="293" r:id="rId37"/>
    <p:sldId id="294" r:id="rId38"/>
    <p:sldId id="295" r:id="rId39"/>
    <p:sldId id="296" r:id="rId40"/>
    <p:sldId id="297" r:id="rId41"/>
    <p:sldId id="298" r:id="rId42"/>
    <p:sldId id="299" r:id="rId43"/>
    <p:sldId id="300" r:id="rId44"/>
    <p:sldId id="301" r:id="rId45"/>
    <p:sldId id="302" r:id="rId46"/>
    <p:sldId id="292" r:id="rId47"/>
  </p:sldIdLst>
  <p:sldSz cx="9144000" cy="6858000" type="screen4x3"/>
  <p:notesSz cx="6858000" cy="9144000"/>
  <p:embeddedFontLst>
    <p:embeddedFont>
      <p:font typeface="B Nazanin" panose="020B0604020202020204" charset="-78"/>
      <p:regular r:id="rId48"/>
      <p:bold r:id="rId49"/>
    </p:embeddedFont>
    <p:embeddedFont>
      <p:font typeface="Arabic Typesetting" panose="03020402040406030203" pitchFamily="66" charset="-78"/>
      <p:regular r:id="rId50"/>
    </p:embeddedFont>
    <p:embeddedFont>
      <p:font typeface="B Tabassom" panose="020B0604020202020204" charset="-78"/>
      <p:regular r:id="rId51"/>
    </p:embeddedFont>
    <p:embeddedFont>
      <p:font typeface="Aldhabi" panose="01000000000000000000" pitchFamily="2" charset="-78"/>
      <p:regular r:id="rId52"/>
    </p:embeddedFont>
    <p:embeddedFont>
      <p:font typeface="Agency FB" panose="020B0503020202020204" pitchFamily="34" charset="0"/>
      <p:regular r:id="rId53"/>
      <p:bold r:id="rId54"/>
    </p:embeddedFont>
    <p:embeddedFont>
      <p:font typeface="Calibri" panose="020F0502020204030204" pitchFamily="34" charset="0"/>
      <p:regular r:id="rId55"/>
      <p:bold r:id="rId56"/>
      <p:italic r:id="rId57"/>
      <p:boldItalic r:id="rId58"/>
    </p:embeddedFont>
  </p:embeddedFontLst>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224" y="5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95909C1-9890-409A-8E12-228792764727}" type="slidenum">
              <a:rPr lang="es-ES"/>
              <a:pPr>
                <a:defRPr/>
              </a:pPr>
              <a:t>‹#›</a:t>
            </a:fld>
            <a:endParaRPr lang="es-ES"/>
          </a:p>
        </p:txBody>
      </p:sp>
    </p:spTree>
    <p:extLst>
      <p:ext uri="{BB962C8B-B14F-4D97-AF65-F5344CB8AC3E}">
        <p14:creationId xmlns:p14="http://schemas.microsoft.com/office/powerpoint/2010/main" val="379327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945F76B-41E4-40A1-84F7-A166BC4B423B}" type="slidenum">
              <a:rPr lang="es-ES"/>
              <a:pPr>
                <a:defRPr/>
              </a:pPr>
              <a:t>‹#›</a:t>
            </a:fld>
            <a:endParaRPr lang="es-ES"/>
          </a:p>
        </p:txBody>
      </p:sp>
    </p:spTree>
    <p:extLst>
      <p:ext uri="{BB962C8B-B14F-4D97-AF65-F5344CB8AC3E}">
        <p14:creationId xmlns:p14="http://schemas.microsoft.com/office/powerpoint/2010/main" val="36073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097D5F4-3FE0-4A20-BD3C-14A2B8EF38AA}" type="slidenum">
              <a:rPr lang="es-ES"/>
              <a:pPr>
                <a:defRPr/>
              </a:pPr>
              <a:t>‹#›</a:t>
            </a:fld>
            <a:endParaRPr lang="es-ES"/>
          </a:p>
        </p:txBody>
      </p:sp>
    </p:spTree>
    <p:extLst>
      <p:ext uri="{BB962C8B-B14F-4D97-AF65-F5344CB8AC3E}">
        <p14:creationId xmlns:p14="http://schemas.microsoft.com/office/powerpoint/2010/main" val="282166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1E6B6C3-AED9-4012-91D7-C4E0BF2A3BAA}" type="slidenum">
              <a:rPr lang="es-ES"/>
              <a:pPr>
                <a:defRPr/>
              </a:pPr>
              <a:t>‹#›</a:t>
            </a:fld>
            <a:endParaRPr lang="es-ES"/>
          </a:p>
        </p:txBody>
      </p:sp>
    </p:spTree>
    <p:extLst>
      <p:ext uri="{BB962C8B-B14F-4D97-AF65-F5344CB8AC3E}">
        <p14:creationId xmlns:p14="http://schemas.microsoft.com/office/powerpoint/2010/main" val="393114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FEC2AFB-6AA7-4ACD-ABEE-299D4FD8CB63}" type="slidenum">
              <a:rPr lang="es-ES"/>
              <a:pPr>
                <a:defRPr/>
              </a:pPr>
              <a:t>‹#›</a:t>
            </a:fld>
            <a:endParaRPr lang="es-ES"/>
          </a:p>
        </p:txBody>
      </p:sp>
    </p:spTree>
    <p:extLst>
      <p:ext uri="{BB962C8B-B14F-4D97-AF65-F5344CB8AC3E}">
        <p14:creationId xmlns:p14="http://schemas.microsoft.com/office/powerpoint/2010/main" val="350756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412E5B-C531-4377-875A-7D882347F2A4}" type="slidenum">
              <a:rPr lang="es-ES"/>
              <a:pPr>
                <a:defRPr/>
              </a:pPr>
              <a:t>‹#›</a:t>
            </a:fld>
            <a:endParaRPr lang="es-ES"/>
          </a:p>
        </p:txBody>
      </p:sp>
    </p:spTree>
    <p:extLst>
      <p:ext uri="{BB962C8B-B14F-4D97-AF65-F5344CB8AC3E}">
        <p14:creationId xmlns:p14="http://schemas.microsoft.com/office/powerpoint/2010/main" val="2223626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05A71CCF-9150-442B-930F-542D1E6B3D38}" type="slidenum">
              <a:rPr lang="es-ES"/>
              <a:pPr>
                <a:defRPr/>
              </a:pPr>
              <a:t>‹#›</a:t>
            </a:fld>
            <a:endParaRPr lang="es-ES"/>
          </a:p>
        </p:txBody>
      </p:sp>
    </p:spTree>
    <p:extLst>
      <p:ext uri="{BB962C8B-B14F-4D97-AF65-F5344CB8AC3E}">
        <p14:creationId xmlns:p14="http://schemas.microsoft.com/office/powerpoint/2010/main" val="308679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3D82AD6-8E28-49B2-B5FB-37E9CFD51594}" type="slidenum">
              <a:rPr lang="es-ES"/>
              <a:pPr>
                <a:defRPr/>
              </a:pPr>
              <a:t>‹#›</a:t>
            </a:fld>
            <a:endParaRPr lang="es-ES"/>
          </a:p>
        </p:txBody>
      </p:sp>
    </p:spTree>
    <p:extLst>
      <p:ext uri="{BB962C8B-B14F-4D97-AF65-F5344CB8AC3E}">
        <p14:creationId xmlns:p14="http://schemas.microsoft.com/office/powerpoint/2010/main" val="87681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C41A722-BFAE-428F-B39C-F49DC4084E8F}" type="slidenum">
              <a:rPr lang="es-ES"/>
              <a:pPr>
                <a:defRPr/>
              </a:pPr>
              <a:t>‹#›</a:t>
            </a:fld>
            <a:endParaRPr lang="es-ES"/>
          </a:p>
        </p:txBody>
      </p:sp>
    </p:spTree>
    <p:extLst>
      <p:ext uri="{BB962C8B-B14F-4D97-AF65-F5344CB8AC3E}">
        <p14:creationId xmlns:p14="http://schemas.microsoft.com/office/powerpoint/2010/main" val="1933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D772D98-7C35-4472-AF05-7BFED5A99F79}" type="slidenum">
              <a:rPr lang="es-ES"/>
              <a:pPr>
                <a:defRPr/>
              </a:pPr>
              <a:t>‹#›</a:t>
            </a:fld>
            <a:endParaRPr lang="es-ES"/>
          </a:p>
        </p:txBody>
      </p:sp>
    </p:spTree>
    <p:extLst>
      <p:ext uri="{BB962C8B-B14F-4D97-AF65-F5344CB8AC3E}">
        <p14:creationId xmlns:p14="http://schemas.microsoft.com/office/powerpoint/2010/main" val="201258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D1BBA4B-BD40-4ED0-9EBE-2F0BC5C35FD1}" type="slidenum">
              <a:rPr lang="es-ES"/>
              <a:pPr>
                <a:defRPr/>
              </a:pPr>
              <a:t>‹#›</a:t>
            </a:fld>
            <a:endParaRPr lang="es-ES"/>
          </a:p>
        </p:txBody>
      </p:sp>
    </p:spTree>
    <p:extLst>
      <p:ext uri="{BB962C8B-B14F-4D97-AF65-F5344CB8AC3E}">
        <p14:creationId xmlns:p14="http://schemas.microsoft.com/office/powerpoint/2010/main" val="187909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8CB6876-C92A-42DF-A4C1-BAB15FB3861C}"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business2.com/" TargetMode="External"/><Relationship Id="rId7" Type="http://schemas.openxmlformats.org/officeDocument/2006/relationships/hyperlink" Target="http://www.rahnema.com/" TargetMode="External"/><Relationship Id="rId2" Type="http://schemas.openxmlformats.org/officeDocument/2006/relationships/hyperlink" Target="http://www.etrade.com/" TargetMode="External"/><Relationship Id="rId1" Type="http://schemas.openxmlformats.org/officeDocument/2006/relationships/slideLayout" Target="../slideLayouts/slideLayout2.xml"/><Relationship Id="rId6" Type="http://schemas.openxmlformats.org/officeDocument/2006/relationships/hyperlink" Target="http://www.ebay.com/" TargetMode="External"/><Relationship Id="rId5" Type="http://schemas.openxmlformats.org/officeDocument/2006/relationships/hyperlink" Target="http://www.icciran.com/" TargetMode="External"/><Relationship Id="rId4" Type="http://schemas.openxmlformats.org/officeDocument/2006/relationships/hyperlink" Target="http://www.ectoday.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rtl="1" eaLnBrk="1" hangingPunct="1">
              <a:lnSpc>
                <a:spcPct val="150000"/>
              </a:lnSpc>
            </a:pPr>
            <a:r>
              <a:rPr lang="fa-IR" sz="6000" b="1" dirty="0">
                <a:ln w="3175" cmpd="sng">
                  <a:solidFill>
                    <a:schemeClr val="tx1"/>
                  </a:solidFill>
                </a:ln>
                <a:solidFill>
                  <a:srgbClr val="FFC000"/>
                </a:solidFill>
                <a:latin typeface="Aldhabi" panose="01000000000000000000" pitchFamily="2" charset="-78"/>
                <a:cs typeface="Aldhabi" panose="01000000000000000000" pitchFamily="2" charset="-78"/>
              </a:rPr>
              <a:t>بســــــــمه تـــــعــــالـــــی </a:t>
            </a:r>
            <a:endParaRPr lang="en-US" sz="6000" b="1" dirty="0" smtClean="0">
              <a:solidFill>
                <a:srgbClr val="FFC000"/>
              </a:solidFill>
              <a:cs typeface="B Tabassom" panose="00000400000000000000" pitchFamily="2" charset="-78"/>
            </a:endParaRPr>
          </a:p>
        </p:txBody>
      </p:sp>
      <p:sp>
        <p:nvSpPr>
          <p:cNvPr id="2051" name="Content Placeholder 2"/>
          <p:cNvSpPr>
            <a:spLocks noGrp="1"/>
          </p:cNvSpPr>
          <p:nvPr>
            <p:ph idx="1"/>
          </p:nvPr>
        </p:nvSpPr>
        <p:spPr>
          <a:xfrm>
            <a:off x="457200" y="1747044"/>
            <a:ext cx="8229600" cy="4525962"/>
          </a:xfrm>
        </p:spPr>
        <p:txBody>
          <a:bodyPr/>
          <a:lstStyle/>
          <a:p>
            <a:pPr marL="0" indent="0" algn="ctr" rtl="1">
              <a:lnSpc>
                <a:spcPct val="150000"/>
              </a:lnSpc>
              <a:buNone/>
            </a:pPr>
            <a:r>
              <a:rPr lang="fa-IR" dirty="0">
                <a:solidFill>
                  <a:schemeClr val="bg1"/>
                </a:solidFill>
                <a:cs typeface="B Tabassom" panose="00000400000000000000" pitchFamily="2" charset="-78"/>
              </a:rPr>
              <a:t>درس مربوطه: کارآفرینی و پروژه</a:t>
            </a:r>
          </a:p>
          <a:p>
            <a:pPr marL="0" indent="0" algn="ctr" rtl="1">
              <a:lnSpc>
                <a:spcPct val="150000"/>
              </a:lnSpc>
              <a:buNone/>
            </a:pPr>
            <a:r>
              <a:rPr lang="fa-IR" dirty="0">
                <a:solidFill>
                  <a:schemeClr val="bg1"/>
                </a:solidFill>
                <a:cs typeface="B Tabassom" panose="00000400000000000000" pitchFamily="2" charset="-78"/>
              </a:rPr>
              <a:t>استاد راهنما : جناب آقای علی واقفی </a:t>
            </a:r>
          </a:p>
          <a:p>
            <a:pPr marL="0" indent="0" algn="ctr" rtl="1">
              <a:lnSpc>
                <a:spcPct val="150000"/>
              </a:lnSpc>
              <a:buNone/>
            </a:pPr>
            <a:r>
              <a:rPr lang="fa-IR" dirty="0">
                <a:solidFill>
                  <a:schemeClr val="bg1"/>
                </a:solidFill>
                <a:cs typeface="B Tabassom" panose="00000400000000000000" pitchFamily="2" charset="-78"/>
              </a:rPr>
              <a:t>اعضای گروه: سید علی موسوی ، جواد رحمانی</a:t>
            </a:r>
          </a:p>
          <a:p>
            <a:pPr marL="0" indent="0" algn="ctr" rtl="1">
              <a:buNone/>
            </a:pPr>
            <a:endParaRPr lang="fa-IR" dirty="0">
              <a:solidFill>
                <a:schemeClr val="bg1"/>
              </a:solidFill>
              <a:cs typeface="B Tabassom" panose="00000400000000000000" pitchFamily="2" charset="-78"/>
            </a:endParaRPr>
          </a:p>
        </p:txBody>
      </p:sp>
      <p:sp>
        <p:nvSpPr>
          <p:cNvPr id="2052" name="TextBox 3"/>
          <p:cNvSpPr txBox="1">
            <a:spLocks noChangeArrowheads="1"/>
          </p:cNvSpPr>
          <p:nvPr/>
        </p:nvSpPr>
        <p:spPr bwMode="auto">
          <a:xfrm>
            <a:off x="4122738" y="6103938"/>
            <a:ext cx="898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600">
                <a:solidFill>
                  <a:srgbClr val="FFC000"/>
                </a:solidFill>
                <a:latin typeface="Agency FB" panose="020B0503020202020204" pitchFamily="34" charset="0"/>
              </a:rPr>
              <a:t>Autumn 96</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115616" y="548680"/>
            <a:ext cx="69847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1"/>
            <a:r>
              <a:rPr lang="fa-IR" sz="4000" b="1" dirty="0">
                <a:solidFill>
                  <a:srgbClr val="FFC000"/>
                </a:solidFill>
                <a:cs typeface="B Tabassom" panose="00000400000000000000" pitchFamily="2" charset="-78"/>
              </a:rPr>
              <a:t>صادرات</a:t>
            </a:r>
            <a:endParaRPr lang="en-US" sz="4000" b="1" dirty="0">
              <a:solidFill>
                <a:srgbClr val="FFC000"/>
              </a:solidFill>
              <a:cs typeface="B Tabassom" panose="00000400000000000000" pitchFamily="2" charset="-78"/>
            </a:endParaRPr>
          </a:p>
        </p:txBody>
      </p:sp>
      <p:sp>
        <p:nvSpPr>
          <p:cNvPr id="2" name="Rectangle 1"/>
          <p:cNvSpPr/>
          <p:nvPr/>
        </p:nvSpPr>
        <p:spPr>
          <a:xfrm>
            <a:off x="611560" y="1484784"/>
            <a:ext cx="7632848" cy="1015663"/>
          </a:xfrm>
          <a:prstGeom prst="rect">
            <a:avLst/>
          </a:prstGeom>
        </p:spPr>
        <p:txBody>
          <a:bodyPr wrap="square">
            <a:spAutoFit/>
          </a:bodyPr>
          <a:lstStyle/>
          <a:p>
            <a:pPr algn="r" rtl="1"/>
            <a:r>
              <a:rPr lang="fa-IR" sz="2000" dirty="0">
                <a:solidFill>
                  <a:schemeClr val="bg1"/>
                </a:solidFill>
                <a:cs typeface="B Nazanin" panose="00000400000000000000" pitchFamily="2" charset="-78"/>
              </a:rPr>
              <a:t>صادرات در لغت به معنای انتقال کالا یا ارسال یا فرستادن کالا از جایی به جای دیگر چه در داخل کشور ویا از داخل به خارج از کشور مورد نظر است .</a:t>
            </a:r>
            <a:endParaRPr lang="en-US" sz="2000" dirty="0">
              <a:solidFill>
                <a:schemeClr val="bg1"/>
              </a:solidFill>
              <a:cs typeface="B Nazanin" panose="00000400000000000000" pitchFamily="2" charset="-78"/>
            </a:endParaRPr>
          </a:p>
          <a:p>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500447"/>
            <a:ext cx="4509374" cy="2906433"/>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a:xfrm>
            <a:off x="467544" y="332656"/>
            <a:ext cx="8229600" cy="863947"/>
          </a:xfrm>
        </p:spPr>
        <p:txBody>
          <a:bodyPr/>
          <a:lstStyle/>
          <a:p>
            <a:pPr rtl="1" eaLnBrk="1" hangingPunct="1">
              <a:lnSpc>
                <a:spcPct val="150000"/>
              </a:lnSpc>
            </a:pPr>
            <a:r>
              <a:rPr lang="fa-IR" b="1" dirty="0">
                <a:solidFill>
                  <a:srgbClr val="FFC000"/>
                </a:solidFill>
                <a:cs typeface="B Tabassom" panose="00000400000000000000" pitchFamily="2" charset="-78"/>
              </a:rPr>
              <a:t>صادرات کننده </a:t>
            </a:r>
            <a:endParaRPr lang="en-US" b="1" dirty="0">
              <a:solidFill>
                <a:srgbClr val="FFC000"/>
              </a:solidFill>
              <a:cs typeface="B Tabassom" panose="00000400000000000000" pitchFamily="2" charset="-78"/>
            </a:endParaRPr>
          </a:p>
        </p:txBody>
      </p:sp>
      <p:sp>
        <p:nvSpPr>
          <p:cNvPr id="2" name="Rectangle 1"/>
          <p:cNvSpPr/>
          <p:nvPr/>
        </p:nvSpPr>
        <p:spPr>
          <a:xfrm>
            <a:off x="683568" y="1412776"/>
            <a:ext cx="7542584" cy="1015663"/>
          </a:xfrm>
          <a:prstGeom prst="rect">
            <a:avLst/>
          </a:prstGeom>
        </p:spPr>
        <p:txBody>
          <a:bodyPr wrap="square">
            <a:spAutoFit/>
          </a:bodyPr>
          <a:lstStyle/>
          <a:p>
            <a:pPr algn="just" rtl="1"/>
            <a:r>
              <a:rPr lang="fa-IR" sz="2000" dirty="0" smtClean="0">
                <a:solidFill>
                  <a:schemeClr val="bg1"/>
                </a:solidFill>
                <a:cs typeface="B Nazanin" panose="00000400000000000000" pitchFamily="2" charset="-78"/>
              </a:rPr>
              <a:t>به هرشخص حقیقی یا حقوقی که دارای کارت بازرگانی و یا مجوز وزارت بازرگانی بوده و اقدام به صدور کالا نماید صادر کننده اطلاق می شود.</a:t>
            </a:r>
            <a:endParaRPr lang="en-US" sz="2000" dirty="0" smtClean="0">
              <a:solidFill>
                <a:schemeClr val="bg1"/>
              </a:solidFill>
              <a:cs typeface="B Nazanin" panose="00000400000000000000" pitchFamily="2" charset="-78"/>
            </a:endParaRPr>
          </a:p>
          <a:p>
            <a:pPr algn="just"/>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2428438"/>
            <a:ext cx="4456838" cy="297122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971550" y="260350"/>
            <a:ext cx="76327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1" eaLnBrk="1" hangingPunct="1">
              <a:lnSpc>
                <a:spcPct val="150000"/>
              </a:lnSpc>
            </a:pPr>
            <a:r>
              <a:rPr lang="fa-IR" sz="4000" b="1" dirty="0">
                <a:solidFill>
                  <a:srgbClr val="FFC000"/>
                </a:solidFill>
                <a:cs typeface="B Tabassom" panose="00000400000000000000" pitchFamily="2" charset="-78"/>
              </a:rPr>
              <a:t>صادرات از نظر خروج کالا از کشور </a:t>
            </a:r>
            <a:endParaRPr lang="en-US" sz="4000" b="1" dirty="0">
              <a:solidFill>
                <a:srgbClr val="FFC000"/>
              </a:solidFill>
              <a:cs typeface="B Tabassom" panose="00000400000000000000" pitchFamily="2" charset="-78"/>
            </a:endParaRPr>
          </a:p>
        </p:txBody>
      </p:sp>
      <p:sp>
        <p:nvSpPr>
          <p:cNvPr id="2" name="Rectangle 1"/>
          <p:cNvSpPr/>
          <p:nvPr/>
        </p:nvSpPr>
        <p:spPr>
          <a:xfrm>
            <a:off x="939611" y="1412776"/>
            <a:ext cx="7344866" cy="1285480"/>
          </a:xfrm>
          <a:prstGeom prst="rect">
            <a:avLst/>
          </a:prstGeom>
        </p:spPr>
        <p:txBody>
          <a:bodyPr wrap="square">
            <a:spAutoFit/>
          </a:bodyPr>
          <a:lstStyle/>
          <a:p>
            <a:pPr algn="r" rtl="1">
              <a:lnSpc>
                <a:spcPct val="107000"/>
              </a:lnSpc>
              <a:spcAft>
                <a:spcPts val="800"/>
              </a:spcAft>
            </a:pPr>
            <a:r>
              <a:rPr lang="fa-IR" sz="2000" dirty="0">
                <a:solidFill>
                  <a:schemeClr val="bg1"/>
                </a:solidFill>
                <a:cs typeface="B Nazanin" panose="00000400000000000000" pitchFamily="2" charset="-78"/>
              </a:rPr>
              <a:t>صادرات از نظر خروج کالا از کشور به دو دسته تقسیم می شود:</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mj-lt"/>
              <a:buAutoNum type="arabicPeriod"/>
            </a:pPr>
            <a:r>
              <a:rPr lang="fa-IR" sz="2000" dirty="0">
                <a:solidFill>
                  <a:schemeClr val="bg1"/>
                </a:solidFill>
                <a:cs typeface="B Nazanin" panose="00000400000000000000" pitchFamily="2" charset="-78"/>
              </a:rPr>
              <a:t>صادرات قطعی </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mj-lt"/>
              <a:buAutoNum type="arabicPeriod"/>
            </a:pPr>
            <a:r>
              <a:rPr lang="fa-IR" sz="2000" dirty="0">
                <a:solidFill>
                  <a:schemeClr val="bg1"/>
                </a:solidFill>
                <a:cs typeface="B Nazanin" panose="00000400000000000000" pitchFamily="2" charset="-78"/>
              </a:rPr>
              <a:t>صادرات موقت</a:t>
            </a:r>
            <a:endParaRPr lang="en-US" sz="2000" dirty="0">
              <a:solidFill>
                <a:schemeClr val="bg1"/>
              </a:solidFill>
              <a:cs typeface="B Nazanin" panose="00000400000000000000" pitchFamily="2" charset="-78"/>
            </a:endParaRPr>
          </a:p>
        </p:txBody>
      </p:sp>
      <p:sp>
        <p:nvSpPr>
          <p:cNvPr id="3" name="Rectangle 2"/>
          <p:cNvSpPr/>
          <p:nvPr/>
        </p:nvSpPr>
        <p:spPr>
          <a:xfrm>
            <a:off x="939611" y="2911963"/>
            <a:ext cx="7344865" cy="1323439"/>
          </a:xfrm>
          <a:prstGeom prst="rect">
            <a:avLst/>
          </a:prstGeom>
        </p:spPr>
        <p:txBody>
          <a:bodyPr wrap="square">
            <a:spAutoFit/>
          </a:bodyPr>
          <a:lstStyle/>
          <a:p>
            <a:pPr algn="just" rtl="1"/>
            <a:r>
              <a:rPr lang="fa-IR" sz="2000" dirty="0">
                <a:solidFill>
                  <a:schemeClr val="bg1"/>
                </a:solidFill>
                <a:cs typeface="B Nazanin" panose="00000400000000000000" pitchFamily="2" charset="-78"/>
              </a:rPr>
              <a:t>صادرات قطعی عبارتست از ارسال کالا به خارج از قلمرو گمرکی کشور به منظور فروش یا مصرف در کشورهای خارجی ، صادرات قطعی از پرداخت حقوق گمرکی و سود بازرگانی و عوارض و مالیات معاف می باشد. ولیکن مشمول هزینه های گمرکی است</a:t>
            </a:r>
            <a:r>
              <a:rPr lang="fa-IR" sz="2000" dirty="0" smtClean="0">
                <a:solidFill>
                  <a:schemeClr val="bg1"/>
                </a:solidFill>
                <a:cs typeface="B Nazanin" panose="00000400000000000000" pitchFamily="2" charset="-78"/>
              </a:rPr>
              <a:t>؛</a:t>
            </a:r>
            <a:endParaRPr lang="en-US" sz="2000" dirty="0" smtClean="0">
              <a:solidFill>
                <a:schemeClr val="bg1"/>
              </a:solidFill>
              <a:cs typeface="B Nazanin" panose="00000400000000000000" pitchFamily="2" charset="-78"/>
            </a:endParaRPr>
          </a:p>
          <a:p>
            <a:pPr algn="just" rtl="1"/>
            <a:r>
              <a:rPr lang="fa-IR" sz="2000" dirty="0" smtClean="0">
                <a:solidFill>
                  <a:schemeClr val="bg1"/>
                </a:solidFill>
                <a:cs typeface="B Nazanin" panose="00000400000000000000" pitchFamily="2" charset="-78"/>
              </a:rPr>
              <a:t>اما </a:t>
            </a:r>
            <a:r>
              <a:rPr lang="fa-IR" sz="2000" dirty="0">
                <a:solidFill>
                  <a:schemeClr val="bg1"/>
                </a:solidFill>
                <a:cs typeface="B Nazanin" panose="00000400000000000000" pitchFamily="2" charset="-78"/>
              </a:rPr>
              <a:t>صادرات موقت برخلاف صادرات قطعی است.</a:t>
            </a:r>
            <a:endParaRPr lang="en-US" sz="2000" dirty="0">
              <a:solidFill>
                <a:schemeClr val="bg1"/>
              </a:solidFill>
              <a:cs typeface="B Nazanin" panose="00000400000000000000"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260648"/>
            <a:ext cx="2847254" cy="707886"/>
          </a:xfrm>
          <a:prstGeom prst="rect">
            <a:avLst/>
          </a:prstGeom>
        </p:spPr>
        <p:txBody>
          <a:bodyPr wrap="none">
            <a:spAutoFit/>
          </a:bodyPr>
          <a:lstStyle/>
          <a:p>
            <a:pPr algn="ctr" rtl="1"/>
            <a:r>
              <a:rPr lang="fa-IR" sz="4000" b="1" dirty="0">
                <a:solidFill>
                  <a:srgbClr val="FFC000"/>
                </a:solidFill>
                <a:cs typeface="B Tabassom" panose="00000400000000000000" pitchFamily="2" charset="-78"/>
              </a:rPr>
              <a:t>هزینه های گمرکی </a:t>
            </a:r>
            <a:endParaRPr lang="en-US" sz="4000" b="1" dirty="0">
              <a:solidFill>
                <a:srgbClr val="FFC000"/>
              </a:solidFill>
              <a:cs typeface="B Tabassom" panose="00000400000000000000" pitchFamily="2" charset="-78"/>
            </a:endParaRPr>
          </a:p>
        </p:txBody>
      </p:sp>
      <p:sp>
        <p:nvSpPr>
          <p:cNvPr id="3" name="Rectangle 2"/>
          <p:cNvSpPr/>
          <p:nvPr/>
        </p:nvSpPr>
        <p:spPr>
          <a:xfrm>
            <a:off x="1043608" y="1268760"/>
            <a:ext cx="7344816" cy="1900520"/>
          </a:xfrm>
          <a:prstGeom prst="rect">
            <a:avLst/>
          </a:prstGeom>
        </p:spPr>
        <p:txBody>
          <a:bodyPr wrap="square">
            <a:spAutoFit/>
          </a:bodyPr>
          <a:lstStyle/>
          <a:p>
            <a:pPr algn="just" rtl="1">
              <a:lnSpc>
                <a:spcPct val="150000"/>
              </a:lnSpc>
            </a:pPr>
            <a:r>
              <a:rPr lang="fa-IR" sz="2000" dirty="0">
                <a:solidFill>
                  <a:schemeClr val="bg1"/>
                </a:solidFill>
                <a:cs typeface="B Nazanin" panose="00000400000000000000" pitchFamily="2" charset="-78"/>
              </a:rPr>
              <a:t>هزینه های گمرکی وجوهی است که میزان و شرایط آن با تصویب هیئت وزیران برای تخلیه و بارگیری ، انبارداری ، ازمایش و تعرفه بندی ، بدرقه کالا و خدمات فوق العاده تعیین می شود. کالای صادراتی از پرداخت هفتاد و پنج درصد(75%) هزینه های باربری و تخلیه و بارگیری و انبارداری معاف است.</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924944"/>
            <a:ext cx="4824536" cy="272792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476672"/>
            <a:ext cx="7632848" cy="1631216"/>
          </a:xfrm>
          <a:prstGeom prst="rect">
            <a:avLst/>
          </a:prstGeom>
        </p:spPr>
        <p:txBody>
          <a:bodyPr wrap="square">
            <a:spAutoFit/>
          </a:bodyPr>
          <a:lstStyle/>
          <a:p>
            <a:pPr algn="just" rtl="1"/>
            <a:r>
              <a:rPr lang="fa-IR" sz="2000" dirty="0">
                <a:solidFill>
                  <a:schemeClr val="bg1"/>
                </a:solidFill>
                <a:cs typeface="B Nazanin" panose="00000400000000000000" pitchFamily="2" charset="-78"/>
              </a:rPr>
              <a:t>کالای کابوتاژی در گمرک مبدأ هزینه باربری را به مأخذ معین </a:t>
            </a:r>
            <a:r>
              <a:rPr lang="fa-IR" sz="2000" dirty="0" smtClean="0">
                <a:solidFill>
                  <a:schemeClr val="bg1"/>
                </a:solidFill>
                <a:cs typeface="B Nazanin" panose="00000400000000000000" pitchFamily="2" charset="-78"/>
              </a:rPr>
              <a:t>برای </a:t>
            </a:r>
            <a:r>
              <a:rPr lang="fa-IR" sz="2000" dirty="0">
                <a:solidFill>
                  <a:schemeClr val="bg1"/>
                </a:solidFill>
                <a:cs typeface="B Nazanin" panose="00000400000000000000" pitchFamily="2" charset="-78"/>
              </a:rPr>
              <a:t>کالای صادراتی و در گمرک مقصد به مأخذ باربری کالای وارداتی خواهد پرداخت بهره مالکانه برای صدور محصولات فرعی جنگلی و مرتعی از سازمان جنگل ها و مراتع کشور وزارت جهاد کشاورزی و ارائه گواهی پرداخت مابه التفاوت از سازمان حمایت مصرف کنندگان و تولیدکنندگان وزارت بازرگانی برای اقلام صادراتی مشمول ضروری می باشد.</a:t>
            </a:r>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276872"/>
            <a:ext cx="5721424" cy="2860712"/>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5" y="188640"/>
            <a:ext cx="3073277" cy="707886"/>
          </a:xfrm>
          <a:prstGeom prst="rect">
            <a:avLst/>
          </a:prstGeom>
        </p:spPr>
        <p:txBody>
          <a:bodyPr wrap="none">
            <a:spAutoFit/>
          </a:bodyPr>
          <a:lstStyle/>
          <a:p>
            <a:pPr algn="r" rtl="1"/>
            <a:r>
              <a:rPr lang="fa-IR" sz="4000" b="1" dirty="0">
                <a:solidFill>
                  <a:srgbClr val="FFC000"/>
                </a:solidFill>
                <a:cs typeface="B Tabassom" panose="00000400000000000000" pitchFamily="2" charset="-78"/>
              </a:rPr>
              <a:t>بیمه کالای صادراتی </a:t>
            </a:r>
            <a:endParaRPr lang="en-US" sz="4000" b="1" dirty="0">
              <a:solidFill>
                <a:srgbClr val="FFC000"/>
              </a:solidFill>
              <a:cs typeface="B Tabassom" panose="00000400000000000000" pitchFamily="2" charset="-78"/>
            </a:endParaRPr>
          </a:p>
        </p:txBody>
      </p:sp>
      <p:sp>
        <p:nvSpPr>
          <p:cNvPr id="3" name="Rectangle 2"/>
          <p:cNvSpPr/>
          <p:nvPr/>
        </p:nvSpPr>
        <p:spPr>
          <a:xfrm>
            <a:off x="971600" y="1040542"/>
            <a:ext cx="7344816" cy="2246769"/>
          </a:xfrm>
          <a:prstGeom prst="rect">
            <a:avLst/>
          </a:prstGeom>
        </p:spPr>
        <p:txBody>
          <a:bodyPr wrap="square">
            <a:spAutoFit/>
          </a:bodyPr>
          <a:lstStyle/>
          <a:p>
            <a:pPr algn="just" rtl="1"/>
            <a:r>
              <a:rPr lang="fa-IR" sz="2000" dirty="0" smtClean="0">
                <a:solidFill>
                  <a:schemeClr val="bg1"/>
                </a:solidFill>
                <a:cs typeface="B Nazanin" panose="00000400000000000000" pitchFamily="2" charset="-78"/>
              </a:rPr>
              <a:t>گمرک ایران </a:t>
            </a:r>
            <a:r>
              <a:rPr lang="fa-IR" sz="2000" dirty="0">
                <a:solidFill>
                  <a:schemeClr val="bg1"/>
                </a:solidFill>
                <a:cs typeface="B Nazanin" panose="00000400000000000000" pitchFamily="2" charset="-78"/>
              </a:rPr>
              <a:t>مکلف است کالای موجود در گمرک و بین راهی ترانزیت داخلی اداری را از هنگام تحویل گرفتن تا زمان تحویل دادن به صاحب آن یا نماینده او در مقابل خطرات ناشی از آتش سوزی ، انفجار ، اشتعال  بیمه کرده و حق بیمه متعلق را در موقع ترخیص از صاحبان کالا وصول کند . در صورتی که کالای تحویل به گمرک در مقابل خطرات یاد شده به موجب بیمه نامه معتبر بیمه بوده و در موقع ورود کالا و تحویل به گمرک یک نسخه معتبر از بیمه نامه به گمرک مربوط تسلیم شده باشی تا زمانی که بیمه نامه مزبور دارای اعتبار بوده و مدت آن منقضی نشده باشد حق بیمه دریافت نخواهد کرد.</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068960"/>
            <a:ext cx="2880320" cy="288032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872" y="332656"/>
            <a:ext cx="2359941" cy="707886"/>
          </a:xfrm>
          <a:prstGeom prst="rect">
            <a:avLst/>
          </a:prstGeom>
        </p:spPr>
        <p:txBody>
          <a:bodyPr wrap="none">
            <a:spAutoFit/>
          </a:bodyPr>
          <a:lstStyle/>
          <a:p>
            <a:pPr algn="ctr" rtl="1"/>
            <a:r>
              <a:rPr lang="fa-IR" sz="4000" b="1" dirty="0">
                <a:solidFill>
                  <a:srgbClr val="FFC000"/>
                </a:solidFill>
                <a:cs typeface="B Tabassom" panose="00000400000000000000" pitchFamily="2" charset="-78"/>
              </a:rPr>
              <a:t>ارسال نمونه کالا</a:t>
            </a:r>
            <a:endParaRPr lang="en-US" sz="4000" b="1" dirty="0">
              <a:solidFill>
                <a:srgbClr val="FFC000"/>
              </a:solidFill>
              <a:cs typeface="B Tabassom" panose="00000400000000000000" pitchFamily="2" charset="-78"/>
            </a:endParaRPr>
          </a:p>
        </p:txBody>
      </p:sp>
      <p:sp>
        <p:nvSpPr>
          <p:cNvPr id="3" name="Rectangle 2"/>
          <p:cNvSpPr/>
          <p:nvPr/>
        </p:nvSpPr>
        <p:spPr>
          <a:xfrm>
            <a:off x="783418" y="1040542"/>
            <a:ext cx="7632848" cy="2862322"/>
          </a:xfrm>
          <a:prstGeom prst="rect">
            <a:avLst/>
          </a:prstGeom>
        </p:spPr>
        <p:txBody>
          <a:bodyPr wrap="square">
            <a:spAutoFit/>
          </a:bodyPr>
          <a:lstStyle/>
          <a:p>
            <a:pPr algn="just" rtl="1"/>
            <a:r>
              <a:rPr lang="fa-IR" sz="2000" dirty="0">
                <a:solidFill>
                  <a:schemeClr val="bg1"/>
                </a:solidFill>
                <a:cs typeface="B Nazanin" panose="00000400000000000000" pitchFamily="2" charset="-78"/>
              </a:rPr>
              <a:t>ارسال کالا اعم از ساخت داخل یا </a:t>
            </a:r>
            <a:r>
              <a:rPr lang="fa-IR" sz="2000" dirty="0" smtClean="0">
                <a:solidFill>
                  <a:schemeClr val="bg1"/>
                </a:solidFill>
                <a:cs typeface="B Nazanin" panose="00000400000000000000" pitchFamily="2" charset="-78"/>
              </a:rPr>
              <a:t>خارج به </a:t>
            </a:r>
            <a:r>
              <a:rPr lang="fa-IR" sz="2000" dirty="0">
                <a:solidFill>
                  <a:schemeClr val="bg1"/>
                </a:solidFill>
                <a:cs typeface="B Nazanin" panose="00000400000000000000" pitchFamily="2" charset="-78"/>
              </a:rPr>
              <a:t>عنوان نمونه تجاری، یا برای آزمایش، تجزیه یا تعمیر در صورتی که حجم تجاری نداشته </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و از نوع ممنوع الصدور شرعی یا قانونی نبوده و از نوع عتیقه نیز نباشد بدون مطالبه کارت بازرگانی و مجوز صدور بلامانع است و مازاد بر آن با کسب مجوز های لازم و رعایت مقررات مربوط میسر خواهد بود. در صورتی که خروج کالا از این طریق در رابطه با کالاهایی در مجموع به صورت یک جریان تجاری در آید. وزارت بازرگانی میتواند فهرست کالاهای مذکور را برای جلوگیری از خروج آن ها به گمرک اعلام نماید.</a:t>
            </a:r>
            <a:endParaRPr lang="en-US" sz="2000" dirty="0">
              <a:solidFill>
                <a:schemeClr val="bg1"/>
              </a:solidFill>
              <a:cs typeface="B Nazanin" panose="00000400000000000000" pitchFamily="2" charset="-78"/>
            </a:endParaRPr>
          </a:p>
          <a:p>
            <a:pPr algn="just"/>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517" y="3140968"/>
            <a:ext cx="2664296" cy="2664296"/>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640960" cy="646331"/>
          </a:xfrm>
          <a:prstGeom prst="rect">
            <a:avLst/>
          </a:prstGeom>
        </p:spPr>
        <p:txBody>
          <a:bodyPr wrap="square">
            <a:spAutoFit/>
          </a:bodyPr>
          <a:lstStyle/>
          <a:p>
            <a:pPr algn="ctr"/>
            <a:r>
              <a:rPr lang="fa-IR" sz="3600" b="1" dirty="0">
                <a:solidFill>
                  <a:srgbClr val="FFC000"/>
                </a:solidFill>
                <a:cs typeface="B Tabassom" panose="00000400000000000000" pitchFamily="2" charset="-78"/>
              </a:rPr>
              <a:t>مقررات مربوط به به محمولات و مراسلات  پست بین المللی </a:t>
            </a:r>
            <a:endParaRPr lang="en-US" sz="3600" b="1" dirty="0">
              <a:solidFill>
                <a:srgbClr val="FFC000"/>
              </a:solidFill>
              <a:cs typeface="B Tabassom" panose="00000400000000000000" pitchFamily="2" charset="-78"/>
            </a:endParaRPr>
          </a:p>
        </p:txBody>
      </p:sp>
      <p:sp>
        <p:nvSpPr>
          <p:cNvPr id="3" name="Rectangle 2"/>
          <p:cNvSpPr/>
          <p:nvPr/>
        </p:nvSpPr>
        <p:spPr>
          <a:xfrm>
            <a:off x="827584" y="1268760"/>
            <a:ext cx="7596336" cy="1015663"/>
          </a:xfrm>
          <a:prstGeom prst="rect">
            <a:avLst/>
          </a:prstGeom>
        </p:spPr>
        <p:txBody>
          <a:bodyPr wrap="square">
            <a:spAutoFit/>
          </a:bodyPr>
          <a:lstStyle/>
          <a:p>
            <a:pPr algn="just" rtl="1"/>
            <a:r>
              <a:rPr lang="fa-IR" sz="2000" dirty="0">
                <a:solidFill>
                  <a:schemeClr val="bg1"/>
                </a:solidFill>
                <a:cs typeface="B Nazanin" panose="00000400000000000000" pitchFamily="2" charset="-78"/>
              </a:rPr>
              <a:t>مرسولات پستی به کلیه اشیاء اطلاق می شود که برطبق قوانین پستی داخل یا بین المللی توسط پست قبول، مبادله و توزیع می شود. مرسولات پستی دو نوع است: </a:t>
            </a:r>
            <a:r>
              <a:rPr lang="fa-IR" sz="2000" dirty="0" smtClean="0">
                <a:solidFill>
                  <a:srgbClr val="FFC000"/>
                </a:solidFill>
                <a:cs typeface="B Nazanin" panose="00000400000000000000" pitchFamily="2" charset="-78"/>
              </a:rPr>
              <a:t>مراسلات </a:t>
            </a:r>
            <a:r>
              <a:rPr lang="fa-IR" sz="2000" dirty="0">
                <a:solidFill>
                  <a:srgbClr val="FFC000"/>
                </a:solidFill>
                <a:cs typeface="B Nazanin" panose="00000400000000000000" pitchFamily="2" charset="-78"/>
              </a:rPr>
              <a:t>و امانات</a:t>
            </a:r>
            <a:endParaRPr lang="en-US" sz="2000" dirty="0">
              <a:solidFill>
                <a:srgbClr val="FFC000"/>
              </a:solidFill>
              <a:cs typeface="B Nazanin" panose="00000400000000000000" pitchFamily="2" charset="-78"/>
            </a:endParaRPr>
          </a:p>
          <a:p>
            <a:pPr algn="just"/>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796" y="2284423"/>
            <a:ext cx="3528392" cy="264629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260648"/>
            <a:ext cx="2569934" cy="707886"/>
          </a:xfrm>
          <a:prstGeom prst="rect">
            <a:avLst/>
          </a:prstGeom>
        </p:spPr>
        <p:txBody>
          <a:bodyPr wrap="none">
            <a:spAutoFit/>
          </a:bodyPr>
          <a:lstStyle/>
          <a:p>
            <a:pPr algn="ctr"/>
            <a:r>
              <a:rPr lang="fa-IR" sz="4000" b="1" dirty="0">
                <a:solidFill>
                  <a:srgbClr val="FFC000"/>
                </a:solidFill>
                <a:cs typeface="B Tabassom" panose="00000400000000000000" pitchFamily="2" charset="-78"/>
              </a:rPr>
              <a:t>مراسلات پستی: </a:t>
            </a:r>
            <a:endParaRPr lang="en-US" sz="4000" b="1" dirty="0">
              <a:solidFill>
                <a:srgbClr val="FFC000"/>
              </a:solidFill>
              <a:cs typeface="B Tabassom" panose="00000400000000000000" pitchFamily="2" charset="-78"/>
            </a:endParaRPr>
          </a:p>
        </p:txBody>
      </p:sp>
      <p:sp>
        <p:nvSpPr>
          <p:cNvPr id="3" name="Rectangle 2"/>
          <p:cNvSpPr/>
          <p:nvPr/>
        </p:nvSpPr>
        <p:spPr>
          <a:xfrm>
            <a:off x="899592" y="1196752"/>
            <a:ext cx="7416824" cy="707886"/>
          </a:xfrm>
          <a:prstGeom prst="rect">
            <a:avLst/>
          </a:prstGeom>
        </p:spPr>
        <p:txBody>
          <a:bodyPr wrap="square">
            <a:spAutoFit/>
          </a:bodyPr>
          <a:lstStyle/>
          <a:p>
            <a:pPr algn="just" rtl="1"/>
            <a:r>
              <a:rPr lang="fa-IR" sz="2000" dirty="0">
                <a:solidFill>
                  <a:schemeClr val="bg1"/>
                </a:solidFill>
                <a:cs typeface="B Nazanin" panose="00000400000000000000" pitchFamily="2" charset="-78"/>
              </a:rPr>
              <a:t>مراسلات پستی عبارت است از نامه،کارت پستی مطبوعات،بسته های کوچک،نمونه های تجارتی،فنوپست نوار و صفحه پر شده و همانند و مطبوعات برجسته مخصوص نابینایان.</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348880"/>
            <a:ext cx="4550998" cy="273059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7864" y="260648"/>
            <a:ext cx="2212465" cy="707886"/>
          </a:xfrm>
          <a:prstGeom prst="rect">
            <a:avLst/>
          </a:prstGeom>
        </p:spPr>
        <p:txBody>
          <a:bodyPr wrap="none">
            <a:spAutoFit/>
          </a:bodyPr>
          <a:lstStyle/>
          <a:p>
            <a:pPr algn="ctr"/>
            <a:r>
              <a:rPr lang="fa-IR" sz="4000" b="1" dirty="0">
                <a:solidFill>
                  <a:srgbClr val="FFC000"/>
                </a:solidFill>
                <a:cs typeface="B Tabassom" panose="00000400000000000000" pitchFamily="2" charset="-78"/>
              </a:rPr>
              <a:t>امانات پستی </a:t>
            </a:r>
            <a:endParaRPr lang="en-US" sz="4000" b="1" dirty="0">
              <a:solidFill>
                <a:srgbClr val="FFC000"/>
              </a:solidFill>
              <a:cs typeface="B Tabassom" panose="00000400000000000000" pitchFamily="2" charset="-78"/>
            </a:endParaRPr>
          </a:p>
        </p:txBody>
      </p:sp>
      <p:sp>
        <p:nvSpPr>
          <p:cNvPr id="3" name="Rectangle 2"/>
          <p:cNvSpPr/>
          <p:nvPr/>
        </p:nvSpPr>
        <p:spPr>
          <a:xfrm>
            <a:off x="899592" y="1124744"/>
            <a:ext cx="7398568" cy="1015663"/>
          </a:xfrm>
          <a:prstGeom prst="rect">
            <a:avLst/>
          </a:prstGeom>
        </p:spPr>
        <p:txBody>
          <a:bodyPr wrap="square">
            <a:spAutoFit/>
          </a:bodyPr>
          <a:lstStyle/>
          <a:p>
            <a:pPr algn="just" rtl="1"/>
            <a:r>
              <a:rPr lang="fa-IR" sz="2000" dirty="0">
                <a:solidFill>
                  <a:schemeClr val="bg1"/>
                </a:solidFill>
                <a:cs typeface="B Nazanin" panose="00000400000000000000" pitchFamily="2" charset="-78"/>
              </a:rPr>
              <a:t>امانات </a:t>
            </a:r>
            <a:r>
              <a:rPr lang="fa-IR" sz="2000" dirty="0" smtClean="0">
                <a:solidFill>
                  <a:schemeClr val="bg1"/>
                </a:solidFill>
                <a:cs typeface="B Nazanin" panose="00000400000000000000" pitchFamily="2" charset="-78"/>
              </a:rPr>
              <a:t>پستی </a:t>
            </a:r>
            <a:r>
              <a:rPr lang="fa-IR" sz="2000" dirty="0">
                <a:solidFill>
                  <a:schemeClr val="bg1"/>
                </a:solidFill>
                <a:cs typeface="B Nazanin" panose="00000400000000000000" pitchFamily="2" charset="-78"/>
              </a:rPr>
              <a:t>عبارتست از کلیه بسته های پستی به استثنای نامه و کارت پستی که از لحاظ وزن بسته بندی و کرایه پستی تابع شرایط خاصی بوده و معمولاً مخصوص وزن تا 20 کیلو گرم به طریق زمینی و با وزن تا 10 کیلوگرم به طریق هوایی می باشد.</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364" y="2564904"/>
            <a:ext cx="7164288" cy="195389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7"/>
            <a:ext cx="8229600" cy="4320480"/>
          </a:xfrm>
        </p:spPr>
        <p:txBody>
          <a:bodyPr/>
          <a:lstStyle/>
          <a:p>
            <a:pPr marL="0" indent="0" algn="r" rtl="1">
              <a:buNone/>
            </a:pPr>
            <a:r>
              <a:rPr lang="fa-IR" sz="16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                                                                                        </a:t>
            </a:r>
            <a:r>
              <a:rPr lang="fa-IR" sz="20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بازاریابی</a:t>
            </a:r>
            <a:endParaRPr lang="en-US" sz="20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endParaRPr>
          </a:p>
          <a:p>
            <a:pPr algn="r" rtl="1"/>
            <a:r>
              <a:rPr lang="fa-IR" sz="1600" dirty="0" smtClean="0">
                <a:solidFill>
                  <a:schemeClr val="bg1">
                    <a:lumMod val="95000"/>
                  </a:schemeClr>
                </a:solidFill>
              </a:rPr>
              <a:t>بازاریابی </a:t>
            </a:r>
            <a:r>
              <a:rPr lang="fa-IR" sz="1600" dirty="0">
                <a:solidFill>
                  <a:schemeClr val="bg1">
                    <a:lumMod val="95000"/>
                  </a:schemeClr>
                </a:solidFill>
              </a:rPr>
              <a:t>بین المللی باید درباره اقتصاد هرکشوری مطالعه کند</a:t>
            </a:r>
            <a:r>
              <a:rPr lang="en-US" sz="1600" dirty="0">
                <a:solidFill>
                  <a:schemeClr val="bg1">
                    <a:lumMod val="95000"/>
                  </a:schemeClr>
                </a:solidFill>
              </a:rPr>
              <a:t>.</a:t>
            </a:r>
            <a:r>
              <a:rPr lang="fa-IR" sz="1600" dirty="0">
                <a:solidFill>
                  <a:schemeClr val="bg1">
                    <a:lumMod val="95000"/>
                  </a:schemeClr>
                </a:solidFill>
              </a:rPr>
              <a:t>دوعامل اقتصادی وجود دارد که بنیانگرمیزان جذابیت بازار یک کشور است اولین عامل ،ساختار صنعتی کشوراست</a:t>
            </a:r>
            <a:r>
              <a:rPr lang="en-US" sz="1600" dirty="0">
                <a:solidFill>
                  <a:schemeClr val="bg1">
                    <a:lumMod val="95000"/>
                  </a:schemeClr>
                </a:solidFill>
              </a:rPr>
              <a:t>.</a:t>
            </a:r>
            <a:r>
              <a:rPr lang="fa-IR" sz="1600" dirty="0">
                <a:solidFill>
                  <a:schemeClr val="bg1">
                    <a:lumMod val="95000"/>
                  </a:schemeClr>
                </a:solidFill>
              </a:rPr>
              <a:t>ساختار صنعتی نقش بسزایی درتائین نیاز های کشور به کالاها وخدمات وشکل دهی به سطح درامدواشتغال ان کشور دارد</a:t>
            </a:r>
            <a:r>
              <a:rPr lang="en-US" sz="1600" dirty="0">
                <a:solidFill>
                  <a:schemeClr val="bg1">
                    <a:lumMod val="95000"/>
                  </a:schemeClr>
                </a:solidFill>
              </a:rPr>
              <a:t>.</a:t>
            </a:r>
            <a:r>
              <a:rPr lang="fa-IR" sz="1600" dirty="0">
                <a:solidFill>
                  <a:schemeClr val="bg1">
                    <a:lumMod val="95000"/>
                  </a:schemeClr>
                </a:solidFill>
              </a:rPr>
              <a:t>چهارنوع ساختار صنعتی وجود دارد که عبارتنداز</a:t>
            </a:r>
            <a:r>
              <a:rPr lang="en-US" sz="1600" dirty="0">
                <a:solidFill>
                  <a:schemeClr val="bg1">
                    <a:lumMod val="95000"/>
                  </a:schemeClr>
                </a:solidFill>
              </a:rPr>
              <a:t>:</a:t>
            </a:r>
          </a:p>
          <a:p>
            <a:pPr algn="r" rtl="1"/>
            <a:r>
              <a:rPr lang="fa-IR" sz="1600" dirty="0">
                <a:solidFill>
                  <a:schemeClr val="bg1">
                    <a:lumMod val="95000"/>
                  </a:schemeClr>
                </a:solidFill>
              </a:rPr>
              <a:t>1-اقتصاد درحال صنعتی شدن</a:t>
            </a:r>
            <a:endParaRPr lang="en-US" sz="1600" dirty="0">
              <a:solidFill>
                <a:schemeClr val="bg1">
                  <a:lumMod val="95000"/>
                </a:schemeClr>
              </a:solidFill>
            </a:endParaRPr>
          </a:p>
          <a:p>
            <a:pPr algn="r" rtl="1"/>
            <a:r>
              <a:rPr lang="fa-IR" sz="1600" dirty="0">
                <a:solidFill>
                  <a:schemeClr val="bg1">
                    <a:lumMod val="95000"/>
                  </a:schemeClr>
                </a:solidFill>
              </a:rPr>
              <a:t>2</a:t>
            </a:r>
            <a:r>
              <a:rPr lang="en-US" sz="1600" dirty="0">
                <a:solidFill>
                  <a:schemeClr val="bg1">
                    <a:lumMod val="95000"/>
                  </a:schemeClr>
                </a:solidFill>
              </a:rPr>
              <a:t>-</a:t>
            </a:r>
            <a:r>
              <a:rPr lang="fa-IR" sz="1600" dirty="0">
                <a:solidFill>
                  <a:schemeClr val="bg1">
                    <a:lumMod val="95000"/>
                  </a:schemeClr>
                </a:solidFill>
              </a:rPr>
              <a:t>اقتصاد صادرکنندگان مواد اولیه</a:t>
            </a:r>
            <a:endParaRPr lang="en-US" sz="1600" dirty="0">
              <a:solidFill>
                <a:schemeClr val="bg1">
                  <a:lumMod val="95000"/>
                </a:schemeClr>
              </a:solidFill>
            </a:endParaRPr>
          </a:p>
          <a:p>
            <a:pPr algn="r" rtl="1"/>
            <a:r>
              <a:rPr lang="fa-IR" sz="1600" dirty="0">
                <a:solidFill>
                  <a:schemeClr val="bg1">
                    <a:lumMod val="95000"/>
                  </a:schemeClr>
                </a:solidFill>
              </a:rPr>
              <a:t>3</a:t>
            </a:r>
            <a:r>
              <a:rPr lang="en-US" sz="1600" dirty="0">
                <a:solidFill>
                  <a:schemeClr val="bg1">
                    <a:lumMod val="95000"/>
                  </a:schemeClr>
                </a:solidFill>
              </a:rPr>
              <a:t>-</a:t>
            </a:r>
            <a:r>
              <a:rPr lang="fa-IR" sz="1600" dirty="0">
                <a:solidFill>
                  <a:schemeClr val="bg1">
                    <a:lumMod val="95000"/>
                  </a:schemeClr>
                </a:solidFill>
              </a:rPr>
              <a:t>اقتصاد صنعتی</a:t>
            </a:r>
            <a:endParaRPr lang="en-US" sz="1600" dirty="0">
              <a:solidFill>
                <a:schemeClr val="bg1">
                  <a:lumMod val="95000"/>
                </a:schemeClr>
              </a:solidFill>
            </a:endParaRPr>
          </a:p>
          <a:p>
            <a:pPr algn="r" rtl="1"/>
            <a:r>
              <a:rPr lang="fa-IR" sz="1600" dirty="0">
                <a:solidFill>
                  <a:schemeClr val="bg1">
                    <a:lumMod val="95000"/>
                  </a:schemeClr>
                </a:solidFill>
              </a:rPr>
              <a:t>4</a:t>
            </a:r>
            <a:r>
              <a:rPr lang="en-US" sz="1600" dirty="0">
                <a:solidFill>
                  <a:schemeClr val="bg1">
                    <a:lumMod val="95000"/>
                  </a:schemeClr>
                </a:solidFill>
              </a:rPr>
              <a:t>-</a:t>
            </a:r>
            <a:r>
              <a:rPr lang="fa-IR" sz="1600" dirty="0">
                <a:solidFill>
                  <a:schemeClr val="bg1">
                    <a:lumMod val="95000"/>
                  </a:schemeClr>
                </a:solidFill>
              </a:rPr>
              <a:t>اقتصاد معیشتی</a:t>
            </a:r>
            <a:endParaRPr lang="en-US" sz="1600" dirty="0">
              <a:solidFill>
                <a:schemeClr val="bg1">
                  <a:lumMod val="95000"/>
                </a:schemeClr>
              </a:solidFill>
            </a:endParaRPr>
          </a:p>
          <a:p>
            <a:pPr algn="r" rtl="1"/>
            <a:r>
              <a:rPr lang="fa-IR" sz="1600" dirty="0">
                <a:solidFill>
                  <a:schemeClr val="bg1">
                    <a:lumMod val="95000"/>
                  </a:schemeClr>
                </a:solidFill>
              </a:rPr>
              <a:t>دومین عامل اقتصادی،توضیح درامد درکشوراست</a:t>
            </a:r>
            <a:r>
              <a:rPr lang="en-US" sz="1600" dirty="0">
                <a:solidFill>
                  <a:schemeClr val="bg1">
                    <a:lumMod val="95000"/>
                  </a:schemeClr>
                </a:solidFill>
              </a:rPr>
              <a:t>.</a:t>
            </a:r>
            <a:r>
              <a:rPr lang="fa-IR" sz="1600" dirty="0">
                <a:solidFill>
                  <a:schemeClr val="bg1">
                    <a:lumMod val="95000"/>
                  </a:schemeClr>
                </a:solidFill>
              </a:rPr>
              <a:t>بازاریاب بین المللی ممکن است با4الگوی متفاوت توزیع درامد درکشورها مواجع شود</a:t>
            </a:r>
            <a:r>
              <a:rPr lang="en-US" sz="1600" dirty="0">
                <a:solidFill>
                  <a:schemeClr val="bg1">
                    <a:lumMod val="95000"/>
                  </a:schemeClr>
                </a:solidFill>
              </a:rPr>
              <a:t>.</a:t>
            </a:r>
            <a:r>
              <a:rPr lang="fa-IR" sz="1600" dirty="0">
                <a:solidFill>
                  <a:schemeClr val="bg1">
                    <a:lumMod val="95000"/>
                  </a:schemeClr>
                </a:solidFill>
              </a:rPr>
              <a:t>این چهارنوع توزیع درامد به شرح زیر هستند</a:t>
            </a:r>
            <a:r>
              <a:rPr lang="en-US" sz="1600" dirty="0">
                <a:solidFill>
                  <a:schemeClr val="bg1">
                    <a:lumMod val="95000"/>
                  </a:schemeClr>
                </a:solidFill>
              </a:rPr>
              <a:t>.</a:t>
            </a:r>
          </a:p>
          <a:p>
            <a:pPr algn="r" rtl="1"/>
            <a:r>
              <a:rPr lang="fa-IR" sz="1600" dirty="0">
                <a:solidFill>
                  <a:schemeClr val="bg1">
                    <a:lumMod val="95000"/>
                  </a:schemeClr>
                </a:solidFill>
              </a:rPr>
              <a:t>1</a:t>
            </a:r>
            <a:r>
              <a:rPr lang="en-US" sz="1600" dirty="0">
                <a:solidFill>
                  <a:schemeClr val="bg1">
                    <a:lumMod val="95000"/>
                  </a:schemeClr>
                </a:solidFill>
              </a:rPr>
              <a:t>-</a:t>
            </a:r>
            <a:r>
              <a:rPr lang="fa-IR" sz="1600" dirty="0">
                <a:solidFill>
                  <a:schemeClr val="bg1">
                    <a:lumMod val="95000"/>
                  </a:schemeClr>
                </a:solidFill>
              </a:rPr>
              <a:t>درامد همه خانه ها کم است</a:t>
            </a:r>
            <a:r>
              <a:rPr lang="en-US" sz="1600" dirty="0">
                <a:solidFill>
                  <a:schemeClr val="bg1">
                    <a:lumMod val="95000"/>
                  </a:schemeClr>
                </a:solidFill>
              </a:rPr>
              <a:t>.</a:t>
            </a:r>
          </a:p>
          <a:p>
            <a:pPr algn="r" rtl="1"/>
            <a:r>
              <a:rPr lang="fa-IR" sz="1600" dirty="0">
                <a:solidFill>
                  <a:schemeClr val="bg1">
                    <a:lumMod val="95000"/>
                  </a:schemeClr>
                </a:solidFill>
              </a:rPr>
              <a:t>2</a:t>
            </a:r>
            <a:r>
              <a:rPr lang="en-US" sz="1600" dirty="0">
                <a:solidFill>
                  <a:schemeClr val="bg1">
                    <a:lumMod val="95000"/>
                  </a:schemeClr>
                </a:solidFill>
              </a:rPr>
              <a:t>-</a:t>
            </a:r>
            <a:r>
              <a:rPr lang="fa-IR" sz="1600" dirty="0">
                <a:solidFill>
                  <a:schemeClr val="bg1">
                    <a:lumMod val="95000"/>
                  </a:schemeClr>
                </a:solidFill>
              </a:rPr>
              <a:t>درامد اکثرخانواده ها کم است</a:t>
            </a:r>
            <a:r>
              <a:rPr lang="en-US" sz="1600" dirty="0">
                <a:solidFill>
                  <a:schemeClr val="bg1">
                    <a:lumMod val="95000"/>
                  </a:schemeClr>
                </a:solidFill>
              </a:rPr>
              <a:t>.</a:t>
            </a:r>
          </a:p>
          <a:p>
            <a:pPr algn="r" rtl="1"/>
            <a:r>
              <a:rPr lang="fa-IR" sz="1600" dirty="0">
                <a:solidFill>
                  <a:schemeClr val="bg1">
                    <a:lumMod val="95000"/>
                  </a:schemeClr>
                </a:solidFill>
              </a:rPr>
              <a:t>3-درامد تعدادی از خانواده ها بسیار کم تعدادی بسیار زیاد است.</a:t>
            </a:r>
            <a:endParaRPr lang="en-US" sz="1600" dirty="0">
              <a:solidFill>
                <a:schemeClr val="bg1">
                  <a:lumMod val="95000"/>
                </a:schemeClr>
              </a:solidFill>
            </a:endParaRPr>
          </a:p>
          <a:p>
            <a:pPr algn="r" rtl="1"/>
            <a:r>
              <a:rPr lang="en-US" sz="1600" dirty="0">
                <a:solidFill>
                  <a:schemeClr val="bg1">
                    <a:lumMod val="95000"/>
                  </a:schemeClr>
                </a:solidFill>
              </a:rPr>
              <a:t>4</a:t>
            </a:r>
            <a:r>
              <a:rPr lang="fa-IR" sz="1600" dirty="0">
                <a:solidFill>
                  <a:schemeClr val="bg1">
                    <a:lumMod val="95000"/>
                  </a:schemeClr>
                </a:solidFill>
              </a:rPr>
              <a:t>-درامد تعدادی ازخانواده ها بسیارکم،تعدادمتوسط وتعدادی زیاد است .</a:t>
            </a:r>
            <a:endParaRPr lang="en-US" sz="1600" dirty="0">
              <a:solidFill>
                <a:schemeClr val="bg1">
                  <a:lumMod val="95000"/>
                </a:schemeClr>
              </a:solidFill>
            </a:endParaRPr>
          </a:p>
        </p:txBody>
      </p:sp>
    </p:spTree>
    <p:extLst>
      <p:ext uri="{BB962C8B-B14F-4D97-AF65-F5344CB8AC3E}">
        <p14:creationId xmlns:p14="http://schemas.microsoft.com/office/powerpoint/2010/main" val="39119446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260648"/>
            <a:ext cx="4511171" cy="707886"/>
          </a:xfrm>
          <a:prstGeom prst="rect">
            <a:avLst/>
          </a:prstGeom>
        </p:spPr>
        <p:txBody>
          <a:bodyPr wrap="none">
            <a:spAutoFit/>
          </a:bodyPr>
          <a:lstStyle/>
          <a:p>
            <a:pPr algn="ctr"/>
            <a:r>
              <a:rPr lang="fa-IR" sz="4000" b="1" dirty="0">
                <a:solidFill>
                  <a:srgbClr val="FFC000"/>
                </a:solidFill>
                <a:cs typeface="B Tabassom" panose="00000400000000000000" pitchFamily="2" charset="-78"/>
              </a:rPr>
              <a:t>نظام یارانه ها و اقدامات جبرانی </a:t>
            </a:r>
            <a:endParaRPr lang="en-US" sz="4000" b="1" dirty="0">
              <a:solidFill>
                <a:srgbClr val="FFC000"/>
              </a:solidFill>
              <a:cs typeface="B Tabassom" panose="00000400000000000000" pitchFamily="2" charset="-78"/>
            </a:endParaRPr>
          </a:p>
        </p:txBody>
      </p:sp>
      <p:sp>
        <p:nvSpPr>
          <p:cNvPr id="3" name="Rectangle 2"/>
          <p:cNvSpPr/>
          <p:nvPr/>
        </p:nvSpPr>
        <p:spPr>
          <a:xfrm>
            <a:off x="827584" y="1052736"/>
            <a:ext cx="7488832" cy="1631216"/>
          </a:xfrm>
          <a:prstGeom prst="rect">
            <a:avLst/>
          </a:prstGeom>
        </p:spPr>
        <p:txBody>
          <a:bodyPr wrap="square">
            <a:spAutoFit/>
          </a:bodyPr>
          <a:lstStyle/>
          <a:p>
            <a:pPr algn="just" rtl="1"/>
            <a:r>
              <a:rPr lang="fa-IR" sz="2000" dirty="0">
                <a:solidFill>
                  <a:schemeClr val="bg1"/>
                </a:solidFill>
                <a:cs typeface="B Nazanin" panose="00000400000000000000" pitchFamily="2" charset="-78"/>
              </a:rPr>
              <a:t>نظام یارانه ها و اقدامات جبرانی در سازمان جهانی تجارت جهانی شدن موضوع  روز ادبیات سیاسی، تجاری و فرهنگی در جهان شده است. هر از گاهی شاهد تظاهرات و مخالفت های گروه های مختلف هستیم که علیه روند جهانی شدن شعار می دهند. بدیهی است جهانی شدن پدیده جدیدی نیست و ریشه در قرن ها تاریخ بشریت دارد. آنچه باعث شده که در سال های اخیر  توجه اذهان عمومی به آن معطوف شود سرعت گیری تغییرات در روند آن است.</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496" y="2996952"/>
            <a:ext cx="3615634" cy="2739117"/>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332656"/>
            <a:ext cx="4413388" cy="707886"/>
          </a:xfrm>
          <a:prstGeom prst="rect">
            <a:avLst/>
          </a:prstGeom>
        </p:spPr>
        <p:txBody>
          <a:bodyPr wrap="none">
            <a:spAutoFit/>
          </a:bodyPr>
          <a:lstStyle/>
          <a:p>
            <a:pPr algn="ctr" rtl="1"/>
            <a:r>
              <a:rPr lang="fa-IR" sz="4000" dirty="0">
                <a:solidFill>
                  <a:srgbClr val="FFC000"/>
                </a:solidFill>
                <a:cs typeface="B Tabassom" panose="00000400000000000000" pitchFamily="2" charset="-78"/>
              </a:rPr>
              <a:t>حقوق گمرکی و تعرفه چیست؟ </a:t>
            </a:r>
            <a:endParaRPr lang="en-US" sz="4000" dirty="0">
              <a:solidFill>
                <a:srgbClr val="FFC000"/>
              </a:solidFill>
              <a:cs typeface="B Tabassom" panose="00000400000000000000" pitchFamily="2" charset="-78"/>
            </a:endParaRPr>
          </a:p>
        </p:txBody>
      </p:sp>
      <p:sp>
        <p:nvSpPr>
          <p:cNvPr id="3" name="Rectangle 2"/>
          <p:cNvSpPr/>
          <p:nvPr/>
        </p:nvSpPr>
        <p:spPr>
          <a:xfrm>
            <a:off x="827584" y="1196752"/>
            <a:ext cx="7488832" cy="1323439"/>
          </a:xfrm>
          <a:prstGeom prst="rect">
            <a:avLst/>
          </a:prstGeom>
        </p:spPr>
        <p:txBody>
          <a:bodyPr wrap="square">
            <a:spAutoFit/>
          </a:bodyPr>
          <a:lstStyle/>
          <a:p>
            <a:pPr algn="just" rtl="1"/>
            <a:r>
              <a:rPr lang="fa-IR" sz="2000" dirty="0">
                <a:solidFill>
                  <a:schemeClr val="bg1"/>
                </a:solidFill>
                <a:cs typeface="B Nazanin" panose="00000400000000000000" pitchFamily="2" charset="-78"/>
              </a:rPr>
              <a:t>وجوهی که در گمرک از کالاهای وارداتی دریافت می شود، به چند دسته تقسیم می شود. یکی حقوق و عوارض است که نوعی مالیات غیر مستقیم است و دیگری هزینه هاست که در مقابل انجام خدمت وصول می شود؛ مثل هزینه تخلیه و بارگیری، آزمایش، استاندارد و انبارداری.</a:t>
            </a:r>
            <a:endParaRPr lang="en-US" sz="2000" dirty="0">
              <a:solidFill>
                <a:schemeClr val="bg1"/>
              </a:solidFill>
              <a:cs typeface="B Nazanin" panose="00000400000000000000" pitchFamily="2" charset="-78"/>
            </a:endParaRPr>
          </a:p>
          <a:p>
            <a:pPr algn="just"/>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639" y="2520191"/>
            <a:ext cx="4749582" cy="249353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7944" y="260648"/>
            <a:ext cx="1356462" cy="707886"/>
          </a:xfrm>
          <a:prstGeom prst="rect">
            <a:avLst/>
          </a:prstGeom>
        </p:spPr>
        <p:txBody>
          <a:bodyPr wrap="none">
            <a:spAutoFit/>
          </a:bodyPr>
          <a:lstStyle/>
          <a:p>
            <a:pPr algn="ctr" rtl="1"/>
            <a:r>
              <a:rPr lang="fa-IR" sz="4000" dirty="0">
                <a:solidFill>
                  <a:srgbClr val="FFC000"/>
                </a:solidFill>
                <a:cs typeface="B Tabassom" panose="00000400000000000000" pitchFamily="2" charset="-78"/>
              </a:rPr>
              <a:t>دامپینگ</a:t>
            </a:r>
            <a:endParaRPr lang="en-US" sz="4000" dirty="0">
              <a:solidFill>
                <a:srgbClr val="FFC000"/>
              </a:solidFill>
              <a:cs typeface="B Tabassom" panose="00000400000000000000" pitchFamily="2" charset="-78"/>
            </a:endParaRPr>
          </a:p>
        </p:txBody>
      </p:sp>
      <p:sp>
        <p:nvSpPr>
          <p:cNvPr id="3" name="Rectangle 2"/>
          <p:cNvSpPr/>
          <p:nvPr/>
        </p:nvSpPr>
        <p:spPr>
          <a:xfrm>
            <a:off x="965755" y="1196752"/>
            <a:ext cx="7560840" cy="2554545"/>
          </a:xfrm>
          <a:prstGeom prst="rect">
            <a:avLst/>
          </a:prstGeom>
        </p:spPr>
        <p:txBody>
          <a:bodyPr wrap="square">
            <a:spAutoFit/>
          </a:bodyPr>
          <a:lstStyle/>
          <a:p>
            <a:pPr algn="just" rtl="1"/>
            <a:r>
              <a:rPr lang="fa-IR" sz="2000" dirty="0">
                <a:solidFill>
                  <a:schemeClr val="bg1"/>
                </a:solidFill>
                <a:cs typeface="B Nazanin" panose="00000400000000000000" pitchFamily="2" charset="-78"/>
              </a:rPr>
              <a:t>دامپینگ عبارتست از صادرات یک کالا با قیمت کمتر از هزینه های تمام شده یا به عبارتی دیگر فروش کالا در خارج ب قیمتی کمتر از قیمت داخل.</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از نظر تقسیم بندی سه نوع دامپینگ وجود دارد که عبارتند از</a:t>
            </a:r>
            <a:r>
              <a:rPr lang="fa-IR" sz="2000" dirty="0" smtClean="0">
                <a:solidFill>
                  <a:schemeClr val="bg1"/>
                </a:solidFill>
                <a:cs typeface="B Nazanin" panose="00000400000000000000" pitchFamily="2" charset="-78"/>
              </a:rPr>
              <a:t>:</a:t>
            </a:r>
            <a:endParaRPr lang="en-US" sz="2000" dirty="0" smtClean="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a:p>
            <a:pPr marL="457200" lvl="0" indent="-457200" algn="r" rtl="1">
              <a:buFont typeface="+mj-lt"/>
              <a:buAutoNum type="arabicPeriod"/>
            </a:pPr>
            <a:r>
              <a:rPr lang="fa-IR" sz="2000" dirty="0">
                <a:solidFill>
                  <a:schemeClr val="bg1"/>
                </a:solidFill>
                <a:cs typeface="B Nazanin" panose="00000400000000000000" pitchFamily="2" charset="-78"/>
              </a:rPr>
              <a:t>دامپینگ مستمر یا دائمی </a:t>
            </a:r>
            <a:endParaRPr lang="en-US" sz="2000" dirty="0">
              <a:solidFill>
                <a:schemeClr val="bg1"/>
              </a:solidFill>
              <a:cs typeface="B Nazanin" panose="00000400000000000000" pitchFamily="2" charset="-78"/>
            </a:endParaRPr>
          </a:p>
          <a:p>
            <a:pPr marL="457200" lvl="0" indent="-457200" algn="r" rtl="1">
              <a:buFont typeface="+mj-lt"/>
              <a:buAutoNum type="arabicPeriod"/>
            </a:pPr>
            <a:r>
              <a:rPr lang="fa-IR" sz="2000" dirty="0">
                <a:solidFill>
                  <a:schemeClr val="bg1"/>
                </a:solidFill>
                <a:cs typeface="B Nazanin" panose="00000400000000000000" pitchFamily="2" charset="-78"/>
              </a:rPr>
              <a:t>دامپینگ مخرب یا غارتگر </a:t>
            </a:r>
            <a:endParaRPr lang="en-US" sz="2000" dirty="0">
              <a:solidFill>
                <a:schemeClr val="bg1"/>
              </a:solidFill>
              <a:cs typeface="B Nazanin" panose="00000400000000000000" pitchFamily="2" charset="-78"/>
            </a:endParaRPr>
          </a:p>
          <a:p>
            <a:pPr marL="457200" indent="-457200" algn="r" rtl="1">
              <a:buFont typeface="+mj-lt"/>
              <a:buAutoNum type="arabicPeriod"/>
            </a:pPr>
            <a:r>
              <a:rPr lang="fa-IR" sz="2000" dirty="0">
                <a:solidFill>
                  <a:schemeClr val="bg1"/>
                </a:solidFill>
                <a:cs typeface="B Nazanin" panose="00000400000000000000" pitchFamily="2" charset="-78"/>
              </a:rPr>
              <a:t>دامپینگ تصادفی</a:t>
            </a:r>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492896"/>
            <a:ext cx="3876742" cy="292030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260648"/>
            <a:ext cx="3794629" cy="750975"/>
          </a:xfrm>
          <a:prstGeom prst="rect">
            <a:avLst/>
          </a:prstGeom>
        </p:spPr>
        <p:txBody>
          <a:bodyPr wrap="none">
            <a:spAutoFit/>
          </a:bodyPr>
          <a:lstStyle/>
          <a:p>
            <a:pPr algn="ctr" rtl="1">
              <a:lnSpc>
                <a:spcPct val="107000"/>
              </a:lnSpc>
              <a:spcAft>
                <a:spcPts val="800"/>
              </a:spcAft>
            </a:pPr>
            <a:r>
              <a:rPr lang="fa-IR" sz="4000" dirty="0">
                <a:solidFill>
                  <a:srgbClr val="FFC000"/>
                </a:solidFill>
                <a:cs typeface="B Tabassom" panose="00000400000000000000" pitchFamily="2" charset="-78"/>
              </a:rPr>
              <a:t>دامپینگ مستمر یا دائمی </a:t>
            </a:r>
            <a:endParaRPr lang="en-US" sz="4000" dirty="0">
              <a:solidFill>
                <a:srgbClr val="FFC000"/>
              </a:solidFill>
              <a:cs typeface="B Tabassom" panose="00000400000000000000" pitchFamily="2" charset="-78"/>
            </a:endParaRPr>
          </a:p>
        </p:txBody>
      </p:sp>
      <p:sp>
        <p:nvSpPr>
          <p:cNvPr id="3" name="Rectangle 2"/>
          <p:cNvSpPr/>
          <p:nvPr/>
        </p:nvSpPr>
        <p:spPr>
          <a:xfrm>
            <a:off x="827584" y="1196752"/>
            <a:ext cx="7704856" cy="2554545"/>
          </a:xfrm>
          <a:prstGeom prst="rect">
            <a:avLst/>
          </a:prstGeom>
        </p:spPr>
        <p:txBody>
          <a:bodyPr wrap="square">
            <a:spAutoFit/>
          </a:bodyPr>
          <a:lstStyle/>
          <a:p>
            <a:pPr algn="just" rtl="1"/>
            <a:r>
              <a:rPr lang="fa-IR" sz="2000" dirty="0">
                <a:solidFill>
                  <a:schemeClr val="bg1"/>
                </a:solidFill>
                <a:cs typeface="B Nazanin" panose="00000400000000000000" pitchFamily="2" charset="-78"/>
              </a:rPr>
              <a:t>دامپینگ مستمر یا دائمی تمایل یک انحصارگر داخلی برای حداکثر کردن سود خود با فروش کالا ب قیمتی بالا در بازار داخلی که فاقد محدودیت های تجاری یا هزینه های حمل و نقل است نسبت به قیمت خارجی که تحت تاثیر رقبای قدرتمند خارجی است ناشی می شود در این مورد میشود بازار خودرو در ایران را مثال زد که مثلاً قیمت خودرو های ایرانی در خارج ب مراتب پایین تر از قیمت همان خودرو در ایران است یا حتی شرکت سامسونگ ک زمانی گوشی های خود را تا 25% ارزان تر در ایران  نسبت به کشور خود می فروخت.</a:t>
            </a:r>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069" y="3140968"/>
            <a:ext cx="4191000" cy="187642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260648"/>
            <a:ext cx="3502883" cy="707886"/>
          </a:xfrm>
          <a:prstGeom prst="rect">
            <a:avLst/>
          </a:prstGeom>
        </p:spPr>
        <p:txBody>
          <a:bodyPr wrap="none">
            <a:spAutoFit/>
          </a:bodyPr>
          <a:lstStyle/>
          <a:p>
            <a:pPr algn="ctr"/>
            <a:r>
              <a:rPr lang="fa-IR" sz="4000" b="1" dirty="0">
                <a:solidFill>
                  <a:srgbClr val="FFC000"/>
                </a:solidFill>
                <a:cs typeface="B Tabassom" panose="00000400000000000000" pitchFamily="2" charset="-78"/>
              </a:rPr>
              <a:t>دامپینگ مخرب یا غارتگر</a:t>
            </a:r>
            <a:endParaRPr lang="en-US" sz="4000" b="1" dirty="0">
              <a:solidFill>
                <a:srgbClr val="FFC000"/>
              </a:solidFill>
              <a:cs typeface="B Tabassom" panose="00000400000000000000" pitchFamily="2" charset="-78"/>
            </a:endParaRPr>
          </a:p>
        </p:txBody>
      </p:sp>
      <p:sp>
        <p:nvSpPr>
          <p:cNvPr id="3" name="Rectangle 2"/>
          <p:cNvSpPr/>
          <p:nvPr/>
        </p:nvSpPr>
        <p:spPr>
          <a:xfrm>
            <a:off x="899592" y="1196752"/>
            <a:ext cx="7344816" cy="1938992"/>
          </a:xfrm>
          <a:prstGeom prst="rect">
            <a:avLst/>
          </a:prstGeom>
        </p:spPr>
        <p:txBody>
          <a:bodyPr wrap="square">
            <a:spAutoFit/>
          </a:bodyPr>
          <a:lstStyle/>
          <a:p>
            <a:pPr algn="just" rtl="1"/>
            <a:r>
              <a:rPr lang="fa-IR" sz="2000" dirty="0">
                <a:solidFill>
                  <a:schemeClr val="bg1"/>
                </a:solidFill>
                <a:cs typeface="B Nazanin" panose="00000400000000000000" pitchFamily="2" charset="-78"/>
              </a:rPr>
              <a:t>دامپینگ مخرب یا غارتگر عبارت است از فروش موقتی کالا در خارج به قیمت کمتر از قیمت داخل یا حتی با ضرر و فروش آن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قیمت کمتر از هزینه های تولید برای بیرون راندن رقبای دیگر و یا از بین بردن صنعت داخلی یک کشور؛ بنابراین بعد از بی رقیب شدن در بازار کالای مذکور قیمت ها جهت کسب سود حاصل از قدرت انحصاری بالا می رود. به عنوان مثال از اقدام شرکت های چینی در بازار پوشاک و سایر کالا ها را نام برد.</a:t>
            </a:r>
            <a:endParaRPr lang="en-US" sz="2000" dirty="0">
              <a:solidFill>
                <a:schemeClr val="bg1"/>
              </a:solidFill>
              <a:cs typeface="B Nazanin" panose="00000400000000000000" pitchFamily="2" charset="-78"/>
            </a:endParaRPr>
          </a:p>
          <a:p>
            <a:pPr algn="just"/>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2996952"/>
            <a:ext cx="3912773" cy="2875888"/>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840" y="332656"/>
            <a:ext cx="2552302" cy="707886"/>
          </a:xfrm>
          <a:prstGeom prst="rect">
            <a:avLst/>
          </a:prstGeom>
        </p:spPr>
        <p:txBody>
          <a:bodyPr wrap="none">
            <a:spAutoFit/>
          </a:bodyPr>
          <a:lstStyle/>
          <a:p>
            <a:r>
              <a:rPr lang="fa-IR" sz="4000" dirty="0">
                <a:solidFill>
                  <a:srgbClr val="FFC000"/>
                </a:solidFill>
                <a:cs typeface="B Tabassom" panose="00000400000000000000" pitchFamily="2" charset="-78"/>
              </a:rPr>
              <a:t>دامپینگ تصادفی</a:t>
            </a:r>
            <a:endParaRPr lang="en-US" sz="4000" dirty="0">
              <a:solidFill>
                <a:srgbClr val="FFC000"/>
              </a:solidFill>
              <a:cs typeface="B Tabassom" panose="00000400000000000000" pitchFamily="2" charset="-78"/>
            </a:endParaRPr>
          </a:p>
        </p:txBody>
      </p:sp>
      <p:sp>
        <p:nvSpPr>
          <p:cNvPr id="3" name="Rectangle 2"/>
          <p:cNvSpPr/>
          <p:nvPr/>
        </p:nvSpPr>
        <p:spPr>
          <a:xfrm>
            <a:off x="755576" y="1340768"/>
            <a:ext cx="7560840" cy="1015663"/>
          </a:xfrm>
          <a:prstGeom prst="rect">
            <a:avLst/>
          </a:prstGeom>
        </p:spPr>
        <p:txBody>
          <a:bodyPr wrap="square">
            <a:spAutoFit/>
          </a:bodyPr>
          <a:lstStyle/>
          <a:p>
            <a:pPr algn="just" rtl="1"/>
            <a:r>
              <a:rPr lang="fa-IR" sz="2000" dirty="0">
                <a:solidFill>
                  <a:schemeClr val="bg1"/>
                </a:solidFill>
                <a:cs typeface="B Nazanin" panose="00000400000000000000" pitchFamily="2" charset="-78"/>
              </a:rPr>
              <a:t>دامپینگ تصادفی، عبارت است از فروش اتفاقی یک کالا در بازار خارجی به قیمت کمتر از بازار داخلی برای تخلیه مازاد پیش بینی نشده کالاها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این دلیل </a:t>
            </a:r>
            <a:r>
              <a:rPr lang="fa-IR" sz="2000" dirty="0" smtClean="0">
                <a:solidFill>
                  <a:schemeClr val="bg1"/>
                </a:solidFill>
                <a:cs typeface="B Nazanin" panose="00000400000000000000" pitchFamily="2" charset="-78"/>
              </a:rPr>
              <a:t>که </a:t>
            </a:r>
            <a:r>
              <a:rPr lang="fa-IR" sz="2000" dirty="0">
                <a:solidFill>
                  <a:schemeClr val="bg1"/>
                </a:solidFill>
                <a:cs typeface="B Nazanin" panose="00000400000000000000" pitchFamily="2" charset="-78"/>
              </a:rPr>
              <a:t>این مازاد باعث کاهش قیمت در بازار داخلی نشود، در واقع زمانی که اضافه تولید فروخته شد دامپینگ متوقف می شود.</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919" y="2852936"/>
            <a:ext cx="5868144" cy="197012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260648"/>
            <a:ext cx="2265365" cy="707886"/>
          </a:xfrm>
          <a:prstGeom prst="rect">
            <a:avLst/>
          </a:prstGeom>
        </p:spPr>
        <p:txBody>
          <a:bodyPr wrap="none">
            <a:spAutoFit/>
          </a:bodyPr>
          <a:lstStyle/>
          <a:p>
            <a:pPr algn="ctr" rtl="1"/>
            <a:r>
              <a:rPr lang="fa-IR" sz="4000" b="1" dirty="0">
                <a:solidFill>
                  <a:srgbClr val="FFC000"/>
                </a:solidFill>
                <a:cs typeface="B Tabassom" panose="00000400000000000000" pitchFamily="2" charset="-78"/>
              </a:rPr>
              <a:t>سهمیه واردات </a:t>
            </a:r>
            <a:endParaRPr lang="en-US" sz="4000" b="1" dirty="0">
              <a:solidFill>
                <a:srgbClr val="FFC000"/>
              </a:solidFill>
              <a:cs typeface="B Tabassom" panose="00000400000000000000" pitchFamily="2" charset="-78"/>
            </a:endParaRPr>
          </a:p>
        </p:txBody>
      </p:sp>
      <p:sp>
        <p:nvSpPr>
          <p:cNvPr id="3" name="Rectangle 2"/>
          <p:cNvSpPr/>
          <p:nvPr/>
        </p:nvSpPr>
        <p:spPr>
          <a:xfrm>
            <a:off x="827584" y="1196752"/>
            <a:ext cx="7416824" cy="2862322"/>
          </a:xfrm>
          <a:prstGeom prst="rect">
            <a:avLst/>
          </a:prstGeom>
        </p:spPr>
        <p:txBody>
          <a:bodyPr wrap="square">
            <a:spAutoFit/>
          </a:bodyPr>
          <a:lstStyle/>
          <a:p>
            <a:pPr algn="r" rtl="1"/>
            <a:r>
              <a:rPr lang="fa-IR" sz="2000" dirty="0">
                <a:solidFill>
                  <a:schemeClr val="bg1"/>
                </a:solidFill>
                <a:cs typeface="B Nazanin" panose="00000400000000000000" pitchFamily="2" charset="-78"/>
              </a:rPr>
              <a:t>سهمیه واردات ( به انگلیسی: </a:t>
            </a:r>
            <a:r>
              <a:rPr lang="en-US" sz="2000" dirty="0">
                <a:solidFill>
                  <a:schemeClr val="bg1"/>
                </a:solidFill>
                <a:cs typeface="B Nazanin" panose="00000400000000000000" pitchFamily="2" charset="-78"/>
              </a:rPr>
              <a:t>Import quota</a:t>
            </a:r>
            <a:r>
              <a:rPr lang="fa-IR" sz="2000" dirty="0">
                <a:solidFill>
                  <a:schemeClr val="bg1"/>
                </a:solidFill>
                <a:cs typeface="B Nazanin" panose="00000400000000000000" pitchFamily="2" charset="-78"/>
              </a:rPr>
              <a:t>) محدودیت قانونی برای حمایت از کالا های داخلی </a:t>
            </a:r>
            <a:r>
              <a:rPr lang="fa-IR" sz="2000" dirty="0" smtClean="0">
                <a:solidFill>
                  <a:schemeClr val="bg1"/>
                </a:solidFill>
                <a:cs typeface="B Nazanin" panose="00000400000000000000" pitchFamily="2" charset="-78"/>
              </a:rPr>
              <a:t>که به </a:t>
            </a:r>
            <a:r>
              <a:rPr lang="fa-IR" sz="2000" dirty="0">
                <a:solidFill>
                  <a:schemeClr val="bg1"/>
                </a:solidFill>
                <a:cs typeface="B Nazanin" panose="00000400000000000000" pitchFamily="2" charset="-78"/>
              </a:rPr>
              <a:t>صورت سهمیه وارداتی برای کالاهای خارجی به وجود می آید و بر مبنای آن حداکثر میزان واردات خاص، مشخص می شود. تعیین سهمیه برای واردات نوعی دخالت مستقیم دولت در امر واردات است. استفاده از این ابزار بدین گونه است که دولت با استفاده از شرایط اقتصادی و تجاری کشور، به منظور پشتیبانی از صنایع داخلی، جلوگیری از خروج ارز و برقراری تعادل در تراز بازرگانی برای ورود کالاهای خاصی سهمیه تعیین می کند. به بیان دیگر دولت حداکثر مقدار مجاز ورود یک کالا به کشور را تعیین و اعلام می کند.</a:t>
            </a:r>
            <a:endParaRPr lang="en-US" sz="2000" dirty="0">
              <a:solidFill>
                <a:schemeClr val="bg1"/>
              </a:solidFill>
              <a:cs typeface="B Nazanin" panose="00000400000000000000" pitchFamily="2" charset="-78"/>
            </a:endParaRPr>
          </a:p>
          <a:p>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3645024"/>
            <a:ext cx="3444974" cy="2399999"/>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692696"/>
            <a:ext cx="7560840" cy="2246769"/>
          </a:xfrm>
          <a:prstGeom prst="rect">
            <a:avLst/>
          </a:prstGeom>
        </p:spPr>
        <p:txBody>
          <a:bodyPr wrap="square">
            <a:spAutoFit/>
          </a:bodyPr>
          <a:lstStyle/>
          <a:p>
            <a:pPr algn="just" rtl="1"/>
            <a:r>
              <a:rPr lang="fa-IR" sz="2000" dirty="0">
                <a:solidFill>
                  <a:schemeClr val="bg1"/>
                </a:solidFill>
                <a:cs typeface="B Nazanin" panose="00000400000000000000" pitchFamily="2" charset="-78"/>
              </a:rPr>
              <a:t>بسیاری از اقتصاددانان و متخصصین براین عقیده اند که انقلابی مشابه انقلاب صنعتی به وقوع پیوسته که جهان را وارد عرصه اطلاعات ساخته و بسیاری از جنبه های اقتصادی، اجتماعی و فرهنگی حیات بشر را دستخوش تحولی عظیم نموده است.</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رشد روز افزون فن آوری بخصوص فن آوری اطلاعات (</a:t>
            </a:r>
            <a:r>
              <a:rPr lang="en-US" sz="2000" dirty="0">
                <a:solidFill>
                  <a:schemeClr val="bg1"/>
                </a:solidFill>
                <a:cs typeface="B Nazanin" panose="00000400000000000000" pitchFamily="2" charset="-78"/>
              </a:rPr>
              <a:t>IT</a:t>
            </a:r>
            <a:r>
              <a:rPr lang="fa-IR" sz="2000" dirty="0">
                <a:solidFill>
                  <a:schemeClr val="bg1"/>
                </a:solidFill>
                <a:cs typeface="B Nazanin" panose="00000400000000000000" pitchFamily="2" charset="-78"/>
              </a:rPr>
              <a:t>) در جهان، موانع و مشکلات زمانی و </a:t>
            </a:r>
            <a:r>
              <a:rPr lang="fa-IR" sz="2000" dirty="0" smtClean="0">
                <a:solidFill>
                  <a:schemeClr val="bg1"/>
                </a:solidFill>
                <a:cs typeface="B Nazanin" panose="00000400000000000000" pitchFamily="2" charset="-78"/>
              </a:rPr>
              <a:t>مکانی مربوط </a:t>
            </a:r>
            <a:r>
              <a:rPr lang="fa-IR" sz="2000" dirty="0">
                <a:solidFill>
                  <a:schemeClr val="bg1"/>
                </a:solidFill>
                <a:cs typeface="B Nazanin" panose="00000400000000000000" pitchFamily="2" charset="-78"/>
              </a:rPr>
              <a:t>به امور تجاری را کاهش داده است و دسترسی عمومی مردم به اینترنت باعث شده امکان تجارت و کسب و کار از طریق اینترنت و یا ب عبارتی تجارت الکترونیکی و کسب و کار الکترونیکی از جایگاه ویژه ای در کشور های توسعه یافته برخوردار شود.</a:t>
            </a:r>
            <a:endParaRPr lang="en-US" sz="2000" dirty="0">
              <a:solidFill>
                <a:schemeClr val="bg1"/>
              </a:solidFill>
              <a:cs typeface="B Nazanin" panose="00000400000000000000"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260648"/>
            <a:ext cx="2492990" cy="707886"/>
          </a:xfrm>
          <a:prstGeom prst="rect">
            <a:avLst/>
          </a:prstGeom>
        </p:spPr>
        <p:txBody>
          <a:bodyPr wrap="none">
            <a:spAutoFit/>
          </a:bodyPr>
          <a:lstStyle/>
          <a:p>
            <a:pPr algn="ctr"/>
            <a:r>
              <a:rPr lang="fa-IR" sz="4000" dirty="0">
                <a:solidFill>
                  <a:srgbClr val="FFC000"/>
                </a:solidFill>
                <a:cs typeface="B Tabassom" panose="00000400000000000000" pitchFamily="2" charset="-78"/>
              </a:rPr>
              <a:t>تجارت الکترونیک</a:t>
            </a:r>
            <a:endParaRPr lang="en-US" sz="4000" dirty="0">
              <a:solidFill>
                <a:srgbClr val="FFC000"/>
              </a:solidFill>
              <a:cs typeface="B Tabassom" panose="00000400000000000000" pitchFamily="2" charset="-78"/>
            </a:endParaRPr>
          </a:p>
        </p:txBody>
      </p:sp>
      <p:sp>
        <p:nvSpPr>
          <p:cNvPr id="3" name="Rectangle 2"/>
          <p:cNvSpPr/>
          <p:nvPr/>
        </p:nvSpPr>
        <p:spPr>
          <a:xfrm>
            <a:off x="899592" y="1124744"/>
            <a:ext cx="7488832" cy="1631216"/>
          </a:xfrm>
          <a:prstGeom prst="rect">
            <a:avLst/>
          </a:prstGeom>
        </p:spPr>
        <p:txBody>
          <a:bodyPr wrap="square">
            <a:spAutoFit/>
          </a:bodyPr>
          <a:lstStyle/>
          <a:p>
            <a:pPr algn="just" rtl="1"/>
            <a:r>
              <a:rPr lang="fa-IR" sz="2000" dirty="0">
                <a:solidFill>
                  <a:schemeClr val="bg1"/>
                </a:solidFill>
                <a:cs typeface="B Nazanin" panose="00000400000000000000" pitchFamily="2" charset="-78"/>
              </a:rPr>
              <a:t>در سال های اخیر کشورهای توسعه یافته با کنار گذاشتن تدریجی تجارت سنتی مبتنی بر کاغذ و مبادله فیزیکی اسناد، به شیوه تجارت الکترونیکی روی آورده اند.</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روش تجارت الکترونیکی معروف به تجارت بدون کاغذ، صرفه جویی در زمان ، هزینه ها و نیروی انسانی را به دنبال داشته </a:t>
            </a:r>
            <a:r>
              <a:rPr lang="fa-IR" sz="2000" dirty="0" smtClean="0">
                <a:solidFill>
                  <a:schemeClr val="bg1"/>
                </a:solidFill>
                <a:cs typeface="B Nazanin" panose="00000400000000000000" pitchFamily="2" charset="-78"/>
              </a:rPr>
              <a:t>و </a:t>
            </a:r>
            <a:r>
              <a:rPr lang="fa-IR" sz="2000" dirty="0">
                <a:solidFill>
                  <a:schemeClr val="bg1"/>
                </a:solidFill>
                <a:cs typeface="B Nazanin" panose="00000400000000000000" pitchFamily="2" charset="-78"/>
              </a:rPr>
              <a:t>شاخص های </a:t>
            </a:r>
            <a:r>
              <a:rPr lang="fa-IR" sz="2000" dirty="0" smtClean="0">
                <a:solidFill>
                  <a:schemeClr val="bg1"/>
                </a:solidFill>
                <a:cs typeface="B Nazanin" panose="00000400000000000000" pitchFamily="2" charset="-78"/>
              </a:rPr>
              <a:t>بهره وری </a:t>
            </a:r>
            <a:r>
              <a:rPr lang="fa-IR" sz="2000" dirty="0">
                <a:solidFill>
                  <a:schemeClr val="bg1"/>
                </a:solidFill>
                <a:cs typeface="B Nazanin" panose="00000400000000000000" pitchFamily="2" charset="-78"/>
              </a:rPr>
              <a:t>را افزایش داده است اما این شیوه هنوز در کشور ما جایگاه خود را بدست نیاورده است</a:t>
            </a:r>
            <a:r>
              <a:rPr lang="en-US" sz="2000" dirty="0">
                <a:solidFill>
                  <a:schemeClr val="bg1"/>
                </a:solidFill>
                <a:cs typeface="B Nazanin" panose="00000400000000000000" pitchFamily="2" charset="-78"/>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266" y="3068960"/>
            <a:ext cx="3646205" cy="2426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912170"/>
            <a:ext cx="2583174" cy="258317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76672"/>
            <a:ext cx="7956376" cy="3110595"/>
          </a:xfrm>
          <a:prstGeom prst="rect">
            <a:avLst/>
          </a:prstGeom>
        </p:spPr>
        <p:txBody>
          <a:bodyPr wrap="square">
            <a:spAutoFit/>
          </a:bodyPr>
          <a:lstStyle/>
          <a:p>
            <a:pPr algn="just" rtl="1"/>
            <a:r>
              <a:rPr lang="fa-IR" sz="2000" dirty="0">
                <a:solidFill>
                  <a:schemeClr val="bg1"/>
                </a:solidFill>
                <a:cs typeface="B Nazanin" panose="00000400000000000000" pitchFamily="2" charset="-78"/>
              </a:rPr>
              <a:t>تجارت الکترونیکی(</a:t>
            </a:r>
            <a:r>
              <a:rPr lang="en-US" sz="2000" dirty="0">
                <a:solidFill>
                  <a:schemeClr val="bg1"/>
                </a:solidFill>
                <a:cs typeface="B Nazanin" panose="00000400000000000000" pitchFamily="2" charset="-78"/>
              </a:rPr>
              <a:t>Electronic commerce</a:t>
            </a:r>
            <a:r>
              <a:rPr lang="fa-IR" sz="2000" dirty="0">
                <a:solidFill>
                  <a:schemeClr val="bg1"/>
                </a:solidFill>
                <a:cs typeface="B Nazanin" panose="00000400000000000000" pitchFamily="2" charset="-78"/>
              </a:rPr>
              <a:t>) به مفهوم انجام معاملات و انتقال اطلاعات تجاری بدون تبادل کاغذ و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طور مستقیم به کمک رایانه ها و ازطریق خطوط مخابراتی می باشد.</a:t>
            </a:r>
          </a:p>
          <a:p>
            <a:pPr algn="just" rtl="1"/>
            <a:r>
              <a:rPr lang="fa-IR" sz="2000" dirty="0">
                <a:solidFill>
                  <a:schemeClr val="bg1"/>
                </a:solidFill>
                <a:cs typeface="B Nazanin" panose="00000400000000000000" pitchFamily="2" charset="-78"/>
              </a:rPr>
              <a:t>برای یکسان سازی و هماهنگی این ارتباطات رایانه ای در سطح جهانی استاندارد هایی تدوین گردیده که به عنوان زبان مشترک در امر تجارت بکار گرفته شده است و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استاندارد ادیفاکت شهرت دارد. اجزای اصلی تجارت الکترونیکی عباتند از: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mj-lt"/>
              <a:buAutoNum type="alphaLcParenR"/>
            </a:pPr>
            <a:r>
              <a:rPr lang="fa-IR" sz="2000" dirty="0">
                <a:solidFill>
                  <a:schemeClr val="bg1"/>
                </a:solidFill>
                <a:cs typeface="B Nazanin" panose="00000400000000000000" pitchFamily="2" charset="-78"/>
              </a:rPr>
              <a:t>پیام های استاندارد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mj-lt"/>
              <a:buAutoNum type="alphaLcParenR"/>
            </a:pPr>
            <a:r>
              <a:rPr lang="fa-IR" sz="2000" dirty="0">
                <a:solidFill>
                  <a:schemeClr val="bg1"/>
                </a:solidFill>
                <a:cs typeface="B Nazanin" panose="00000400000000000000" pitchFamily="2" charset="-78"/>
              </a:rPr>
              <a:t>نرم افزار مبادله الکترونیکی داده ها </a:t>
            </a:r>
            <a:endParaRPr lang="en-US" sz="2000" dirty="0">
              <a:solidFill>
                <a:schemeClr val="bg1"/>
              </a:solidFill>
              <a:cs typeface="B Nazanin" panose="00000400000000000000" pitchFamily="2" charset="-78"/>
            </a:endParaRPr>
          </a:p>
          <a:p>
            <a:pPr marL="342900" indent="-342900" algn="just" rtl="1">
              <a:buFont typeface="+mj-lt"/>
              <a:buAutoNum type="alphaLcParenR"/>
            </a:pPr>
            <a:r>
              <a:rPr lang="fa-IR" sz="2000" dirty="0">
                <a:solidFill>
                  <a:schemeClr val="bg1"/>
                </a:solidFill>
                <a:cs typeface="B Nazanin" panose="00000400000000000000" pitchFamily="2" charset="-78"/>
              </a:rPr>
              <a:t>ارتباطات شبکه یا شبکه ارتباطات </a:t>
            </a:r>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420888"/>
            <a:ext cx="4104456" cy="260648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4525963"/>
          </a:xfrm>
        </p:spPr>
        <p:txBody>
          <a:bodyPr/>
          <a:lstStyle/>
          <a:p>
            <a:pPr marL="0" indent="0" algn="r" rtl="1">
              <a:buNone/>
            </a:pPr>
            <a:r>
              <a:rPr lang="fa-IR" sz="24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بازاریابی چیست؟</a:t>
            </a:r>
            <a:endParaRPr lang="en-US" sz="2400" b="1" dirty="0">
              <a:solidFill>
                <a:srgbClr val="FFC000"/>
              </a:solidFill>
              <a:latin typeface="Calibri" panose="020F0502020204030204" pitchFamily="34" charset="0"/>
              <a:ea typeface="Calibri" panose="020F0502020204030204" pitchFamily="34" charset="0"/>
              <a:cs typeface="B Tabassom" panose="00000400000000000000" pitchFamily="2" charset="-78"/>
            </a:endParaRPr>
          </a:p>
          <a:p>
            <a:pPr algn="r" rtl="1"/>
            <a:r>
              <a:rPr lang="fa-IR" sz="2400" dirty="0" smtClean="0">
                <a:solidFill>
                  <a:schemeClr val="bg1">
                    <a:lumMod val="85000"/>
                  </a:schemeClr>
                </a:solidFill>
              </a:rPr>
              <a:t>بازاریابی </a:t>
            </a:r>
            <a:r>
              <a:rPr lang="fa-IR" sz="2400" dirty="0">
                <a:solidFill>
                  <a:schemeClr val="bg1">
                    <a:lumMod val="85000"/>
                  </a:schemeClr>
                </a:solidFill>
              </a:rPr>
              <a:t>یعنی همگرا سازی همه فعالیت های شرکت درمسیر فروش بیشتر.درواقع مهم نیست که بازاریابی را چه تعریف کنیم </a:t>
            </a:r>
            <a:r>
              <a:rPr lang="en-US" sz="2400" dirty="0">
                <a:solidFill>
                  <a:schemeClr val="bg1">
                    <a:lumMod val="85000"/>
                  </a:schemeClr>
                </a:solidFill>
              </a:rPr>
              <a:t>.</a:t>
            </a:r>
            <a:r>
              <a:rPr lang="fa-IR" sz="2400" dirty="0">
                <a:solidFill>
                  <a:schemeClr val="bg1">
                    <a:lumMod val="85000"/>
                  </a:schemeClr>
                </a:solidFill>
              </a:rPr>
              <a:t>مهم این است که بدانیم نمی شود دردنیای مدرن امروز بدون بازاریابی به فعالیت اقتصادی ادامه داد و باز مهمتراز اینکه .. بازاریابی همان تبلیغات نیست !</a:t>
            </a:r>
            <a:endParaRPr lang="en-US" sz="2400" dirty="0">
              <a:solidFill>
                <a:schemeClr val="bg1">
                  <a:lumMod val="85000"/>
                </a:schemeClr>
              </a:solidFill>
            </a:endParaRPr>
          </a:p>
          <a:p>
            <a:pPr algn="r" rtl="1"/>
            <a:r>
              <a:rPr lang="fa-IR" sz="2400" dirty="0">
                <a:solidFill>
                  <a:schemeClr val="bg1">
                    <a:lumMod val="85000"/>
                  </a:schemeClr>
                </a:solidFill>
              </a:rPr>
              <a:t>بازاریابی ارائه محصول یا خدمت مناسب دربازار مناسب با قیمت مناسب است</a:t>
            </a:r>
            <a:r>
              <a:rPr lang="en-US" sz="2400" dirty="0">
                <a:solidFill>
                  <a:schemeClr val="bg1">
                    <a:lumMod val="85000"/>
                  </a:schemeClr>
                </a:solidFill>
              </a:rPr>
              <a:t>.</a:t>
            </a:r>
            <a:r>
              <a:rPr lang="fa-IR" sz="2400" dirty="0">
                <a:solidFill>
                  <a:schemeClr val="bg1">
                    <a:lumMod val="85000"/>
                  </a:schemeClr>
                </a:solidFill>
              </a:rPr>
              <a:t>ضمن اینکه اقدامات تبلیغاتی کوتاه مدت رانباید با بازاریابی اشتباه گرفت،دربازاریابی باید ازمفاهیم ، تعاریف روشن داشت وبه زمین وزمان به صورت بلند مدت نگریست</a:t>
            </a:r>
            <a:r>
              <a:rPr lang="en-US" sz="2400" dirty="0">
                <a:solidFill>
                  <a:schemeClr val="bg1">
                    <a:lumMod val="85000"/>
                  </a:schemeClr>
                </a:solidFill>
              </a:rPr>
              <a:t>.</a:t>
            </a:r>
            <a:r>
              <a:rPr lang="fa-IR" sz="2400" dirty="0">
                <a:solidFill>
                  <a:schemeClr val="bg1">
                    <a:lumMod val="85000"/>
                  </a:schemeClr>
                </a:solidFill>
              </a:rPr>
              <a:t>دراین مقاله می خوانید محصول مطالعه یک کتابچه درزمینه بازاریابی است که رئوس مهم ان را برایتان اورده ام این کتابچه از انتشارات اکسپرسیس وربیس است</a:t>
            </a:r>
            <a:r>
              <a:rPr lang="en-US" sz="2400" dirty="0">
                <a:solidFill>
                  <a:schemeClr val="bg1">
                    <a:lumMod val="85000"/>
                  </a:schemeClr>
                </a:solidFill>
              </a:rPr>
              <a:t>.</a:t>
            </a:r>
          </a:p>
          <a:p>
            <a:pPr algn="r"/>
            <a:endParaRPr lang="en-US" sz="1100" dirty="0">
              <a:solidFill>
                <a:schemeClr val="bg1">
                  <a:lumMod val="85000"/>
                </a:schemeClr>
              </a:solidFill>
            </a:endParaRPr>
          </a:p>
        </p:txBody>
      </p:sp>
    </p:spTree>
    <p:extLst>
      <p:ext uri="{BB962C8B-B14F-4D97-AF65-F5344CB8AC3E}">
        <p14:creationId xmlns:p14="http://schemas.microsoft.com/office/powerpoint/2010/main" val="8237862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476672"/>
            <a:ext cx="7848872" cy="1938992"/>
          </a:xfrm>
          <a:prstGeom prst="rect">
            <a:avLst/>
          </a:prstGeom>
        </p:spPr>
        <p:txBody>
          <a:bodyPr wrap="square">
            <a:spAutoFit/>
          </a:bodyPr>
          <a:lstStyle/>
          <a:p>
            <a:pPr algn="just" rtl="1"/>
            <a:r>
              <a:rPr lang="fa-IR" sz="2000" dirty="0">
                <a:solidFill>
                  <a:schemeClr val="bg1"/>
                </a:solidFill>
                <a:cs typeface="B Nazanin" panose="00000400000000000000" pitchFamily="2" charset="-78"/>
              </a:rPr>
              <a:t>استاندارد ادیفاکت در سال 1987 بوسیله سازمان ملل متحد اعلام شده و برای کاربرد در تجارت الکترونیکی ترویج و توصیه گردیده است و شامل یکسری قواعد و دستورالعمل هایی هستند که به موجب آن می توان اطلاعات یک سند تجاری را توسط نرم افزار مترجم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پیام های الکترونیکی ادیفاکت تبدیل نمود و این پیام ها نیز از طریق شبکه مخابرات بین المللی به رایانه گیرنده منتقل می شود.</a:t>
            </a:r>
            <a:endParaRPr lang="en-US" sz="2000" dirty="0">
              <a:solidFill>
                <a:schemeClr val="bg1"/>
              </a:solidFill>
              <a:cs typeface="B Nazanin" panose="00000400000000000000" pitchFamily="2" charset="-78"/>
            </a:endParaRPr>
          </a:p>
          <a:p>
            <a:pPr algn="just"/>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132856"/>
            <a:ext cx="6799458" cy="369514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117ddb9247e8d59a8eca84e436c926d8475011-480p__653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476672"/>
            <a:ext cx="7488832" cy="5616624"/>
          </a:xfrm>
          <a:prstGeom prst="rect">
            <a:avLst/>
          </a:prstGeom>
        </p:spPr>
      </p:pic>
    </p:spTree>
    <p:extLst>
      <p:ext uri="{BB962C8B-B14F-4D97-AF65-F5344CB8AC3E}">
        <p14:creationId xmlns:p14="http://schemas.microsoft.com/office/powerpoint/2010/main" val="3407372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260648"/>
            <a:ext cx="6133410" cy="750975"/>
          </a:xfrm>
          <a:prstGeom prst="rect">
            <a:avLst/>
          </a:prstGeom>
        </p:spPr>
        <p:txBody>
          <a:bodyPr wrap="none">
            <a:spAutoFit/>
          </a:bodyPr>
          <a:lstStyle/>
          <a:p>
            <a:pPr algn="r" rtl="1">
              <a:lnSpc>
                <a:spcPct val="107000"/>
              </a:lnSpc>
              <a:spcAft>
                <a:spcPts val="800"/>
              </a:spcAft>
            </a:pPr>
            <a:r>
              <a:rPr lang="fa-IR" sz="4000" dirty="0">
                <a:solidFill>
                  <a:srgbClr val="FFC000"/>
                </a:solidFill>
                <a:cs typeface="B Tabassom" panose="00000400000000000000" pitchFamily="2" charset="-78"/>
              </a:rPr>
              <a:t>ویژگی های کلی تجارت الکترونیکی (</a:t>
            </a:r>
            <a:r>
              <a:rPr lang="en-US" sz="4000" dirty="0">
                <a:solidFill>
                  <a:srgbClr val="FFC000"/>
                </a:solidFill>
                <a:cs typeface="B Tabassom" panose="00000400000000000000" pitchFamily="2" charset="-78"/>
              </a:rPr>
              <a:t>EC</a:t>
            </a:r>
            <a:r>
              <a:rPr lang="fa-IR" sz="4000" dirty="0">
                <a:solidFill>
                  <a:srgbClr val="FFC000"/>
                </a:solidFill>
                <a:cs typeface="B Tabassom" panose="00000400000000000000" pitchFamily="2" charset="-78"/>
              </a:rPr>
              <a:t>)</a:t>
            </a:r>
            <a:endParaRPr lang="en-US" sz="4000" dirty="0">
              <a:solidFill>
                <a:srgbClr val="FFC000"/>
              </a:solidFill>
              <a:cs typeface="B Tabassom" panose="00000400000000000000" pitchFamily="2" charset="-78"/>
            </a:endParaRPr>
          </a:p>
        </p:txBody>
      </p:sp>
      <p:sp>
        <p:nvSpPr>
          <p:cNvPr id="3" name="Rectangle 2"/>
          <p:cNvSpPr/>
          <p:nvPr/>
        </p:nvSpPr>
        <p:spPr>
          <a:xfrm>
            <a:off x="4860032" y="1116058"/>
            <a:ext cx="3779912" cy="3445046"/>
          </a:xfrm>
          <a:prstGeom prst="rect">
            <a:avLst/>
          </a:prstGeom>
        </p:spPr>
        <p:txBody>
          <a:bodyPr wrap="square">
            <a:spAutoFit/>
          </a:bodyPr>
          <a:lstStyle/>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جهانی نمودن تجارت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برداشتن محدودیت های زمانی و مکانی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کاهش قیمت منابع جهت خرید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افزایش درصد فروش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دسترسی آسان ب اطلاعات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کاهش هزینه های معاملاتی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کاهش هزینه های زمانی </a:t>
            </a:r>
            <a:endParaRPr lang="en-US" sz="2000" dirty="0" smtClean="0">
              <a:solidFill>
                <a:schemeClr val="bg1"/>
              </a:solidFill>
              <a:cs typeface="B Nazanin" panose="00000400000000000000" pitchFamily="2" charset="-78"/>
            </a:endParaRPr>
          </a:p>
          <a:p>
            <a:pPr lvl="0" algn="just" rtl="1">
              <a:lnSpc>
                <a:spcPct val="107000"/>
              </a:lnSpc>
              <a:spcAft>
                <a:spcPts val="800"/>
              </a:spcAft>
            </a:pPr>
            <a:endParaRPr lang="en-US" sz="2000" dirty="0">
              <a:solidFill>
                <a:schemeClr val="bg1"/>
              </a:solidFill>
              <a:cs typeface="B Nazanin" panose="00000400000000000000" pitchFamily="2" charset="-78"/>
            </a:endParaRPr>
          </a:p>
        </p:txBody>
      </p:sp>
      <p:sp>
        <p:nvSpPr>
          <p:cNvPr id="6" name="Rectangle 5"/>
          <p:cNvSpPr/>
          <p:nvPr/>
        </p:nvSpPr>
        <p:spPr>
          <a:xfrm>
            <a:off x="179512" y="1116058"/>
            <a:ext cx="4572000" cy="3750450"/>
          </a:xfrm>
          <a:prstGeom prst="rect">
            <a:avLst/>
          </a:prstGeom>
        </p:spPr>
        <p:txBody>
          <a:bodyPr>
            <a:spAutoFit/>
          </a:bodyPr>
          <a:lstStyle/>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مزایای تجارت الکترونیکی </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تأخیر ناشی از تهیه مدارک را از بین می برد.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امکان بروز اشتباه را کاهش می دهد.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صرفه جویی در زمان، نیروی انسانی و هزینه های اداری را به دنبال دارد.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هزینه های نیروی کار را کاهش می دهد.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جریان گردش اطلاعات را روان می سازد.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حجم زیاد استاندارد های تکراری را کاهش می دهد.</a:t>
            </a:r>
            <a:endParaRPr lang="en-US" sz="2000" dirty="0">
              <a:solidFill>
                <a:schemeClr val="bg1"/>
              </a:solidFill>
              <a:cs typeface="B Nazanin" panose="00000400000000000000" pitchFamily="2" charset="-78"/>
            </a:endParaRPr>
          </a:p>
          <a:p>
            <a:pPr lvl="0" algn="just" rtl="1">
              <a:lnSpc>
                <a:spcPct val="107000"/>
              </a:lnSpc>
              <a:spcAft>
                <a:spcPts val="800"/>
              </a:spcAft>
            </a:pPr>
            <a:endParaRPr lang="en-US" sz="2000" dirty="0">
              <a:solidFill>
                <a:schemeClr val="bg1"/>
              </a:solidFill>
              <a:cs typeface="B Nazanin" panose="00000400000000000000"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1760" y="332656"/>
            <a:ext cx="3897221" cy="707886"/>
          </a:xfrm>
          <a:prstGeom prst="rect">
            <a:avLst/>
          </a:prstGeom>
        </p:spPr>
        <p:txBody>
          <a:bodyPr wrap="none">
            <a:spAutoFit/>
          </a:bodyPr>
          <a:lstStyle/>
          <a:p>
            <a:pPr algn="ctr" rtl="1"/>
            <a:r>
              <a:rPr lang="fa-IR" sz="4000" dirty="0">
                <a:solidFill>
                  <a:srgbClr val="FFC000"/>
                </a:solidFill>
                <a:cs typeface="B Tabassom" panose="00000400000000000000" pitchFamily="2" charset="-78"/>
              </a:rPr>
              <a:t>ابزارهای تجارت الکترونیکی</a:t>
            </a:r>
            <a:endParaRPr lang="en-US" sz="4000" dirty="0">
              <a:solidFill>
                <a:srgbClr val="FFC000"/>
              </a:solidFill>
              <a:cs typeface="B Tabassom" panose="00000400000000000000" pitchFamily="2" charset="-78"/>
            </a:endParaRPr>
          </a:p>
        </p:txBody>
      </p:sp>
      <p:sp>
        <p:nvSpPr>
          <p:cNvPr id="3" name="Rectangle 2"/>
          <p:cNvSpPr/>
          <p:nvPr/>
        </p:nvSpPr>
        <p:spPr>
          <a:xfrm>
            <a:off x="827584" y="1196752"/>
            <a:ext cx="7632848" cy="2246769"/>
          </a:xfrm>
          <a:prstGeom prst="rect">
            <a:avLst/>
          </a:prstGeom>
        </p:spPr>
        <p:txBody>
          <a:bodyPr wrap="square">
            <a:spAutoFit/>
          </a:bodyPr>
          <a:lstStyle/>
          <a:p>
            <a:pPr algn="just" rtl="1"/>
            <a:r>
              <a:rPr lang="fa-IR" sz="2000" dirty="0">
                <a:solidFill>
                  <a:schemeClr val="bg1"/>
                </a:solidFill>
                <a:cs typeface="B Nazanin" panose="00000400000000000000" pitchFamily="2" charset="-78"/>
              </a:rPr>
              <a:t>ابزارهای تصلی تجارت الکترونیکی عبارتند از</a:t>
            </a:r>
            <a:r>
              <a:rPr lang="fa-IR" sz="2000" dirty="0" smtClean="0">
                <a:solidFill>
                  <a:schemeClr val="bg1"/>
                </a:solidFill>
                <a:cs typeface="B Nazanin" panose="00000400000000000000" pitchFamily="2" charset="-78"/>
              </a:rPr>
              <a:t>:</a:t>
            </a:r>
            <a:endParaRPr lang="en-US" sz="2000" dirty="0" smtClean="0">
              <a:solidFill>
                <a:schemeClr val="bg1"/>
              </a:solidFill>
              <a:cs typeface="B Nazanin" panose="00000400000000000000" pitchFamily="2" charset="-78"/>
            </a:endParaRPr>
          </a:p>
          <a:p>
            <a:pPr algn="just" rtl="1"/>
            <a:r>
              <a:rPr lang="fa-IR" sz="2000" dirty="0" smtClean="0">
                <a:solidFill>
                  <a:schemeClr val="bg1"/>
                </a:solidFill>
                <a:cs typeface="B Nazanin" panose="00000400000000000000" pitchFamily="2" charset="-78"/>
              </a:rPr>
              <a:t>کد </a:t>
            </a:r>
            <a:r>
              <a:rPr lang="fa-IR" sz="2000" dirty="0">
                <a:solidFill>
                  <a:schemeClr val="bg1"/>
                </a:solidFill>
                <a:cs typeface="B Nazanin" panose="00000400000000000000" pitchFamily="2" charset="-78"/>
              </a:rPr>
              <a:t>میله ای(بارکد): با پذیرش عضویت در مرکز ملی شماره گذاری کالا و خدمات ب دست می آید ک هر شرکت می تواند پیش شماره ای را به خود اختصاص دهد که این پیش شماره برای تعیین شماره محصولات شرکت مورد استفاده قرار می گیرد و شناسایی آن محصول را در سرتاسر جهان امکان پذیر می سازد</a:t>
            </a:r>
            <a:r>
              <a:rPr lang="fa-IR" sz="2000" dirty="0" smtClean="0">
                <a:solidFill>
                  <a:schemeClr val="bg1"/>
                </a:solidFill>
                <a:cs typeface="B Nazanin" panose="00000400000000000000" pitchFamily="2" charset="-78"/>
              </a:rPr>
              <a:t>.</a:t>
            </a:r>
            <a:endParaRPr lang="en-US" sz="2000" dirty="0" smtClean="0">
              <a:solidFill>
                <a:schemeClr val="bg1"/>
              </a:solidFill>
              <a:cs typeface="B Nazanin" panose="00000400000000000000" pitchFamily="2" charset="-78"/>
            </a:endParaRPr>
          </a:p>
          <a:p>
            <a:pPr algn="just" rtl="1"/>
            <a:r>
              <a:rPr lang="fa-IR" sz="2000" dirty="0" smtClean="0">
                <a:solidFill>
                  <a:schemeClr val="bg1"/>
                </a:solidFill>
                <a:cs typeface="B Nazanin" panose="00000400000000000000" pitchFamily="2" charset="-78"/>
              </a:rPr>
              <a:t>پست </a:t>
            </a:r>
            <a:r>
              <a:rPr lang="fa-IR" sz="2000" dirty="0">
                <a:solidFill>
                  <a:schemeClr val="bg1"/>
                </a:solidFill>
                <a:cs typeface="B Nazanin" panose="00000400000000000000" pitchFamily="2" charset="-78"/>
              </a:rPr>
              <a:t>الکترونیکی(</a:t>
            </a:r>
            <a:r>
              <a:rPr lang="en-US" sz="2000" dirty="0">
                <a:solidFill>
                  <a:schemeClr val="bg1"/>
                </a:solidFill>
                <a:cs typeface="B Nazanin" panose="00000400000000000000" pitchFamily="2" charset="-78"/>
              </a:rPr>
              <a:t>E-mail </a:t>
            </a:r>
            <a:r>
              <a:rPr lang="fa-IR" sz="2000" dirty="0">
                <a:solidFill>
                  <a:schemeClr val="bg1"/>
                </a:solidFill>
                <a:cs typeface="B Nazanin" panose="00000400000000000000" pitchFamily="2" charset="-78"/>
              </a:rPr>
              <a:t>): ارسال نامه به صورت الکترونیکی کی باشد که ویژگی هایی به شرح ذیل دارد:</a:t>
            </a:r>
            <a:endParaRPr lang="en-US" sz="2000" dirty="0">
              <a:solidFill>
                <a:schemeClr val="bg1"/>
              </a:solidFill>
              <a:cs typeface="B Nazanin" panose="00000400000000000000" pitchFamily="2" charset="-78"/>
            </a:endParaRPr>
          </a:p>
        </p:txBody>
      </p:sp>
      <p:sp>
        <p:nvSpPr>
          <p:cNvPr id="4" name="Rectangle 3"/>
          <p:cNvSpPr/>
          <p:nvPr/>
        </p:nvSpPr>
        <p:spPr>
          <a:xfrm>
            <a:off x="827584" y="3626268"/>
            <a:ext cx="7632848" cy="1614801"/>
          </a:xfrm>
          <a:prstGeom prst="rect">
            <a:avLst/>
          </a:prstGeom>
          <a:solidFill>
            <a:schemeClr val="accent2">
              <a:lumMod val="75000"/>
            </a:schemeClr>
          </a:solidFill>
        </p:spPr>
        <p:txBody>
          <a:bodyPr wrap="square">
            <a:spAutoFit/>
          </a:bodyPr>
          <a:lstStyle/>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اول اینکه رسیدن نامه ب مقصد مورد نظر کاملاً تضمین میگردد.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دوم اینکه زمان ارسال نامه کمتر از چند ثانیه طول میکشد.</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سوم اینکه با توجه ب امکانات کامپیوتری ارسال نامه های متعدد ولی با یک مضمون </a:t>
            </a:r>
            <a:r>
              <a:rPr lang="fa-IR" sz="2000" dirty="0" smtClean="0">
                <a:solidFill>
                  <a:schemeClr val="bg1"/>
                </a:solidFill>
                <a:cs typeface="B Nazanin" panose="00000400000000000000" pitchFamily="2" charset="-78"/>
              </a:rPr>
              <a:t>به </a:t>
            </a:r>
            <a:r>
              <a:rPr lang="fa-IR" sz="2000" dirty="0">
                <a:solidFill>
                  <a:schemeClr val="bg1"/>
                </a:solidFill>
                <a:cs typeface="B Nazanin" panose="00000400000000000000" pitchFamily="2" charset="-78"/>
              </a:rPr>
              <a:t>اشخاص و شرکت های مختلف بسیار آسان می گردد.</a:t>
            </a:r>
            <a:endParaRPr lang="en-US" sz="2000" dirty="0">
              <a:solidFill>
                <a:schemeClr val="bg1"/>
              </a:solidFill>
              <a:cs typeface="B Nazanin" panose="00000400000000000000" pitchFamily="2" charset="-78"/>
            </a:endParaRPr>
          </a:p>
        </p:txBody>
      </p:sp>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4664"/>
            <a:ext cx="7920880" cy="1015663"/>
          </a:xfrm>
          <a:prstGeom prst="rect">
            <a:avLst/>
          </a:prstGeom>
        </p:spPr>
        <p:txBody>
          <a:bodyPr wrap="square">
            <a:spAutoFit/>
          </a:bodyPr>
          <a:lstStyle/>
          <a:p>
            <a:pPr algn="just" rtl="1"/>
            <a:r>
              <a:rPr lang="fa-IR" sz="2000" dirty="0">
                <a:solidFill>
                  <a:schemeClr val="bg1"/>
                </a:solidFill>
                <a:cs typeface="B Nazanin" panose="00000400000000000000" pitchFamily="2" charset="-78"/>
              </a:rPr>
              <a:t>بانکداری الکترونیکی(</a:t>
            </a:r>
            <a:r>
              <a:rPr lang="en-US" sz="2000" dirty="0">
                <a:solidFill>
                  <a:schemeClr val="bg1"/>
                </a:solidFill>
                <a:cs typeface="B Nazanin" panose="00000400000000000000" pitchFamily="2" charset="-78"/>
              </a:rPr>
              <a:t>E-BANKING</a:t>
            </a:r>
            <a:r>
              <a:rPr lang="fa-IR" sz="2000" dirty="0">
                <a:solidFill>
                  <a:schemeClr val="bg1"/>
                </a:solidFill>
                <a:cs typeface="B Nazanin" panose="00000400000000000000" pitchFamily="2" charset="-78"/>
              </a:rPr>
              <a:t>)</a:t>
            </a:r>
            <a:r>
              <a:rPr lang="en-US" sz="2000" dirty="0">
                <a:solidFill>
                  <a:schemeClr val="bg1"/>
                </a:solidFill>
                <a:cs typeface="B Nazanin" panose="00000400000000000000" pitchFamily="2" charset="-78"/>
              </a:rPr>
              <a:t>:</a:t>
            </a:r>
            <a:r>
              <a:rPr lang="fa-IR" sz="2000" dirty="0">
                <a:solidFill>
                  <a:schemeClr val="bg1"/>
                </a:solidFill>
                <a:cs typeface="B Nazanin" panose="00000400000000000000" pitchFamily="2" charset="-78"/>
              </a:rPr>
              <a:t> شامل انجام تمام فرآیند های مالی بانک ها از طریق مبادله الکترونیکی داده هاست که ارائه خدمات به مشتریان را سرعت بخشیده و انجام عملیات بانکی با دقت بیشتری انجام می پذیرد.</a:t>
            </a:r>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700808"/>
            <a:ext cx="5704887" cy="2710160"/>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188640"/>
            <a:ext cx="3467616" cy="707886"/>
          </a:xfrm>
          <a:prstGeom prst="rect">
            <a:avLst/>
          </a:prstGeom>
        </p:spPr>
        <p:txBody>
          <a:bodyPr wrap="none">
            <a:spAutoFit/>
          </a:bodyPr>
          <a:lstStyle/>
          <a:p>
            <a:pPr algn="ctr"/>
            <a:r>
              <a:rPr lang="fa-IR" sz="4000" dirty="0">
                <a:solidFill>
                  <a:srgbClr val="FFC000"/>
                </a:solidFill>
                <a:cs typeface="B Tabassom" panose="00000400000000000000" pitchFamily="2" charset="-78"/>
              </a:rPr>
              <a:t>انواع تجارت الکترونیکی </a:t>
            </a:r>
            <a:endParaRPr lang="en-US" sz="4000" dirty="0">
              <a:solidFill>
                <a:srgbClr val="FFC000"/>
              </a:solidFill>
              <a:cs typeface="B Tabassom" panose="00000400000000000000" pitchFamily="2" charset="-78"/>
            </a:endParaRPr>
          </a:p>
        </p:txBody>
      </p:sp>
      <p:sp>
        <p:nvSpPr>
          <p:cNvPr id="3" name="Rectangle 2"/>
          <p:cNvSpPr/>
          <p:nvPr/>
        </p:nvSpPr>
        <p:spPr>
          <a:xfrm>
            <a:off x="971600" y="1010635"/>
            <a:ext cx="7416824" cy="2127762"/>
          </a:xfrm>
          <a:prstGeom prst="rect">
            <a:avLst/>
          </a:prstGeom>
        </p:spPr>
        <p:txBody>
          <a:bodyPr wrap="square">
            <a:spAutoFit/>
          </a:bodyPr>
          <a:lstStyle/>
          <a:p>
            <a:pPr marL="342900" lvl="0" indent="-342900" algn="just" rtl="1">
              <a:lnSpc>
                <a:spcPct val="107000"/>
              </a:lnSpc>
              <a:spcAft>
                <a:spcPts val="800"/>
              </a:spcAft>
              <a:buFont typeface="+mj-lt"/>
              <a:buAutoNum type="arabicPeriod"/>
            </a:pPr>
            <a:r>
              <a:rPr lang="fa-IR" sz="2000" dirty="0">
                <a:solidFill>
                  <a:schemeClr val="bg1"/>
                </a:solidFill>
                <a:cs typeface="B Nazanin" panose="00000400000000000000" pitchFamily="2" charset="-78"/>
              </a:rPr>
              <a:t>تجارت کالا و خدمات و اطلاعات بین بنگاه ها(</a:t>
            </a:r>
            <a:r>
              <a:rPr lang="en-US" sz="2000" dirty="0">
                <a:solidFill>
                  <a:schemeClr val="bg1"/>
                </a:solidFill>
                <a:cs typeface="B Nazanin" panose="00000400000000000000" pitchFamily="2" charset="-78"/>
              </a:rPr>
              <a:t>B2B</a:t>
            </a:r>
            <a:r>
              <a:rPr lang="fa-IR" sz="2000" dirty="0">
                <a:solidFill>
                  <a:schemeClr val="bg1"/>
                </a:solidFill>
                <a:cs typeface="B Nazanin" panose="00000400000000000000" pitchFamily="2" charset="-78"/>
              </a:rPr>
              <a:t>)</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mj-lt"/>
              <a:buAutoNum type="arabicPeriod"/>
            </a:pPr>
            <a:r>
              <a:rPr lang="fa-IR" sz="2000" dirty="0">
                <a:solidFill>
                  <a:schemeClr val="bg1"/>
                </a:solidFill>
                <a:cs typeface="B Nazanin" panose="00000400000000000000" pitchFamily="2" charset="-78"/>
              </a:rPr>
              <a:t>تجارت کالا و خدمات و اطلاعات بین بنگاه ها و </a:t>
            </a:r>
            <a:r>
              <a:rPr lang="fa-IR" sz="2000" dirty="0" smtClean="0">
                <a:solidFill>
                  <a:schemeClr val="bg1"/>
                </a:solidFill>
                <a:cs typeface="B Nazanin" panose="00000400000000000000" pitchFamily="2" charset="-78"/>
              </a:rPr>
              <a:t>مصرف </a:t>
            </a:r>
            <a:r>
              <a:rPr lang="fa-IR" sz="2000" dirty="0">
                <a:solidFill>
                  <a:schemeClr val="bg1"/>
                </a:solidFill>
                <a:cs typeface="B Nazanin" panose="00000400000000000000" pitchFamily="2" charset="-78"/>
              </a:rPr>
              <a:t>کننده (</a:t>
            </a:r>
            <a:r>
              <a:rPr lang="en-US" sz="2000" dirty="0">
                <a:solidFill>
                  <a:schemeClr val="bg1"/>
                </a:solidFill>
                <a:cs typeface="B Nazanin" panose="00000400000000000000" pitchFamily="2" charset="-78"/>
              </a:rPr>
              <a:t>B2C</a:t>
            </a:r>
            <a:r>
              <a:rPr lang="fa-IR" sz="2000" dirty="0">
                <a:solidFill>
                  <a:schemeClr val="bg1"/>
                </a:solidFill>
                <a:cs typeface="B Nazanin" panose="00000400000000000000" pitchFamily="2" charset="-78"/>
              </a:rPr>
              <a:t>)</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mj-lt"/>
              <a:buAutoNum type="arabicPeriod"/>
            </a:pPr>
            <a:r>
              <a:rPr lang="fa-IR" sz="2000" dirty="0">
                <a:solidFill>
                  <a:schemeClr val="bg1"/>
                </a:solidFill>
                <a:cs typeface="B Nazanin" panose="00000400000000000000" pitchFamily="2" charset="-78"/>
              </a:rPr>
              <a:t>تجارت کالا و خدمات و اطلاعات بین مصرف کنندگان(</a:t>
            </a:r>
            <a:r>
              <a:rPr lang="en-US" sz="2000" dirty="0">
                <a:solidFill>
                  <a:schemeClr val="bg1"/>
                </a:solidFill>
                <a:cs typeface="B Nazanin" panose="00000400000000000000" pitchFamily="2" charset="-78"/>
              </a:rPr>
              <a:t>C2C</a:t>
            </a:r>
            <a:r>
              <a:rPr lang="fa-IR" sz="2000" dirty="0">
                <a:solidFill>
                  <a:schemeClr val="bg1"/>
                </a:solidFill>
                <a:cs typeface="B Nazanin" panose="00000400000000000000" pitchFamily="2" charset="-78"/>
              </a:rPr>
              <a:t>)</a:t>
            </a:r>
            <a:endParaRPr lang="en-US" sz="2000" dirty="0">
              <a:solidFill>
                <a:schemeClr val="bg1"/>
              </a:solidFill>
              <a:cs typeface="B Nazanin" panose="00000400000000000000" pitchFamily="2" charset="-78"/>
            </a:endParaRPr>
          </a:p>
          <a:p>
            <a:pPr marL="342900" lvl="0" indent="-342900" algn="just" rtl="1">
              <a:lnSpc>
                <a:spcPct val="107000"/>
              </a:lnSpc>
              <a:spcAft>
                <a:spcPts val="800"/>
              </a:spcAft>
              <a:buFont typeface="+mj-lt"/>
              <a:buAutoNum type="arabicPeriod"/>
            </a:pPr>
            <a:r>
              <a:rPr lang="fa-IR" sz="2000" dirty="0">
                <a:solidFill>
                  <a:schemeClr val="bg1"/>
                </a:solidFill>
                <a:cs typeface="B Nazanin" panose="00000400000000000000" pitchFamily="2" charset="-78"/>
              </a:rPr>
              <a:t>تجارت کالا و خدمات و اطلاعات بین بنگاه ها و سازمان های دولتی (</a:t>
            </a:r>
            <a:r>
              <a:rPr lang="en-US" sz="2000" dirty="0">
                <a:solidFill>
                  <a:schemeClr val="bg1"/>
                </a:solidFill>
                <a:cs typeface="B Nazanin" panose="00000400000000000000" pitchFamily="2" charset="-78"/>
              </a:rPr>
              <a:t>B2A</a:t>
            </a:r>
            <a:r>
              <a:rPr lang="fa-IR" sz="2000" dirty="0" smtClean="0">
                <a:solidFill>
                  <a:schemeClr val="bg1"/>
                </a:solidFill>
                <a:cs typeface="B Nazanin" panose="00000400000000000000" pitchFamily="2" charset="-78"/>
              </a:rPr>
              <a:t>)</a:t>
            </a:r>
            <a:endParaRPr lang="en-US" sz="2000" dirty="0" smtClean="0">
              <a:solidFill>
                <a:schemeClr val="bg1"/>
              </a:solidFill>
              <a:cs typeface="B Nazanin" panose="00000400000000000000" pitchFamily="2" charset="-78"/>
            </a:endParaRPr>
          </a:p>
          <a:p>
            <a:pPr algn="just" rtl="1"/>
            <a:r>
              <a:rPr lang="en-US" sz="2000" dirty="0" smtClean="0">
                <a:solidFill>
                  <a:schemeClr val="bg1"/>
                </a:solidFill>
                <a:cs typeface="B Nazanin" panose="00000400000000000000" pitchFamily="2" charset="-78"/>
              </a:rPr>
              <a:t>  .5</a:t>
            </a:r>
            <a:r>
              <a:rPr lang="fa-IR" sz="2000" dirty="0" smtClean="0">
                <a:solidFill>
                  <a:schemeClr val="bg1"/>
                </a:solidFill>
                <a:cs typeface="B Nazanin" panose="00000400000000000000" pitchFamily="2" charset="-78"/>
              </a:rPr>
              <a:t>تجارت کالا و خدمات و اطلاعات بین مصرف کنندگان و سازمان های دولتی </a:t>
            </a:r>
            <a:r>
              <a:rPr lang="en-US" sz="2000" dirty="0" smtClean="0">
                <a:solidFill>
                  <a:schemeClr val="bg1"/>
                </a:solidFill>
                <a:cs typeface="B Nazanin" panose="00000400000000000000" pitchFamily="2" charset="-78"/>
              </a:rPr>
              <a:t>(C2A)</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301" y="3252506"/>
            <a:ext cx="3898582" cy="350872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404664"/>
            <a:ext cx="7776864" cy="1938992"/>
          </a:xfrm>
          <a:prstGeom prst="rect">
            <a:avLst/>
          </a:prstGeom>
        </p:spPr>
        <p:txBody>
          <a:bodyPr wrap="square">
            <a:spAutoFit/>
          </a:bodyPr>
          <a:lstStyle/>
          <a:p>
            <a:pPr algn="just" rtl="1"/>
            <a:r>
              <a:rPr lang="fa-IR" sz="2000" dirty="0">
                <a:solidFill>
                  <a:schemeClr val="bg1"/>
                </a:solidFill>
                <a:cs typeface="B Nazanin" panose="00000400000000000000" pitchFamily="2" charset="-78"/>
              </a:rPr>
              <a:t>تجارت الکترونیکی زیر مجموعه کسب و کار الکترونیکی است و فرمول کسب و کار الکترونیکی به شرح ذیل است: </a:t>
            </a:r>
            <a:endParaRPr lang="en-US" sz="2000" dirty="0" smtClean="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a:p>
            <a:pPr algn="ctr" rtl="1"/>
            <a:r>
              <a:rPr lang="fa-IR" sz="2000" dirty="0">
                <a:solidFill>
                  <a:schemeClr val="bg1"/>
                </a:solidFill>
                <a:cs typeface="B Nazanin" panose="00000400000000000000" pitchFamily="2" charset="-78"/>
              </a:rPr>
              <a:t>برنامه ریزی منابع شرکت +مدیریت بر زنجیره تأمین +مدیریت روابط با مشتری +توانایی شرکت ها + تجارت الکترونیکی =کسب و کار الکترونیکی</a:t>
            </a:r>
            <a:endParaRPr lang="en-US" sz="2000" dirty="0">
              <a:solidFill>
                <a:schemeClr val="bg1"/>
              </a:solidFill>
              <a:cs typeface="B Nazanin" panose="00000400000000000000" pitchFamily="2" charset="-78"/>
            </a:endParaRPr>
          </a:p>
          <a:p>
            <a:pPr algn="ctr" rtl="1"/>
            <a:r>
              <a:rPr lang="en-US" sz="2000" dirty="0">
                <a:solidFill>
                  <a:schemeClr val="bg1"/>
                </a:solidFill>
                <a:cs typeface="B Nazanin" panose="00000400000000000000" pitchFamily="2" charset="-78"/>
              </a:rPr>
              <a:t>EB=EC+BI+CRM+SCM+ERP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904" y="2636912"/>
            <a:ext cx="5394176" cy="2697088"/>
          </a:xfrm>
          <a:prstGeom prst="rect">
            <a:avLst/>
          </a:prstGeom>
        </p:spPr>
      </p:pic>
    </p:spTree>
    <p:extLst>
      <p:ext uri="{BB962C8B-B14F-4D97-AF65-F5344CB8AC3E}">
        <p14:creationId xmlns:p14="http://schemas.microsoft.com/office/powerpoint/2010/main" val="2909408278"/>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5696" y="260648"/>
            <a:ext cx="4844596" cy="707886"/>
          </a:xfrm>
          <a:prstGeom prst="rect">
            <a:avLst/>
          </a:prstGeom>
        </p:spPr>
        <p:txBody>
          <a:bodyPr wrap="none">
            <a:spAutoFit/>
          </a:bodyPr>
          <a:lstStyle/>
          <a:p>
            <a:pPr algn="ctr"/>
            <a:r>
              <a:rPr lang="fa-IR" sz="4000" dirty="0">
                <a:solidFill>
                  <a:srgbClr val="FFC000"/>
                </a:solidFill>
                <a:cs typeface="B Tabassom" panose="00000400000000000000" pitchFamily="2" charset="-78"/>
              </a:rPr>
              <a:t>زیر ساخت های تجارت الکترونیکی</a:t>
            </a:r>
            <a:endParaRPr lang="en-US" sz="4000" dirty="0">
              <a:solidFill>
                <a:srgbClr val="FFC000"/>
              </a:solidFill>
              <a:cs typeface="B Tabassom" panose="00000400000000000000" pitchFamily="2" charset="-78"/>
            </a:endParaRPr>
          </a:p>
        </p:txBody>
      </p:sp>
      <p:sp>
        <p:nvSpPr>
          <p:cNvPr id="3" name="Rectangle 2"/>
          <p:cNvSpPr/>
          <p:nvPr/>
        </p:nvSpPr>
        <p:spPr>
          <a:xfrm>
            <a:off x="827584" y="1196752"/>
            <a:ext cx="7560840" cy="2246769"/>
          </a:xfrm>
          <a:prstGeom prst="rect">
            <a:avLst/>
          </a:prstGeom>
        </p:spPr>
        <p:txBody>
          <a:bodyPr wrap="square">
            <a:spAutoFit/>
          </a:bodyPr>
          <a:lstStyle/>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ایجاد سیستم های استاندارد داخلی و خارجی </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ایجاد سیستم های پرداختی مناسب در معاملات</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ایجاد زیر ساخت های مخابراتی لازم</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مسائل قانونی و حقوقی و ایمنی پیام رسانی برای حفظ حقوق افراد</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امنیت و حفظ حریم شخصی افراد با ایجاد مقررات لازم در این ضمینه</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ارتباط تنگاتنگ و دو جانبه بخش تجارت با بخش های مختلف دولت از طریق الکترونیکی</a:t>
            </a:r>
            <a:endParaRPr lang="en-US" sz="2000" dirty="0">
              <a:solidFill>
                <a:schemeClr val="bg1"/>
              </a:solidFill>
              <a:cs typeface="B Nazanin" panose="00000400000000000000" pitchFamily="2" charset="-78"/>
            </a:endParaRPr>
          </a:p>
          <a:p>
            <a:pPr marL="285750" lvl="0" indent="-285750" algn="r" rtl="1">
              <a:buFont typeface="Arial" panose="020B0604020202090204" pitchFamily="34" charset="0"/>
              <a:buChar char="•"/>
            </a:pPr>
            <a:r>
              <a:rPr lang="fa-IR" sz="2000" dirty="0">
                <a:solidFill>
                  <a:schemeClr val="bg1"/>
                </a:solidFill>
                <a:cs typeface="B Nazanin" panose="00000400000000000000" pitchFamily="2" charset="-78"/>
              </a:rPr>
              <a:t>ایجاد دولت الکترونیکی یا دولت دیجیتالی و استقرار آن در کل جامعه</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443521"/>
            <a:ext cx="5760640" cy="2880320"/>
          </a:xfrm>
          <a:prstGeom prst="rect">
            <a:avLst/>
          </a:prstGeom>
        </p:spPr>
      </p:pic>
    </p:spTree>
    <p:extLst>
      <p:ext uri="{BB962C8B-B14F-4D97-AF65-F5344CB8AC3E}">
        <p14:creationId xmlns:p14="http://schemas.microsoft.com/office/powerpoint/2010/main" val="497266585"/>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60648"/>
            <a:ext cx="6090129" cy="707886"/>
          </a:xfrm>
          <a:prstGeom prst="rect">
            <a:avLst/>
          </a:prstGeom>
        </p:spPr>
        <p:txBody>
          <a:bodyPr wrap="none">
            <a:spAutoFit/>
          </a:bodyPr>
          <a:lstStyle/>
          <a:p>
            <a:r>
              <a:rPr lang="fa-IR" sz="4000" dirty="0">
                <a:solidFill>
                  <a:srgbClr val="FFC000"/>
                </a:solidFill>
                <a:cs typeface="B Tabassom" panose="00000400000000000000" pitchFamily="2" charset="-78"/>
              </a:rPr>
              <a:t>فرآیند کاربرد تجارت الکترونیکی در یک بنگاه</a:t>
            </a:r>
            <a:endParaRPr lang="en-US" sz="4000" dirty="0">
              <a:solidFill>
                <a:srgbClr val="FFC000"/>
              </a:solidFill>
              <a:cs typeface="B Tabassom" panose="00000400000000000000" pitchFamily="2" charset="-78"/>
            </a:endParaRPr>
          </a:p>
        </p:txBody>
      </p:sp>
      <p:sp>
        <p:nvSpPr>
          <p:cNvPr id="3" name="Rectangle 2"/>
          <p:cNvSpPr/>
          <p:nvPr/>
        </p:nvSpPr>
        <p:spPr>
          <a:xfrm>
            <a:off x="899592" y="1196752"/>
            <a:ext cx="7632848" cy="707886"/>
          </a:xfrm>
          <a:prstGeom prst="rect">
            <a:avLst/>
          </a:prstGeom>
        </p:spPr>
        <p:txBody>
          <a:bodyPr wrap="square">
            <a:spAutoFit/>
          </a:bodyPr>
          <a:lstStyle/>
          <a:p>
            <a:pPr algn="r" rtl="1"/>
            <a:r>
              <a:rPr lang="fa-IR" sz="2000" dirty="0">
                <a:solidFill>
                  <a:schemeClr val="bg1"/>
                </a:solidFill>
                <a:cs typeface="B Nazanin" panose="00000400000000000000" pitchFamily="2" charset="-78"/>
              </a:rPr>
              <a:t>مرحله اول : ایجاد طرح تجارت الکترونیکی(یک سیستم برسی شیوه)</a:t>
            </a:r>
            <a:endParaRPr lang="en-US" sz="2000" dirty="0">
              <a:solidFill>
                <a:schemeClr val="bg1"/>
              </a:solidFill>
              <a:cs typeface="B Nazanin" panose="00000400000000000000" pitchFamily="2" charset="-78"/>
            </a:endParaRPr>
          </a:p>
          <a:p>
            <a:pPr algn="r" rtl="1"/>
            <a:r>
              <a:rPr lang="fa-IR" sz="2000" dirty="0">
                <a:solidFill>
                  <a:schemeClr val="bg1"/>
                </a:solidFill>
                <a:cs typeface="B Nazanin" panose="00000400000000000000" pitchFamily="2" charset="-78"/>
              </a:rPr>
              <a:t>مرحله دو: انتخاب یک راه توسعه از میان راه های توسعه ای زیر:</a:t>
            </a:r>
            <a:endParaRPr lang="en-US" sz="2000" dirty="0">
              <a:solidFill>
                <a:schemeClr val="bg1"/>
              </a:solidFill>
              <a:cs typeface="B Nazanin" panose="00000400000000000000" pitchFamily="2" charset="-78"/>
            </a:endParaRPr>
          </a:p>
        </p:txBody>
      </p:sp>
      <p:sp>
        <p:nvSpPr>
          <p:cNvPr id="4" name="Rectangle 3"/>
          <p:cNvSpPr/>
          <p:nvPr/>
        </p:nvSpPr>
        <p:spPr>
          <a:xfrm>
            <a:off x="1277888" y="2127423"/>
            <a:ext cx="6876256" cy="2581219"/>
          </a:xfrm>
          <a:prstGeom prst="rect">
            <a:avLst/>
          </a:prstGeom>
        </p:spPr>
        <p:txBody>
          <a:bodyPr wrap="square">
            <a:spAutoFit/>
          </a:bodyPr>
          <a:lstStyle/>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بکار بردن</a:t>
            </a:r>
            <a:r>
              <a:rPr lang="en-US" sz="2000" dirty="0">
                <a:solidFill>
                  <a:schemeClr val="bg1"/>
                </a:solidFill>
                <a:cs typeface="B Nazanin" panose="00000400000000000000" pitchFamily="2" charset="-78"/>
              </a:rPr>
              <a:t>ASP</a:t>
            </a:r>
            <a:r>
              <a:rPr lang="fa-IR" sz="2000" dirty="0">
                <a:solidFill>
                  <a:schemeClr val="bg1"/>
                </a:solidFill>
                <a:cs typeface="B Nazanin" panose="00000400000000000000" pitchFamily="2" charset="-78"/>
              </a:rPr>
              <a:t> برای انجام کلی کار</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خرید یک بسته نرم افزار کاربردی و نصب آن</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ایجاد سیستم داخلی در بنگاه</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پیوستن به یک بخش و یا مکان خرید الکترونیکی مثل سایت حراج</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ایجاد یک سایت مشخص برای بنگاه </a:t>
            </a:r>
            <a:endParaRPr lang="en-US" sz="2000" dirty="0">
              <a:solidFill>
                <a:schemeClr val="bg1"/>
              </a:solidFill>
              <a:cs typeface="B Nazanin" panose="00000400000000000000" pitchFamily="2" charset="-78"/>
            </a:endParaRPr>
          </a:p>
          <a:p>
            <a:pPr marL="342900" lvl="0" indent="-342900" algn="r" rtl="1">
              <a:lnSpc>
                <a:spcPct val="107000"/>
              </a:lnSpc>
              <a:spcAft>
                <a:spcPts val="800"/>
              </a:spcAft>
              <a:buFont typeface="Symbol" panose="05050102010706020507" pitchFamily="18" charset="2"/>
              <a:buChar char=""/>
            </a:pPr>
            <a:r>
              <a:rPr lang="fa-IR" sz="2000" dirty="0">
                <a:solidFill>
                  <a:schemeClr val="bg1"/>
                </a:solidFill>
                <a:cs typeface="B Nazanin" panose="00000400000000000000" pitchFamily="2" charset="-78"/>
              </a:rPr>
              <a:t>بکار بردن ترکیبی از راه های فوق</a:t>
            </a:r>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7175274"/>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332656"/>
            <a:ext cx="6984776" cy="1323439"/>
          </a:xfrm>
          <a:prstGeom prst="rect">
            <a:avLst/>
          </a:prstGeom>
        </p:spPr>
        <p:txBody>
          <a:bodyPr wrap="square">
            <a:spAutoFit/>
          </a:bodyPr>
          <a:lstStyle/>
          <a:p>
            <a:pPr algn="r" rtl="1"/>
            <a:r>
              <a:rPr lang="fa-IR" sz="2000" dirty="0">
                <a:solidFill>
                  <a:schemeClr val="bg1"/>
                </a:solidFill>
                <a:cs typeface="B Nazanin" panose="00000400000000000000" pitchFamily="2" charset="-78"/>
              </a:rPr>
              <a:t>مرحله ی سوم: نصب کردن ،ارتباط و غیره</a:t>
            </a:r>
            <a:r>
              <a:rPr lang="en-US" sz="2000" dirty="0">
                <a:solidFill>
                  <a:schemeClr val="bg1"/>
                </a:solidFill>
                <a:cs typeface="B Nazanin" panose="00000400000000000000" pitchFamily="2" charset="-78"/>
              </a:rPr>
              <a:t/>
            </a:r>
            <a:br>
              <a:rPr lang="en-US" sz="2000" dirty="0">
                <a:solidFill>
                  <a:schemeClr val="bg1"/>
                </a:solidFill>
                <a:cs typeface="B Nazanin" panose="00000400000000000000" pitchFamily="2" charset="-78"/>
              </a:rPr>
            </a:br>
            <a:r>
              <a:rPr lang="fa-IR" sz="2000" dirty="0">
                <a:solidFill>
                  <a:schemeClr val="bg1"/>
                </a:solidFill>
                <a:cs typeface="B Nazanin" panose="00000400000000000000" pitchFamily="2" charset="-78"/>
              </a:rPr>
              <a:t>مرحله چهارم: مهیا سازی</a:t>
            </a:r>
            <a:r>
              <a:rPr lang="en-US" sz="2000" dirty="0">
                <a:solidFill>
                  <a:schemeClr val="bg1"/>
                </a:solidFill>
                <a:cs typeface="B Nazanin" panose="00000400000000000000" pitchFamily="2" charset="-78"/>
              </a:rPr>
              <a:t/>
            </a:r>
            <a:br>
              <a:rPr lang="en-US" sz="2000" dirty="0">
                <a:solidFill>
                  <a:schemeClr val="bg1"/>
                </a:solidFill>
                <a:cs typeface="B Nazanin" panose="00000400000000000000" pitchFamily="2" charset="-78"/>
              </a:rPr>
            </a:br>
            <a:r>
              <a:rPr lang="fa-IR" sz="2000" dirty="0">
                <a:solidFill>
                  <a:schemeClr val="bg1"/>
                </a:solidFill>
                <a:cs typeface="B Nazanin" panose="00000400000000000000" pitchFamily="2" charset="-78"/>
              </a:rPr>
              <a:t>مرحله پنجم: عملکرد</a:t>
            </a:r>
            <a:r>
              <a:rPr lang="en-US" sz="2000" dirty="0">
                <a:solidFill>
                  <a:schemeClr val="bg1"/>
                </a:solidFill>
                <a:cs typeface="B Nazanin" panose="00000400000000000000" pitchFamily="2" charset="-78"/>
              </a:rPr>
              <a:t/>
            </a:r>
            <a:br>
              <a:rPr lang="en-US" sz="2000" dirty="0">
                <a:solidFill>
                  <a:schemeClr val="bg1"/>
                </a:solidFill>
                <a:cs typeface="B Nazanin" panose="00000400000000000000" pitchFamily="2" charset="-78"/>
              </a:rPr>
            </a:br>
            <a:r>
              <a:rPr lang="fa-IR" sz="2000" dirty="0">
                <a:solidFill>
                  <a:schemeClr val="bg1"/>
                </a:solidFill>
                <a:cs typeface="B Nazanin" panose="00000400000000000000" pitchFamily="2" charset="-78"/>
              </a:rPr>
              <a:t>مرحله ششم: حفاظت</a:t>
            </a:r>
            <a:endParaRPr lang="en-US" sz="2000" dirty="0">
              <a:solidFill>
                <a:schemeClr val="bg1"/>
              </a:solidFill>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800111"/>
            <a:ext cx="6624736" cy="4601556"/>
          </a:xfrm>
          <a:prstGeom prst="rect">
            <a:avLst/>
          </a:prstGeom>
        </p:spPr>
      </p:pic>
    </p:spTree>
    <p:extLst>
      <p:ext uri="{BB962C8B-B14F-4D97-AF65-F5344CB8AC3E}">
        <p14:creationId xmlns:p14="http://schemas.microsoft.com/office/powerpoint/2010/main" val="410962341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fa-IR"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محصول</a:t>
            </a:r>
            <a:r>
              <a:rPr lang="en-US" b="1" dirty="0">
                <a:solidFill>
                  <a:srgbClr val="FFC000"/>
                </a:solidFill>
                <a:latin typeface="Calibri" panose="020F0502020204030204" pitchFamily="34" charset="0"/>
                <a:ea typeface="Calibri" panose="020F0502020204030204" pitchFamily="34" charset="0"/>
                <a:cs typeface="B Tabassom" panose="00000400000000000000" pitchFamily="2" charset="-78"/>
              </a:rPr>
              <a:t/>
            </a:r>
            <a:br>
              <a:rPr lang="en-US" b="1" dirty="0">
                <a:solidFill>
                  <a:srgbClr val="FFC000"/>
                </a:solidFill>
                <a:latin typeface="Calibri" panose="020F0502020204030204" pitchFamily="34" charset="0"/>
                <a:ea typeface="Calibri" panose="020F0502020204030204" pitchFamily="34" charset="0"/>
                <a:cs typeface="B Tabassom" panose="00000400000000000000" pitchFamily="2" charset="-78"/>
              </a:rPr>
            </a:br>
            <a:endParaRPr lang="en-US" dirty="0"/>
          </a:p>
        </p:txBody>
      </p:sp>
      <p:sp>
        <p:nvSpPr>
          <p:cNvPr id="3" name="Content Placeholder 2"/>
          <p:cNvSpPr>
            <a:spLocks noGrp="1"/>
          </p:cNvSpPr>
          <p:nvPr>
            <p:ph idx="1"/>
          </p:nvPr>
        </p:nvSpPr>
        <p:spPr>
          <a:xfrm>
            <a:off x="457200" y="745694"/>
            <a:ext cx="8229600" cy="4525963"/>
          </a:xfrm>
        </p:spPr>
        <p:txBody>
          <a:bodyPr/>
          <a:lstStyle/>
          <a:p>
            <a:pPr algn="r" rtl="1"/>
            <a:r>
              <a:rPr lang="fa-IR" sz="1800" dirty="0">
                <a:solidFill>
                  <a:schemeClr val="bg1">
                    <a:lumMod val="85000"/>
                  </a:schemeClr>
                </a:solidFill>
              </a:rPr>
              <a:t>ازنظر تاریخی این تصور وجود داشته است که محصول خوب خودش فروش میرود دردنیای پررقابت امروز که بازارها شاهد رقابت شدیدی بین تولید کنندگان وفروشندگان مختلف است،محصول بد چندان مفهومی ندارد و بعلاوه قوانین همایت از مشتریان نیز، مشکلات برای تولید کنندن محصولات بی کیفیت بیش از پیش می کند</a:t>
            </a:r>
            <a:r>
              <a:rPr lang="en-US" sz="1800" dirty="0">
                <a:solidFill>
                  <a:schemeClr val="bg1">
                    <a:lumMod val="85000"/>
                  </a:schemeClr>
                </a:solidFill>
              </a:rPr>
              <a:t>.</a:t>
            </a:r>
            <a:r>
              <a:rPr lang="fa-IR" sz="1800" dirty="0">
                <a:solidFill>
                  <a:schemeClr val="bg1">
                    <a:lumMod val="85000"/>
                  </a:schemeClr>
                </a:solidFill>
              </a:rPr>
              <a:t> دراینجا عامل «محصول» بیشتر ناظر برمیزان تطابق بین محصول و ویژگی هایش با نیاز ها وخواسته های مشتری است به هرصورت منظوراز«محصول» درامیخته بازاریابی ان بخشی از ویژگی های فیزیکی وکارکردی محصول است که میتوان برخی از انها اینگونه برشمورد: </a:t>
            </a:r>
            <a:endParaRPr lang="en-US" sz="1800" dirty="0">
              <a:solidFill>
                <a:schemeClr val="bg1">
                  <a:lumMod val="85000"/>
                </a:schemeClr>
              </a:solidFill>
            </a:endParaRPr>
          </a:p>
          <a:p>
            <a:pPr algn="r" rtl="1"/>
            <a:r>
              <a:rPr lang="fa-IR" sz="1800" dirty="0">
                <a:solidFill>
                  <a:schemeClr val="bg1">
                    <a:lumMod val="85000"/>
                  </a:schemeClr>
                </a:solidFill>
              </a:rPr>
              <a:t>برنده، کارکرد،مدل،کیفیت، ایمنی، بسته بندی، پشتیبانی وگارانتی ولوازم جانبی </a:t>
            </a:r>
            <a:r>
              <a:rPr lang="en-US" sz="1800" dirty="0">
                <a:solidFill>
                  <a:schemeClr val="bg1">
                    <a:lumMod val="85000"/>
                  </a:schemeClr>
                </a:solidFill>
              </a:rPr>
              <a:t>.</a:t>
            </a:r>
            <a:r>
              <a:rPr lang="fa-IR" sz="1800" dirty="0">
                <a:solidFill>
                  <a:schemeClr val="bg1">
                    <a:lumMod val="85000"/>
                  </a:schemeClr>
                </a:solidFill>
              </a:rPr>
              <a:t>پرواضح است که تصمیمات مربوط به این امیخته بازاریابی میتوان اصلاح مشکلات محصول،</a:t>
            </a:r>
            <a:endParaRPr lang="en-US" sz="1800" dirty="0">
              <a:solidFill>
                <a:schemeClr val="bg1">
                  <a:lumMod val="85000"/>
                </a:schemeClr>
              </a:solidFill>
            </a:endParaRPr>
          </a:p>
          <a:p>
            <a:pPr algn="r" rtl="1"/>
            <a:r>
              <a:rPr lang="fa-IR" sz="1800" dirty="0">
                <a:solidFill>
                  <a:schemeClr val="bg1">
                    <a:lumMod val="85000"/>
                  </a:schemeClr>
                </a:solidFill>
              </a:rPr>
              <a:t>افزایش کارایی، افزایش ایمنی،طراحی زیباتر محصول، بهبود شرایط گارانتی و...باشد تصمیماتی که می تواند منجربه موفقیت وشکست محصول دربازار </a:t>
            </a:r>
            <a:r>
              <a:rPr lang="fa-IR" sz="1800" dirty="0" smtClean="0">
                <a:solidFill>
                  <a:schemeClr val="bg1">
                    <a:lumMod val="85000"/>
                  </a:schemeClr>
                </a:solidFill>
              </a:rPr>
              <a:t>شود.</a:t>
            </a:r>
          </a:p>
          <a:p>
            <a:pPr algn="r" rtl="1"/>
            <a:r>
              <a:rPr lang="fa-IR" sz="18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توضیع </a:t>
            </a:r>
          </a:p>
          <a:p>
            <a:pPr algn="r" rtl="1"/>
            <a:r>
              <a:rPr lang="fa-IR" sz="1800" dirty="0" smtClean="0">
                <a:solidFill>
                  <a:schemeClr val="bg1">
                    <a:lumMod val="85000"/>
                  </a:schemeClr>
                </a:solidFill>
              </a:rPr>
              <a:t>همانطور که ازنامش پیداس،توزیع محصول به مشتری درنقاط مختلف است وسیستم های توزیح می تواند عامل کلیدی  درموفقیت یاشکست محصول وبه تبعیت ازان شرکت وسازمان باشد.</a:t>
            </a:r>
            <a:endParaRPr lang="en-US" sz="600" dirty="0">
              <a:solidFill>
                <a:schemeClr val="bg1">
                  <a:lumMod val="85000"/>
                </a:schemeClr>
              </a:solidFill>
            </a:endParaRPr>
          </a:p>
        </p:txBody>
      </p:sp>
    </p:spTree>
    <p:extLst>
      <p:ext uri="{BB962C8B-B14F-4D97-AF65-F5344CB8AC3E}">
        <p14:creationId xmlns:p14="http://schemas.microsoft.com/office/powerpoint/2010/main" val="21924968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88640"/>
            <a:ext cx="6372257" cy="707886"/>
          </a:xfrm>
          <a:prstGeom prst="rect">
            <a:avLst/>
          </a:prstGeom>
        </p:spPr>
        <p:txBody>
          <a:bodyPr wrap="none">
            <a:spAutoFit/>
          </a:bodyPr>
          <a:lstStyle/>
          <a:p>
            <a:pPr algn="ctr"/>
            <a:r>
              <a:rPr lang="fa-IR" sz="4000" dirty="0">
                <a:solidFill>
                  <a:srgbClr val="FFC000"/>
                </a:solidFill>
                <a:cs typeface="B Tabassom" panose="00000400000000000000" pitchFamily="2" charset="-78"/>
              </a:rPr>
              <a:t>پرداخت های الکترونیکی در تجارت اکترونیکی</a:t>
            </a:r>
            <a:endParaRPr lang="en-US" sz="4000" dirty="0">
              <a:solidFill>
                <a:srgbClr val="FFC000"/>
              </a:solidFill>
              <a:cs typeface="B Tabassom" panose="00000400000000000000" pitchFamily="2" charset="-78"/>
            </a:endParaRPr>
          </a:p>
        </p:txBody>
      </p:sp>
      <p:sp>
        <p:nvSpPr>
          <p:cNvPr id="3" name="Rectangle 2"/>
          <p:cNvSpPr/>
          <p:nvPr/>
        </p:nvSpPr>
        <p:spPr>
          <a:xfrm>
            <a:off x="755576" y="1124744"/>
            <a:ext cx="7632848" cy="1944122"/>
          </a:xfrm>
          <a:prstGeom prst="rect">
            <a:avLst/>
          </a:prstGeom>
        </p:spPr>
        <p:txBody>
          <a:bodyPr wrap="square">
            <a:spAutoFit/>
          </a:bodyPr>
          <a:lstStyle/>
          <a:p>
            <a:pPr algn="just" rtl="1">
              <a:lnSpc>
                <a:spcPct val="107000"/>
              </a:lnSpc>
              <a:spcAft>
                <a:spcPts val="800"/>
              </a:spcAft>
            </a:pPr>
            <a:r>
              <a:rPr lang="fa-IR" sz="2000" dirty="0">
                <a:solidFill>
                  <a:schemeClr val="bg1"/>
                </a:solidFill>
                <a:cs typeface="B Nazanin" panose="00000400000000000000" pitchFamily="2" charset="-78"/>
              </a:rPr>
              <a:t>درپرداخت الکترونیکی علاوه بر کارت های اعتباری،وجوه دیگری از قبیل کارت های </a:t>
            </a:r>
            <a:r>
              <a:rPr lang="fa-IR" sz="2000" dirty="0" smtClean="0">
                <a:solidFill>
                  <a:schemeClr val="bg1"/>
                </a:solidFill>
                <a:cs typeface="B Nazanin" panose="00000400000000000000" pitchFamily="2" charset="-78"/>
              </a:rPr>
              <a:t>هوشمند</a:t>
            </a:r>
            <a:r>
              <a:rPr lang="en-US" sz="2000" dirty="0">
                <a:solidFill>
                  <a:schemeClr val="bg1"/>
                </a:solidFill>
                <a:cs typeface="B Nazanin" panose="00000400000000000000" pitchFamily="2" charset="-78"/>
              </a:rPr>
              <a:t>(Smart cards)</a:t>
            </a:r>
            <a:r>
              <a:rPr lang="fa-IR" sz="2000" dirty="0">
                <a:solidFill>
                  <a:schemeClr val="bg1"/>
                </a:solidFill>
                <a:cs typeface="B Nazanin" panose="00000400000000000000" pitchFamily="2" charset="-78"/>
              </a:rPr>
              <a:t> </a:t>
            </a:r>
            <a:r>
              <a:rPr lang="fa-IR" sz="2000" dirty="0" smtClean="0">
                <a:solidFill>
                  <a:schemeClr val="bg1"/>
                </a:solidFill>
                <a:cs typeface="B Nazanin" panose="00000400000000000000" pitchFamily="2" charset="-78"/>
              </a:rPr>
              <a:t>وچک </a:t>
            </a:r>
            <a:r>
              <a:rPr lang="fa-IR" sz="2000" dirty="0">
                <a:solidFill>
                  <a:schemeClr val="bg1"/>
                </a:solidFill>
                <a:cs typeface="B Nazanin" panose="00000400000000000000" pitchFamily="2" charset="-78"/>
              </a:rPr>
              <a:t>ها وحواله های الکترونیکی را می توان نام برد</a:t>
            </a:r>
            <a:r>
              <a:rPr lang="fa-IR" sz="2000" dirty="0" smtClean="0">
                <a:solidFill>
                  <a:schemeClr val="bg1"/>
                </a:solidFill>
                <a:cs typeface="B Nazanin" panose="00000400000000000000" pitchFamily="2" charset="-78"/>
              </a:rPr>
              <a:t>.</a:t>
            </a:r>
          </a:p>
          <a:p>
            <a:pPr algn="just" rtl="1">
              <a:lnSpc>
                <a:spcPct val="107000"/>
              </a:lnSpc>
              <a:spcAft>
                <a:spcPts val="800"/>
              </a:spcAft>
            </a:pPr>
            <a:r>
              <a:rPr lang="en-US" sz="2000" dirty="0" smtClean="0">
                <a:solidFill>
                  <a:schemeClr val="bg1"/>
                </a:solidFill>
                <a:cs typeface="B Nazanin" panose="00000400000000000000" pitchFamily="2" charset="-78"/>
              </a:rPr>
              <a:t> </a:t>
            </a:r>
            <a:r>
              <a:rPr lang="fa-IR" sz="2000" dirty="0" smtClean="0">
                <a:solidFill>
                  <a:schemeClr val="bg1"/>
                </a:solidFill>
                <a:cs typeface="B Nazanin" panose="00000400000000000000" pitchFamily="2" charset="-78"/>
              </a:rPr>
              <a:t>نقطه مشترک همه این روش ها آن است که همگی ،توانای انتقال یک پرداخت از شخص به شخص </a:t>
            </a:r>
            <a:r>
              <a:rPr lang="fa-IR" sz="2000" dirty="0">
                <a:solidFill>
                  <a:schemeClr val="bg1"/>
                </a:solidFill>
                <a:cs typeface="B Nazanin" panose="00000400000000000000" pitchFamily="2" charset="-78"/>
              </a:rPr>
              <a:t>دیگر را در داخل شبکه وبدون آنکه نیاز به دیدار آن دوشخص باشد،دارند.</a:t>
            </a:r>
            <a:endParaRPr lang="en-US" sz="2000" dirty="0">
              <a:solidFill>
                <a:schemeClr val="bg1"/>
              </a:solidFill>
              <a:cs typeface="B Nazanin" panose="00000400000000000000" pitchFamily="2" charset="-78"/>
            </a:endParaRPr>
          </a:p>
          <a:p>
            <a:pPr algn="just" rtl="1">
              <a:lnSpc>
                <a:spcPct val="107000"/>
              </a:lnSpc>
              <a:spcAft>
                <a:spcPts val="800"/>
              </a:spcAft>
            </a:pPr>
            <a:r>
              <a:rPr lang="fa-IR" sz="2000" dirty="0">
                <a:solidFill>
                  <a:schemeClr val="bg1"/>
                </a:solidFill>
                <a:cs typeface="B Nazanin" panose="00000400000000000000" pitchFamily="2" charset="-78"/>
              </a:rPr>
              <a:t>در هریک از این روش ها معمولاًچهار گروه درگیر هستند:</a:t>
            </a:r>
            <a:endParaRPr lang="en-US" sz="2000" dirty="0">
              <a:solidFill>
                <a:schemeClr val="bg1"/>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36912"/>
            <a:ext cx="3719893" cy="3888432"/>
          </a:xfrm>
          <a:prstGeom prst="rect">
            <a:avLst/>
          </a:prstGeom>
        </p:spPr>
      </p:pic>
    </p:spTree>
    <p:extLst>
      <p:ext uri="{BB962C8B-B14F-4D97-AF65-F5344CB8AC3E}">
        <p14:creationId xmlns:p14="http://schemas.microsoft.com/office/powerpoint/2010/main" val="2590671977"/>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404664"/>
            <a:ext cx="7776864" cy="3477875"/>
          </a:xfrm>
          <a:prstGeom prst="rect">
            <a:avLst/>
          </a:prstGeom>
        </p:spPr>
        <p:txBody>
          <a:bodyPr wrap="square">
            <a:spAutoFit/>
          </a:bodyPr>
          <a:lstStyle/>
          <a:p>
            <a:pPr algn="just" rtl="1"/>
            <a:r>
              <a:rPr lang="fa-IR" sz="2000" dirty="0">
                <a:solidFill>
                  <a:schemeClr val="bg1"/>
                </a:solidFill>
                <a:cs typeface="B Nazanin" panose="00000400000000000000" pitchFamily="2" charset="-78"/>
              </a:rPr>
              <a:t>1ـ موسسه </a:t>
            </a:r>
            <a:r>
              <a:rPr lang="fa-IR" sz="2000" dirty="0" smtClean="0">
                <a:solidFill>
                  <a:schemeClr val="bg1"/>
                </a:solidFill>
                <a:cs typeface="B Nazanin" panose="00000400000000000000" pitchFamily="2" charset="-78"/>
              </a:rPr>
              <a:t>گشایشگر:بانک </a:t>
            </a:r>
            <a:r>
              <a:rPr lang="fa-IR" sz="2000" dirty="0">
                <a:solidFill>
                  <a:schemeClr val="bg1"/>
                </a:solidFill>
                <a:cs typeface="B Nazanin" panose="00000400000000000000" pitchFamily="2" charset="-78"/>
              </a:rPr>
              <a:t>یا یک موسسه غیر بانکی که وسیله پرداخت الکتونیکی را به </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منظور انجام خرید ایجاد می کند.</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2ـ مشتری/ پرداخت کننده/خریدار: گروهی که پرداخت های الکترونیکی را به منظور خرید </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کالا و خدمات انجام می دهند.</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3ـ بازرگان/ دریافت کننده/ فروشنده:گروهی که پرداخت های الکترونیکی را طی مبادله کالا و</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خدمات دریافت می کنند.</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4ـ قانونگذار: یک ارگان دولتی است که طبق مقرارت خاصی فرایند پرداخت های الکترونیکی </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راکنترل می کند.</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نقش کلیدی را در این مؤسسات گشایشگر دارند چرا که مشتریان ، حساب های پرداخت</a:t>
            </a:r>
            <a:endParaRPr lang="en-US" sz="2000" dirty="0">
              <a:solidFill>
                <a:schemeClr val="bg1"/>
              </a:solidFill>
              <a:cs typeface="B Nazanin" panose="00000400000000000000" pitchFamily="2" charset="-78"/>
            </a:endParaRPr>
          </a:p>
          <a:p>
            <a:pPr algn="just" rtl="1"/>
            <a:r>
              <a:rPr lang="fa-IR" sz="2000" dirty="0">
                <a:solidFill>
                  <a:schemeClr val="bg1"/>
                </a:solidFill>
                <a:cs typeface="B Nazanin" panose="00000400000000000000" pitchFamily="2" charset="-78"/>
              </a:rPr>
              <a:t>الکترونیکی خود را ابتدا از آنها می گیرند.</a:t>
            </a:r>
            <a:endParaRPr lang="en-US" sz="2000" dirty="0">
              <a:solidFill>
                <a:schemeClr val="bg1"/>
              </a:solidFill>
              <a:cs typeface="B Nazanin" panose="00000400000000000000" pitchFamily="2" charset="-78"/>
            </a:endParaRPr>
          </a:p>
          <a:p>
            <a:pPr algn="just" rtl="1"/>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1036063869"/>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9632" y="188640"/>
            <a:ext cx="6518131" cy="707886"/>
          </a:xfrm>
          <a:prstGeom prst="rect">
            <a:avLst/>
          </a:prstGeom>
        </p:spPr>
        <p:txBody>
          <a:bodyPr wrap="none">
            <a:spAutoFit/>
          </a:bodyPr>
          <a:lstStyle/>
          <a:p>
            <a:r>
              <a:rPr lang="fa-IR" sz="4000" dirty="0">
                <a:solidFill>
                  <a:srgbClr val="FFC000"/>
                </a:solidFill>
                <a:cs typeface="B Tabassom" panose="00000400000000000000" pitchFamily="2" charset="-78"/>
              </a:rPr>
              <a:t>سایت های مهم در ارتباط با تجارت الکترونیکی</a:t>
            </a:r>
            <a:endParaRPr lang="en-US" sz="4000" dirty="0">
              <a:solidFill>
                <a:srgbClr val="FFC000"/>
              </a:solidFill>
              <a:cs typeface="B Tabassom" panose="00000400000000000000" pitchFamily="2" charset="-78"/>
            </a:endParaRPr>
          </a:p>
        </p:txBody>
      </p:sp>
      <p:sp>
        <p:nvSpPr>
          <p:cNvPr id="5" name="Rectangle 4"/>
          <p:cNvSpPr/>
          <p:nvPr/>
        </p:nvSpPr>
        <p:spPr>
          <a:xfrm>
            <a:off x="666269" y="1268760"/>
            <a:ext cx="7704856" cy="2886624"/>
          </a:xfrm>
          <a:prstGeom prst="rect">
            <a:avLst/>
          </a:prstGeom>
        </p:spPr>
        <p:txBody>
          <a:bodyPr wrap="square">
            <a:spAutoFit/>
          </a:bodyPr>
          <a:lstStyle/>
          <a:p>
            <a:pPr algn="r" rtl="1">
              <a:lnSpc>
                <a:spcPct val="107000"/>
              </a:lnSpc>
              <a:spcAft>
                <a:spcPts val="800"/>
              </a:spcAft>
            </a:pPr>
            <a:r>
              <a:rPr lang="fa-IR" sz="2000" dirty="0">
                <a:solidFill>
                  <a:schemeClr val="bg1"/>
                </a:solidFill>
                <a:cs typeface="B Nazanin" panose="00000400000000000000" pitchFamily="2" charset="-78"/>
              </a:rPr>
              <a:t>برخی از سایت هایی که توانائی اجرای بخشی از کسب وکار الکترونیکی را دارند ودائما در حال پیشرفت می باشند عبارتند از:</a:t>
            </a:r>
            <a:endParaRPr lang="en-US" sz="2000" dirty="0">
              <a:solidFill>
                <a:schemeClr val="bg1"/>
              </a:solidFill>
              <a:cs typeface="B Nazanin" panose="00000400000000000000" pitchFamily="2" charset="-78"/>
            </a:endParaRPr>
          </a:p>
          <a:p>
            <a:pPr algn="r" rtl="1">
              <a:lnSpc>
                <a:spcPct val="107000"/>
              </a:lnSpc>
              <a:spcAft>
                <a:spcPts val="800"/>
              </a:spcAft>
            </a:pPr>
            <a:r>
              <a:rPr lang="fa-IR" sz="2000" dirty="0">
                <a:solidFill>
                  <a:schemeClr val="bg1"/>
                </a:solidFill>
                <a:cs typeface="B Nazanin" panose="00000400000000000000" pitchFamily="2" charset="-78"/>
              </a:rPr>
              <a:t> </a:t>
            </a:r>
            <a:endParaRPr lang="en-US" sz="2000" dirty="0">
              <a:solidFill>
                <a:schemeClr val="bg1"/>
              </a:solidFill>
              <a:cs typeface="B Nazanin" panose="00000400000000000000" pitchFamily="2" charset="-78"/>
            </a:endParaRPr>
          </a:p>
          <a:p>
            <a:pPr algn="r" rtl="1">
              <a:lnSpc>
                <a:spcPct val="107000"/>
              </a:lnSpc>
              <a:spcAft>
                <a:spcPts val="800"/>
              </a:spcAft>
            </a:pPr>
            <a:r>
              <a:rPr lang="en-US" sz="2000" dirty="0">
                <a:solidFill>
                  <a:schemeClr val="bg1"/>
                </a:solidFill>
                <a:cs typeface="B Nazanin" panose="00000400000000000000" pitchFamily="2" charset="-78"/>
              </a:rPr>
              <a:t>www.interworld .com                                 </a:t>
            </a:r>
            <a:r>
              <a:rPr lang="en-US" sz="2000" dirty="0">
                <a:solidFill>
                  <a:schemeClr val="bg1"/>
                </a:solidFill>
                <a:cs typeface="B Nazanin" panose="00000400000000000000" pitchFamily="2" charset="-78"/>
                <a:hlinkClick r:id="rId2"/>
              </a:rPr>
              <a:t>www.etrade.com</a:t>
            </a:r>
            <a:r>
              <a:rPr lang="en-US" sz="2000" dirty="0">
                <a:solidFill>
                  <a:schemeClr val="bg1"/>
                </a:solidFill>
                <a:cs typeface="B Nazanin" panose="00000400000000000000" pitchFamily="2" charset="-78"/>
              </a:rPr>
              <a:t>        </a:t>
            </a:r>
          </a:p>
          <a:p>
            <a:pPr algn="r" rtl="1">
              <a:lnSpc>
                <a:spcPct val="107000"/>
              </a:lnSpc>
              <a:spcAft>
                <a:spcPts val="800"/>
              </a:spcAft>
            </a:pPr>
            <a:r>
              <a:rPr lang="en-US" sz="2000" dirty="0">
                <a:solidFill>
                  <a:schemeClr val="bg1"/>
                </a:solidFill>
                <a:cs typeface="B Nazanin" panose="00000400000000000000" pitchFamily="2" charset="-78"/>
                <a:hlinkClick r:id="rId3"/>
              </a:rPr>
              <a:t>www.business2.com</a:t>
            </a:r>
            <a:r>
              <a:rPr lang="en-US" sz="2000" dirty="0">
                <a:solidFill>
                  <a:schemeClr val="bg1"/>
                </a:solidFill>
                <a:cs typeface="B Nazanin" panose="00000400000000000000" pitchFamily="2" charset="-78"/>
              </a:rPr>
              <a:t>                                  www.ecommerce.gov</a:t>
            </a:r>
          </a:p>
          <a:p>
            <a:pPr algn="r" rtl="1">
              <a:lnSpc>
                <a:spcPct val="107000"/>
              </a:lnSpc>
              <a:spcAft>
                <a:spcPts val="800"/>
              </a:spcAft>
            </a:pPr>
            <a:r>
              <a:rPr lang="en-US" sz="2000" dirty="0">
                <a:solidFill>
                  <a:schemeClr val="bg1"/>
                </a:solidFill>
                <a:cs typeface="B Nazanin" panose="00000400000000000000" pitchFamily="2" charset="-78"/>
                <a:hlinkClick r:id="rId4"/>
              </a:rPr>
              <a:t>www.ectoday.com</a:t>
            </a:r>
            <a:r>
              <a:rPr lang="en-US" sz="2000" dirty="0">
                <a:solidFill>
                  <a:schemeClr val="bg1"/>
                </a:solidFill>
                <a:cs typeface="B Nazanin" panose="00000400000000000000" pitchFamily="2" charset="-78"/>
              </a:rPr>
              <a:t>                                      </a:t>
            </a:r>
            <a:r>
              <a:rPr lang="en-US" sz="2000" dirty="0">
                <a:solidFill>
                  <a:schemeClr val="bg1"/>
                </a:solidFill>
                <a:cs typeface="B Nazanin" panose="00000400000000000000" pitchFamily="2" charset="-78"/>
                <a:hlinkClick r:id="rId5"/>
              </a:rPr>
              <a:t>www.icciran.com</a:t>
            </a:r>
            <a:r>
              <a:rPr lang="en-US" sz="2000" dirty="0">
                <a:solidFill>
                  <a:schemeClr val="bg1"/>
                </a:solidFill>
                <a:cs typeface="B Nazanin" panose="00000400000000000000" pitchFamily="2" charset="-78"/>
              </a:rPr>
              <a:t>       </a:t>
            </a:r>
          </a:p>
          <a:p>
            <a:pPr algn="r" rtl="1">
              <a:lnSpc>
                <a:spcPct val="107000"/>
              </a:lnSpc>
              <a:spcAft>
                <a:spcPts val="800"/>
              </a:spcAft>
            </a:pPr>
            <a:r>
              <a:rPr lang="en-US" sz="2000" dirty="0">
                <a:solidFill>
                  <a:schemeClr val="bg1"/>
                </a:solidFill>
                <a:cs typeface="B Nazanin" panose="00000400000000000000" pitchFamily="2" charset="-78"/>
                <a:hlinkClick r:id="rId6"/>
              </a:rPr>
              <a:t>www.ebay.com</a:t>
            </a:r>
            <a:r>
              <a:rPr lang="en-US" sz="2000" dirty="0">
                <a:solidFill>
                  <a:schemeClr val="bg1"/>
                </a:solidFill>
                <a:cs typeface="B Nazanin" panose="00000400000000000000" pitchFamily="2" charset="-78"/>
              </a:rPr>
              <a:t>                                           </a:t>
            </a:r>
            <a:r>
              <a:rPr lang="en-US" sz="2000" dirty="0">
                <a:solidFill>
                  <a:schemeClr val="bg1"/>
                </a:solidFill>
                <a:cs typeface="B Nazanin" panose="00000400000000000000" pitchFamily="2" charset="-78"/>
                <a:hlinkClick r:id="rId7"/>
              </a:rPr>
              <a:t>www.rahnema.com</a:t>
            </a:r>
            <a:r>
              <a:rPr lang="en-US" sz="2000" dirty="0">
                <a:solidFill>
                  <a:schemeClr val="bg1"/>
                </a:solidFill>
                <a:cs typeface="B Nazanin" panose="00000400000000000000" pitchFamily="2" charset="-78"/>
              </a:rPr>
              <a:t>   </a:t>
            </a:r>
          </a:p>
        </p:txBody>
      </p:sp>
    </p:spTree>
    <p:extLst>
      <p:ext uri="{BB962C8B-B14F-4D97-AF65-F5344CB8AC3E}">
        <p14:creationId xmlns:p14="http://schemas.microsoft.com/office/powerpoint/2010/main" val="1312085815"/>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404664"/>
            <a:ext cx="7133684" cy="707886"/>
          </a:xfrm>
          <a:prstGeom prst="rect">
            <a:avLst/>
          </a:prstGeom>
        </p:spPr>
        <p:txBody>
          <a:bodyPr wrap="none">
            <a:spAutoFit/>
          </a:bodyPr>
          <a:lstStyle/>
          <a:p>
            <a:pPr algn="ctr"/>
            <a:r>
              <a:rPr lang="fa-IR" sz="4000" dirty="0">
                <a:solidFill>
                  <a:srgbClr val="FFC000"/>
                </a:solidFill>
                <a:cs typeface="B Tabassom" panose="00000400000000000000" pitchFamily="2" charset="-78"/>
              </a:rPr>
              <a:t>مشکلات عدم گسترش تجارت الکترونیکی در ایران</a:t>
            </a:r>
            <a:endParaRPr lang="en-US" sz="4000" dirty="0">
              <a:solidFill>
                <a:srgbClr val="FFC000"/>
              </a:solidFill>
              <a:cs typeface="B Tabassom" panose="00000400000000000000" pitchFamily="2" charset="-78"/>
            </a:endParaRPr>
          </a:p>
        </p:txBody>
      </p:sp>
      <p:sp>
        <p:nvSpPr>
          <p:cNvPr id="5" name="Rectangle 4"/>
          <p:cNvSpPr/>
          <p:nvPr/>
        </p:nvSpPr>
        <p:spPr>
          <a:xfrm>
            <a:off x="3549268" y="1268760"/>
            <a:ext cx="4572000" cy="3170099"/>
          </a:xfrm>
          <a:prstGeom prst="rect">
            <a:avLst/>
          </a:prstGeom>
        </p:spPr>
        <p:txBody>
          <a:bodyPr>
            <a:spAutoFit/>
          </a:bodyPr>
          <a:lstStyle/>
          <a:p>
            <a:pPr algn="r">
              <a:spcAft>
                <a:spcPts val="800"/>
              </a:spcAft>
            </a:pPr>
            <a:r>
              <a:rPr lang="fa-IR" sz="2000" dirty="0">
                <a:solidFill>
                  <a:schemeClr val="bg1"/>
                </a:solidFill>
                <a:cs typeface="B Nazanin" panose="00000400000000000000" pitchFamily="2" charset="-78"/>
              </a:rPr>
              <a:t>الف) عوامل عمومی شامل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آشنا نبودن ودسترسی نداشتن عموم مردم به رایانه</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آموزش همگانی ازطریق رسانه های گروهی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جدیت در آموزش تجارت الکترونیکی درآموزشگاه ها و مراکز آموزشی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کامل نبودن شبکه های اطلاع رسانی تجاری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آگاهی عمومی از مزایای تجارت الکترونیکی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پائین بودن سواد زبان انگلیسی در جامعه</a:t>
            </a:r>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39024689"/>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7664" y="548680"/>
            <a:ext cx="6840760" cy="3272691"/>
          </a:xfrm>
          <a:prstGeom prst="rect">
            <a:avLst/>
          </a:prstGeom>
        </p:spPr>
        <p:txBody>
          <a:bodyPr wrap="square">
            <a:spAutoFit/>
          </a:bodyPr>
          <a:lstStyle/>
          <a:p>
            <a:pPr algn="r" rtl="1">
              <a:spcAft>
                <a:spcPts val="800"/>
              </a:spcAft>
            </a:pPr>
            <a:r>
              <a:rPr lang="fa-IR" sz="2000" dirty="0">
                <a:solidFill>
                  <a:schemeClr val="bg1"/>
                </a:solidFill>
                <a:cs typeface="B Nazanin" panose="00000400000000000000" pitchFamily="2" charset="-78"/>
              </a:rPr>
              <a:t>ب)عوامل دولتی شامل</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فقدان اطلاعات مورد نیاز درشبکه های اطلاع رسانی تجاری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مشکلات وموانع ناشی از از نظام اداری موجود</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گسترش نقاط تجاری (</a:t>
            </a:r>
            <a:r>
              <a:rPr lang="en-US" sz="2000" dirty="0">
                <a:solidFill>
                  <a:schemeClr val="bg1"/>
                </a:solidFill>
                <a:cs typeface="B Nazanin" panose="00000400000000000000" pitchFamily="2" charset="-78"/>
              </a:rPr>
              <a:t>trade point</a:t>
            </a:r>
            <a:r>
              <a:rPr lang="fa-IR" sz="2000" dirty="0">
                <a:solidFill>
                  <a:schemeClr val="bg1"/>
                </a:solidFill>
                <a:cs typeface="B Nazanin" panose="00000400000000000000" pitchFamily="2" charset="-78"/>
              </a:rPr>
              <a:t>) درسراسر کشور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فقدان همکاری ومشارکت نهادهای ذیربط در تجارت الکترونیکی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ضعف سیستم بانکی در گسترش تجارت الکترونیکی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ضعف قوانین ومقررات حقوقی درگسترش تجارت الکترونیکی </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کارآیی نظام بانکی کشور برای انجام عملیات تجارت الکترونیکی</a:t>
            </a:r>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767450602"/>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620688"/>
            <a:ext cx="7632848" cy="2451953"/>
          </a:xfrm>
          <a:prstGeom prst="rect">
            <a:avLst/>
          </a:prstGeom>
        </p:spPr>
        <p:txBody>
          <a:bodyPr wrap="square">
            <a:spAutoFit/>
          </a:bodyPr>
          <a:lstStyle/>
          <a:p>
            <a:pPr algn="r" rtl="1">
              <a:spcAft>
                <a:spcPts val="800"/>
              </a:spcAft>
            </a:pPr>
            <a:r>
              <a:rPr lang="fa-IR" sz="2000" dirty="0">
                <a:solidFill>
                  <a:schemeClr val="bg1"/>
                </a:solidFill>
                <a:cs typeface="B Nazanin" panose="00000400000000000000" pitchFamily="2" charset="-78"/>
              </a:rPr>
              <a:t>ج)عوامل تخصصی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ضعف شبکه های مخابراتی در استفاده از فن آوری های جدید مثل ماهواره ،فیبر نوری،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سیستم هایی باظرفیت عبور زیاد و...</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نبود امنیت تبادل الکترونیکی اطلاعات(بانکی ، قراردادها)و...</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کمبود نیرو تخصصی در زمینه تجارت الکترونیکی</a:t>
            </a:r>
            <a:endParaRPr lang="en-US" sz="2000" dirty="0">
              <a:solidFill>
                <a:schemeClr val="bg1"/>
              </a:solidFill>
              <a:cs typeface="B Nazanin" panose="00000400000000000000" pitchFamily="2" charset="-78"/>
            </a:endParaRPr>
          </a:p>
          <a:p>
            <a:pPr marL="342900" lvl="0" indent="-342900" algn="r" rtl="1">
              <a:spcAft>
                <a:spcPts val="800"/>
              </a:spcAft>
              <a:buFont typeface="Symbol" panose="05050102010706020507" pitchFamily="18" charset="2"/>
              <a:buChar char=""/>
            </a:pPr>
            <a:r>
              <a:rPr lang="fa-IR" sz="2000" dirty="0">
                <a:solidFill>
                  <a:schemeClr val="bg1"/>
                </a:solidFill>
                <a:cs typeface="B Nazanin" panose="00000400000000000000" pitchFamily="2" charset="-78"/>
              </a:rPr>
              <a:t>عدم بکارگیری فراگیر بارکد (رمزینه) برای شناسایی کالاها و خدمات در کشور</a:t>
            </a:r>
            <a:endParaRPr lang="en-US" sz="2000" dirty="0">
              <a:solidFill>
                <a:schemeClr val="bg1"/>
              </a:solidFill>
              <a:cs typeface="B Nazanin" panose="00000400000000000000" pitchFamily="2" charset="-78"/>
            </a:endParaRPr>
          </a:p>
        </p:txBody>
      </p:sp>
    </p:spTree>
    <p:extLst>
      <p:ext uri="{BB962C8B-B14F-4D97-AF65-F5344CB8AC3E}">
        <p14:creationId xmlns:p14="http://schemas.microsoft.com/office/powerpoint/2010/main" val="210153309"/>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4067944" y="2204864"/>
            <a:ext cx="1008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0" dirty="0">
                <a:solidFill>
                  <a:srgbClr val="FFC000"/>
                </a:solidFill>
                <a:sym typeface="Wingdings" panose="05000000000000000000" pitchFamily="2" charset="2"/>
              </a:rPr>
              <a:t></a:t>
            </a:r>
            <a:endParaRPr lang="en-US" sz="8000" dirty="0">
              <a:solidFill>
                <a:srgbClr val="FFC000"/>
              </a:solidFill>
            </a:endParaRPr>
          </a:p>
        </p:txBody>
      </p:sp>
      <p:sp>
        <p:nvSpPr>
          <p:cNvPr id="31747" name="TextBox 4"/>
          <p:cNvSpPr txBox="1">
            <a:spLocks noChangeArrowheads="1"/>
          </p:cNvSpPr>
          <p:nvPr/>
        </p:nvSpPr>
        <p:spPr bwMode="auto">
          <a:xfrm>
            <a:off x="3059832" y="134076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600" dirty="0">
                <a:solidFill>
                  <a:schemeClr val="bg1"/>
                </a:solidFill>
                <a:latin typeface="Arabic Typesetting" panose="03020402040406030203" pitchFamily="66" charset="-78"/>
                <a:cs typeface="Arabic Typesetting" panose="03020402040406030203" pitchFamily="66" charset="-78"/>
              </a:rPr>
              <a:t>Thanks for watching</a:t>
            </a:r>
          </a:p>
        </p:txBody>
      </p:sp>
      <p:sp>
        <p:nvSpPr>
          <p:cNvPr id="4" name="TextBox 4"/>
          <p:cNvSpPr txBox="1">
            <a:spLocks noChangeArrowheads="1"/>
          </p:cNvSpPr>
          <p:nvPr/>
        </p:nvSpPr>
        <p:spPr bwMode="auto">
          <a:xfrm>
            <a:off x="467544" y="6021288"/>
            <a:ext cx="3384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800" dirty="0" err="1" smtClean="0">
                <a:solidFill>
                  <a:schemeClr val="bg1"/>
                </a:solidFill>
                <a:latin typeface="Arabic Typesetting" panose="03020402040406030203" pitchFamily="66" charset="-78"/>
                <a:cs typeface="Arabic Typesetting" panose="03020402040406030203" pitchFamily="66" charset="-78"/>
              </a:rPr>
              <a:t>Seyed</a:t>
            </a:r>
            <a:r>
              <a:rPr lang="en-US" sz="2800" dirty="0" smtClean="0">
                <a:solidFill>
                  <a:schemeClr val="bg1"/>
                </a:solidFill>
                <a:latin typeface="Arabic Typesetting" panose="03020402040406030203" pitchFamily="66" charset="-78"/>
                <a:cs typeface="Arabic Typesetting" panose="03020402040406030203" pitchFamily="66" charset="-78"/>
              </a:rPr>
              <a:t> Ali </a:t>
            </a:r>
            <a:r>
              <a:rPr lang="en-US" sz="2800" dirty="0" err="1" smtClean="0">
                <a:solidFill>
                  <a:schemeClr val="bg1"/>
                </a:solidFill>
                <a:latin typeface="Arabic Typesetting" panose="03020402040406030203" pitchFamily="66" charset="-78"/>
                <a:cs typeface="Arabic Typesetting" panose="03020402040406030203" pitchFamily="66" charset="-78"/>
              </a:rPr>
              <a:t>mousavi</a:t>
            </a:r>
            <a:endParaRPr lang="en-US" sz="2800" dirty="0">
              <a:solidFill>
                <a:schemeClr val="bg1"/>
              </a:solidFill>
              <a:latin typeface="Arabic Typesetting" panose="03020402040406030203" pitchFamily="66" charset="-78"/>
              <a:cs typeface="Arabic Typesetting" panose="03020402040406030203" pitchFamily="66" charset="-78"/>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4942"/>
          </a:xfrm>
        </p:spPr>
        <p:txBody>
          <a:bodyPr/>
          <a:lstStyle/>
          <a:p>
            <a:r>
              <a:rPr lang="fa-IR"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قیمت</a:t>
            </a:r>
            <a:endParaRPr lang="en-US" dirty="0"/>
          </a:p>
        </p:txBody>
      </p:sp>
      <p:sp>
        <p:nvSpPr>
          <p:cNvPr id="3" name="Content Placeholder 2"/>
          <p:cNvSpPr>
            <a:spLocks noGrp="1"/>
          </p:cNvSpPr>
          <p:nvPr>
            <p:ph idx="1"/>
          </p:nvPr>
        </p:nvSpPr>
        <p:spPr>
          <a:xfrm>
            <a:off x="539552" y="980728"/>
            <a:ext cx="8229600" cy="4525963"/>
          </a:xfrm>
        </p:spPr>
        <p:txBody>
          <a:bodyPr/>
          <a:lstStyle/>
          <a:p>
            <a:pPr algn="r" rtl="1"/>
            <a:r>
              <a:rPr lang="fa-IR" sz="2000" dirty="0">
                <a:solidFill>
                  <a:schemeClr val="bg1">
                    <a:lumMod val="85000"/>
                  </a:schemeClr>
                </a:solidFill>
              </a:rPr>
              <a:t>دراینجا می توان پیرامون استراتژی های قیمت گذاری محصول صحبت کرد</a:t>
            </a:r>
            <a:r>
              <a:rPr lang="en-US" sz="2000" dirty="0">
                <a:solidFill>
                  <a:schemeClr val="bg1">
                    <a:lumMod val="85000"/>
                  </a:schemeClr>
                </a:solidFill>
              </a:rPr>
              <a:t>.</a:t>
            </a:r>
            <a:r>
              <a:rPr lang="fa-IR" sz="2000" dirty="0">
                <a:solidFill>
                  <a:schemeClr val="bg1">
                    <a:lumMod val="85000"/>
                  </a:schemeClr>
                </a:solidFill>
              </a:rPr>
              <a:t>عمر رقابت برسرقیمت ، به اندازه عمر بشراست ونقش این امیخته بازاریابی را نمی توان به هیچ وجه انکارکرد</a:t>
            </a:r>
            <a:r>
              <a:rPr lang="en-US" sz="2000" dirty="0">
                <a:solidFill>
                  <a:schemeClr val="bg1">
                    <a:lumMod val="85000"/>
                  </a:schemeClr>
                </a:solidFill>
              </a:rPr>
              <a:t>.</a:t>
            </a:r>
            <a:r>
              <a:rPr lang="fa-IR" sz="2000" dirty="0">
                <a:solidFill>
                  <a:schemeClr val="bg1">
                    <a:lumMod val="85000"/>
                  </a:schemeClr>
                </a:solidFill>
              </a:rPr>
              <a:t>برخی ازنمونه های تصمیم گیری پیرامون امیخته ی قیمت دربازاریابی بدین شرح است</a:t>
            </a:r>
            <a:r>
              <a:rPr lang="en-US" sz="2000" dirty="0">
                <a:solidFill>
                  <a:schemeClr val="bg1">
                    <a:lumMod val="85000"/>
                  </a:schemeClr>
                </a:solidFill>
              </a:rPr>
              <a:t>.</a:t>
            </a:r>
            <a:r>
              <a:rPr lang="fa-IR" sz="2000" dirty="0">
                <a:solidFill>
                  <a:schemeClr val="bg1">
                    <a:lumMod val="85000"/>
                  </a:schemeClr>
                </a:solidFill>
              </a:rPr>
              <a:t> استراتژی قیمت گذاری،پیشنهاد قیمت،خرده فروشی قیمت، عمده فروشی وانعطاف پذیری قیمت</a:t>
            </a:r>
            <a:r>
              <a:rPr lang="en-US" sz="2000" dirty="0">
                <a:solidFill>
                  <a:schemeClr val="bg1">
                    <a:lumMod val="85000"/>
                  </a:schemeClr>
                </a:solidFill>
              </a:rPr>
              <a:t>.</a:t>
            </a:r>
            <a:r>
              <a:rPr lang="fa-IR" sz="2000" dirty="0">
                <a:solidFill>
                  <a:schemeClr val="bg1">
                    <a:lumMod val="85000"/>
                  </a:schemeClr>
                </a:solidFill>
              </a:rPr>
              <a:t> برای قیمت گذاری از دو روش به صورت عمده استفاده می شود</a:t>
            </a:r>
            <a:r>
              <a:rPr lang="en-US" sz="2000" dirty="0">
                <a:solidFill>
                  <a:schemeClr val="bg1">
                    <a:lumMod val="85000"/>
                  </a:schemeClr>
                </a:solidFill>
              </a:rPr>
              <a:t>: </a:t>
            </a:r>
          </a:p>
          <a:p>
            <a:pPr algn="r" rtl="1"/>
            <a:r>
              <a:rPr lang="fa-IR" sz="2000" dirty="0">
                <a:solidFill>
                  <a:schemeClr val="bg1">
                    <a:lumMod val="85000"/>
                  </a:schemeClr>
                </a:solidFill>
              </a:rPr>
              <a:t>1.قیمت گذاری براساس هزینه </a:t>
            </a:r>
            <a:endParaRPr lang="en-US" sz="2000" dirty="0">
              <a:solidFill>
                <a:schemeClr val="bg1">
                  <a:lumMod val="85000"/>
                </a:schemeClr>
              </a:solidFill>
            </a:endParaRPr>
          </a:p>
          <a:p>
            <a:pPr algn="r" rtl="1"/>
            <a:r>
              <a:rPr lang="fa-IR" sz="2000" dirty="0">
                <a:solidFill>
                  <a:schemeClr val="bg1">
                    <a:lumMod val="85000"/>
                  </a:schemeClr>
                </a:solidFill>
              </a:rPr>
              <a:t>2.قیمت گذاری براساس بازار یاترکیبی از این دو برای قیمت گذاری وجود دارد</a:t>
            </a:r>
            <a:r>
              <a:rPr lang="en-US" sz="2000" dirty="0">
                <a:solidFill>
                  <a:schemeClr val="bg1">
                    <a:lumMod val="85000"/>
                  </a:schemeClr>
                </a:solidFill>
              </a:rPr>
              <a:t>:</a:t>
            </a:r>
          </a:p>
          <a:p>
            <a:pPr algn="r" rtl="1"/>
            <a:r>
              <a:rPr lang="fa-IR" sz="2000" dirty="0">
                <a:solidFill>
                  <a:schemeClr val="bg1">
                    <a:lumMod val="85000"/>
                  </a:schemeClr>
                </a:solidFill>
              </a:rPr>
              <a:t>1.قیمت گذاری نفوذی 2.تسبیت شده محصول خودمان راپایین تراز قیمت رقبا قرارندهیم</a:t>
            </a:r>
            <a:r>
              <a:rPr lang="en-US" sz="2000" dirty="0">
                <a:solidFill>
                  <a:schemeClr val="bg1">
                    <a:lumMod val="85000"/>
                  </a:schemeClr>
                </a:solidFill>
              </a:rPr>
              <a:t>.</a:t>
            </a:r>
          </a:p>
          <a:p>
            <a:pPr algn="r" rtl="1"/>
            <a:r>
              <a:rPr lang="fa-IR" sz="2000" dirty="0">
                <a:solidFill>
                  <a:schemeClr val="bg1">
                    <a:lumMod val="85000"/>
                  </a:schemeClr>
                </a:solidFill>
              </a:rPr>
              <a:t>به دلیل نیاز بازار تقاضای زیاد کمبود محصول دربازار باعث گران شدن قیمت دربازار می </a:t>
            </a:r>
            <a:r>
              <a:rPr lang="fa-IR" sz="2000" dirty="0" smtClean="0">
                <a:solidFill>
                  <a:schemeClr val="bg1">
                    <a:lumMod val="85000"/>
                  </a:schemeClr>
                </a:solidFill>
              </a:rPr>
              <a:t>شود.</a:t>
            </a:r>
            <a:endParaRPr lang="en-US" sz="2000" dirty="0">
              <a:solidFill>
                <a:schemeClr val="bg1">
                  <a:lumMod val="85000"/>
                </a:schemeClr>
              </a:solidFill>
            </a:endParaRPr>
          </a:p>
          <a:p>
            <a:pPr algn="r"/>
            <a:endParaRPr lang="en-US" sz="2000" dirty="0">
              <a:solidFill>
                <a:schemeClr val="bg1">
                  <a:lumMod val="85000"/>
                </a:schemeClr>
              </a:solidFill>
            </a:endParaRPr>
          </a:p>
        </p:txBody>
      </p:sp>
    </p:spTree>
    <p:extLst>
      <p:ext uri="{BB962C8B-B14F-4D97-AF65-F5344CB8AC3E}">
        <p14:creationId xmlns:p14="http://schemas.microsoft.com/office/powerpoint/2010/main" val="25243811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pPr rtl="1"/>
            <a:r>
              <a:rPr lang="fa-IR" sz="3200" dirty="0"/>
              <a:t> </a:t>
            </a:r>
            <a:r>
              <a:rPr lang="en-US" sz="3200" dirty="0"/>
              <a:t/>
            </a:r>
            <a:br>
              <a:rPr lang="en-US" sz="3200" dirty="0"/>
            </a:br>
            <a:r>
              <a:rPr lang="fa-IR" sz="3200" b="1" dirty="0" smtClean="0">
                <a:solidFill>
                  <a:srgbClr val="FFC000"/>
                </a:solidFill>
                <a:latin typeface="Calibri" panose="020F0502020204030204" pitchFamily="34" charset="0"/>
                <a:ea typeface="Calibri" panose="020F0502020204030204" pitchFamily="34" charset="0"/>
                <a:cs typeface="B Tabassom" panose="00000400000000000000" pitchFamily="2" charset="-78"/>
              </a:rPr>
              <a:t>آمیخته های بازریابی</a:t>
            </a:r>
            <a:r>
              <a:rPr lang="en-US" sz="3200" b="1" dirty="0">
                <a:solidFill>
                  <a:srgbClr val="FFC000"/>
                </a:solidFill>
                <a:latin typeface="Calibri" panose="020F0502020204030204" pitchFamily="34" charset="0"/>
                <a:ea typeface="Calibri" panose="020F0502020204030204" pitchFamily="34" charset="0"/>
                <a:cs typeface="B Tabassom" panose="00000400000000000000" pitchFamily="2" charset="-78"/>
              </a:rPr>
              <a:t/>
            </a:r>
            <a:br>
              <a:rPr lang="en-US" sz="3200" b="1" dirty="0">
                <a:solidFill>
                  <a:srgbClr val="FFC000"/>
                </a:solidFill>
                <a:latin typeface="Calibri" panose="020F0502020204030204" pitchFamily="34" charset="0"/>
                <a:ea typeface="Calibri" panose="020F0502020204030204" pitchFamily="34" charset="0"/>
                <a:cs typeface="B Tabassom" panose="00000400000000000000" pitchFamily="2" charset="-78"/>
              </a:rPr>
            </a:br>
            <a:endParaRPr lang="en-US" sz="3200" dirty="0"/>
          </a:p>
        </p:txBody>
      </p:sp>
      <p:sp>
        <p:nvSpPr>
          <p:cNvPr id="3" name="Content Placeholder 2"/>
          <p:cNvSpPr>
            <a:spLocks noGrp="1"/>
          </p:cNvSpPr>
          <p:nvPr>
            <p:ph idx="1"/>
          </p:nvPr>
        </p:nvSpPr>
        <p:spPr>
          <a:xfrm>
            <a:off x="539552" y="1124744"/>
            <a:ext cx="8229600" cy="4525963"/>
          </a:xfrm>
        </p:spPr>
        <p:txBody>
          <a:bodyPr/>
          <a:lstStyle/>
          <a:p>
            <a:pPr algn="r" rtl="1"/>
            <a:r>
              <a:rPr lang="fa-IR" sz="2000" dirty="0">
                <a:solidFill>
                  <a:schemeClr val="bg1">
                    <a:lumMod val="85000"/>
                  </a:schemeClr>
                </a:solidFill>
              </a:rPr>
              <a:t>مدل </a:t>
            </a:r>
            <a:r>
              <a:rPr lang="fa-IR" sz="2000" dirty="0" smtClean="0">
                <a:solidFill>
                  <a:schemeClr val="bg1">
                    <a:lumMod val="85000"/>
                  </a:schemeClr>
                </a:solidFill>
              </a:rPr>
              <a:t>آمیخته </a:t>
            </a:r>
            <a:r>
              <a:rPr lang="fa-IR" sz="2000" dirty="0">
                <a:solidFill>
                  <a:schemeClr val="bg1">
                    <a:lumMod val="85000"/>
                  </a:schemeClr>
                </a:solidFill>
              </a:rPr>
              <a:t>بازاریابی که بسیاری انرا بانام بازاریابی </a:t>
            </a:r>
            <a:r>
              <a:rPr lang="en-US" sz="2000" dirty="0">
                <a:solidFill>
                  <a:schemeClr val="bg1">
                    <a:lumMod val="85000"/>
                  </a:schemeClr>
                </a:solidFill>
              </a:rPr>
              <a:t>p4</a:t>
            </a:r>
            <a:r>
              <a:rPr lang="fa-IR" sz="2000" dirty="0">
                <a:solidFill>
                  <a:schemeClr val="bg1">
                    <a:lumMod val="85000"/>
                  </a:schemeClr>
                </a:solidFill>
              </a:rPr>
              <a:t>میشناسد ابزاری توانمند است که می تواند به بازاریان درتعریف استراتژی های بازاریابی کمک کند</a:t>
            </a:r>
            <a:r>
              <a:rPr lang="en-US" sz="2000" dirty="0">
                <a:solidFill>
                  <a:schemeClr val="bg1">
                    <a:lumMod val="85000"/>
                  </a:schemeClr>
                </a:solidFill>
              </a:rPr>
              <a:t>.</a:t>
            </a:r>
            <a:r>
              <a:rPr lang="fa-IR" sz="2000" dirty="0">
                <a:solidFill>
                  <a:schemeClr val="bg1">
                    <a:lumMod val="85000"/>
                  </a:schemeClr>
                </a:solidFill>
              </a:rPr>
              <a:t>بازاریابان از این تعریف برای تعیین پاسخ های مناسب  به بخش های موردنظرشان دربازار استفاده می کنند</a:t>
            </a:r>
            <a:r>
              <a:rPr lang="en-US" sz="2000" dirty="0">
                <a:solidFill>
                  <a:schemeClr val="bg1">
                    <a:lumMod val="85000"/>
                  </a:schemeClr>
                </a:solidFill>
              </a:rPr>
              <a:t>.</a:t>
            </a:r>
            <a:r>
              <a:rPr lang="fa-IR" sz="2000" dirty="0">
                <a:solidFill>
                  <a:schemeClr val="bg1">
                    <a:lumMod val="85000"/>
                  </a:schemeClr>
                </a:solidFill>
              </a:rPr>
              <a:t> نباید فراموش کرد که امیخته بازاریابی ان دسته از عواملی است که همگی درکنترل مدیریت اند و می توان ادعا کرد که اکثر برنامه ها وتصمیمات بازاریابی براساس یکی از این چهارزمینه اتخاز می شوند</a:t>
            </a:r>
            <a:r>
              <a:rPr lang="en-US" sz="2000" dirty="0">
                <a:solidFill>
                  <a:schemeClr val="bg1">
                    <a:lumMod val="85000"/>
                  </a:schemeClr>
                </a:solidFill>
              </a:rPr>
              <a:t>.</a:t>
            </a:r>
            <a:r>
              <a:rPr lang="fa-IR" sz="2000" dirty="0">
                <a:solidFill>
                  <a:schemeClr val="bg1">
                    <a:lumMod val="85000"/>
                  </a:schemeClr>
                </a:solidFill>
              </a:rPr>
              <a:t> ازانجا که این چهاروی می تواند با ایجاد تغییر درانها به سطح رضایت بالاتری دربین مشتریان خود دست یابد و احتمالا سهم خودرا از بازار افزایش دهد</a:t>
            </a:r>
            <a:r>
              <a:rPr lang="en-US" sz="2000" dirty="0">
                <a:solidFill>
                  <a:schemeClr val="bg1">
                    <a:lumMod val="85000"/>
                  </a:schemeClr>
                </a:solidFill>
              </a:rPr>
              <a:t>.</a:t>
            </a:r>
            <a:r>
              <a:rPr lang="fa-IR" sz="2000" dirty="0">
                <a:solidFill>
                  <a:schemeClr val="bg1">
                    <a:lumMod val="85000"/>
                  </a:schemeClr>
                </a:solidFill>
              </a:rPr>
              <a:t> عامل درکنترل مدیریت است</a:t>
            </a:r>
            <a:r>
              <a:rPr lang="en-US" sz="2000" dirty="0">
                <a:solidFill>
                  <a:schemeClr val="bg1">
                    <a:lumMod val="85000"/>
                  </a:schemeClr>
                </a:solidFill>
              </a:rPr>
              <a:t>.</a:t>
            </a:r>
            <a:r>
              <a:rPr lang="fa-IR" sz="2000" dirty="0">
                <a:solidFill>
                  <a:schemeClr val="bg1">
                    <a:lumMod val="85000"/>
                  </a:schemeClr>
                </a:solidFill>
              </a:rPr>
              <a:t>عوامل امیختگی بازار مانند رنگ های موجود روی یک پالت رنگ روغن هستند که برای ایجاد یک اثرهنری باید به تناسب ازانها استفاده کرد</a:t>
            </a:r>
            <a:r>
              <a:rPr lang="en-US" sz="2000" dirty="0">
                <a:solidFill>
                  <a:schemeClr val="bg1">
                    <a:lumMod val="85000"/>
                  </a:schemeClr>
                </a:solidFill>
              </a:rPr>
              <a:t>. </a:t>
            </a:r>
          </a:p>
          <a:p>
            <a:pPr algn="r" rtl="1"/>
            <a:endParaRPr lang="en-US" sz="1800" dirty="0">
              <a:solidFill>
                <a:schemeClr val="bg1">
                  <a:lumMod val="85000"/>
                </a:schemeClr>
              </a:solidFill>
            </a:endParaRPr>
          </a:p>
        </p:txBody>
      </p:sp>
    </p:spTree>
    <p:extLst>
      <p:ext uri="{BB962C8B-B14F-4D97-AF65-F5344CB8AC3E}">
        <p14:creationId xmlns:p14="http://schemas.microsoft.com/office/powerpoint/2010/main" val="37218071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noGrp="1" noChangeArrowheads="1"/>
          </p:cNvSpPr>
          <p:nvPr>
            <p:ph type="ctrTitle"/>
          </p:nvPr>
        </p:nvSpPr>
        <p:spPr>
          <a:xfrm>
            <a:off x="1979613" y="115888"/>
            <a:ext cx="5254625" cy="1470025"/>
          </a:xfrm>
        </p:spPr>
        <p:txBody>
          <a:bodyPr anchor="ctr"/>
          <a:lstStyle/>
          <a:p>
            <a:pPr eaLnBrk="1" hangingPunct="1">
              <a:defRPr/>
            </a:pPr>
            <a:r>
              <a:rPr lang="fa-IR" sz="4400" b="1" dirty="0">
                <a:solidFill>
                  <a:srgbClr val="FFC000"/>
                </a:solidFill>
                <a:latin typeface="Calibri" panose="020F0502020204030204" pitchFamily="34" charset="0"/>
                <a:ea typeface="Calibri" panose="020F0502020204030204" pitchFamily="34" charset="0"/>
                <a:cs typeface="B Tabassom" panose="00000400000000000000" pitchFamily="2" charset="-78"/>
              </a:rPr>
              <a:t>ترفیع</a:t>
            </a:r>
            <a:endParaRPr lang="es-ES" sz="4400" b="1" dirty="0" smtClean="0">
              <a:solidFill>
                <a:srgbClr val="FFC000"/>
              </a:solidFill>
              <a:effectLst>
                <a:outerShdw blurRad="38100" dist="38100" dir="2700000" algn="tl">
                  <a:srgbClr val="000000">
                    <a:alpha val="43137"/>
                  </a:srgbClr>
                </a:outerShdw>
              </a:effectLst>
              <a:cs typeface="B Tabassom" panose="00000400000000000000" pitchFamily="2" charset="-78"/>
            </a:endParaRPr>
          </a:p>
        </p:txBody>
      </p:sp>
      <p:sp>
        <p:nvSpPr>
          <p:cNvPr id="3075" name="Rectangle 1"/>
          <p:cNvSpPr>
            <a:spLocks noChangeArrowheads="1"/>
          </p:cNvSpPr>
          <p:nvPr/>
        </p:nvSpPr>
        <p:spPr bwMode="auto">
          <a:xfrm>
            <a:off x="934244" y="1585913"/>
            <a:ext cx="7345362" cy="250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rtl="1">
              <a:lnSpc>
                <a:spcPct val="150000"/>
              </a:lnSpc>
              <a:spcAft>
                <a:spcPts val="800"/>
              </a:spcAft>
            </a:pPr>
            <a:r>
              <a:rPr lang="fa-IR" sz="2000" dirty="0">
                <a:solidFill>
                  <a:schemeClr val="bg1"/>
                </a:solidFill>
                <a:cs typeface="B Nazanin" panose="00000400000000000000" pitchFamily="2" charset="-78"/>
              </a:rPr>
              <a:t>شاید در نگاه اول درک مفهوم ترفیع مشکل باشد. ترفیع در بین آمیخته های بازار یابی جز چهارمین اقداماتی است که به منظور ایجاد ارتباط با مشتری صورت میگیرد .</a:t>
            </a:r>
            <a:endParaRPr lang="en-US" sz="2000" dirty="0">
              <a:solidFill>
                <a:schemeClr val="bg1"/>
              </a:solidFill>
              <a:cs typeface="B Nazanin" panose="00000400000000000000" pitchFamily="2" charset="-78"/>
            </a:endParaRPr>
          </a:p>
          <a:p>
            <a:pPr algn="just" rtl="1">
              <a:lnSpc>
                <a:spcPct val="150000"/>
              </a:lnSpc>
              <a:spcAft>
                <a:spcPts val="800"/>
              </a:spcAft>
            </a:pPr>
            <a:r>
              <a:rPr lang="fa-IR" sz="2000" dirty="0">
                <a:solidFill>
                  <a:schemeClr val="bg1"/>
                </a:solidFill>
                <a:cs typeface="B Nazanin" panose="00000400000000000000" pitchFamily="2" charset="-78"/>
              </a:rPr>
              <a:t>این ارتباط به منظور ایجاد احساس و ادراک مثبت در مشتریان هدف صورت میگیرد. باید دقت داشت که تحلیل نقطه سربه سر ، همچنین بررسی میزان ارزش مشتری هایی که </a:t>
            </a:r>
            <a:r>
              <a:rPr lang="fa-IR" sz="2000" dirty="0" smtClean="0">
                <a:solidFill>
                  <a:schemeClr val="bg1"/>
                </a:solidFill>
                <a:cs typeface="B Nazanin" panose="00000400000000000000" pitchFamily="2" charset="-78"/>
              </a:rPr>
              <a:t>پس </a:t>
            </a:r>
            <a:r>
              <a:rPr lang="fa-IR" sz="2000" dirty="0">
                <a:solidFill>
                  <a:schemeClr val="bg1"/>
                </a:solidFill>
                <a:cs typeface="B Nazanin" panose="00000400000000000000" pitchFamily="2" charset="-78"/>
              </a:rPr>
              <a:t>از برنامه </a:t>
            </a:r>
            <a:r>
              <a:rPr lang="fa-IR" sz="2000" dirty="0" smtClean="0">
                <a:solidFill>
                  <a:schemeClr val="bg1"/>
                </a:solidFill>
                <a:cs typeface="B Nazanin" panose="00000400000000000000" pitchFamily="2" charset="-78"/>
              </a:rPr>
              <a:t>های </a:t>
            </a:r>
            <a:r>
              <a:rPr lang="fa-IR" sz="2000" dirty="0">
                <a:solidFill>
                  <a:schemeClr val="bg1"/>
                </a:solidFill>
                <a:cs typeface="B Nazanin" panose="00000400000000000000" pitchFamily="2" charset="-78"/>
              </a:rPr>
              <a:t>ترفیع به وجود می آیند ، اهمیت خاصی دارد</a:t>
            </a:r>
            <a:r>
              <a:rPr lang="fa-IR" sz="2000" dirty="0" smtClean="0">
                <a:solidFill>
                  <a:schemeClr val="bg1"/>
                </a:solidFill>
                <a:cs typeface="B Nazanin" panose="00000400000000000000" pitchFamily="2" charset="-78"/>
              </a:rPr>
              <a:t>.</a:t>
            </a:r>
            <a:endParaRPr lang="en-US" sz="2000" dirty="0">
              <a:solidFill>
                <a:schemeClr val="bg1"/>
              </a:solidFill>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rtl="1">
              <a:lnSpc>
                <a:spcPct val="107000"/>
              </a:lnSpc>
              <a:spcAft>
                <a:spcPts val="800"/>
              </a:spcAft>
            </a:pPr>
            <a:r>
              <a:rPr lang="fa-IR" b="1" dirty="0">
                <a:solidFill>
                  <a:srgbClr val="FFC000"/>
                </a:solidFill>
                <a:cs typeface="B Tabassom" panose="00000400000000000000" pitchFamily="2" charset="-78"/>
              </a:rPr>
              <a:t>برخی از اقدامات ترفیع </a:t>
            </a:r>
            <a:endParaRPr lang="en-US" b="1" dirty="0">
              <a:solidFill>
                <a:srgbClr val="FFC000"/>
              </a:solidFill>
              <a:cs typeface="B Tabassom" panose="00000400000000000000" pitchFamily="2" charset="-78"/>
            </a:endParaRPr>
          </a:p>
        </p:txBody>
      </p:sp>
      <p:sp>
        <p:nvSpPr>
          <p:cNvPr id="4099" name="Content Placeholder 2"/>
          <p:cNvSpPr>
            <a:spLocks noGrp="1"/>
          </p:cNvSpPr>
          <p:nvPr>
            <p:ph idx="1"/>
          </p:nvPr>
        </p:nvSpPr>
        <p:spPr/>
        <p:txBody>
          <a:bodyPr/>
          <a:lstStyle/>
          <a:p>
            <a:pPr marL="0" indent="0" algn="r" rtl="1">
              <a:buNone/>
            </a:pPr>
            <a:r>
              <a:rPr lang="fa-IR" sz="2000" dirty="0">
                <a:solidFill>
                  <a:schemeClr val="bg1"/>
                </a:solidFill>
                <a:cs typeface="B Nazanin" panose="00000400000000000000" pitchFamily="2" charset="-78"/>
              </a:rPr>
              <a:t>تبلیغات ، فروش شخصی ، نیرو های فروش و .....</a:t>
            </a:r>
            <a:endParaRPr lang="en-US" sz="2000" dirty="0">
              <a:solidFill>
                <a:schemeClr val="bg1"/>
              </a:solidFill>
              <a:cs typeface="B Nazanin" panose="00000400000000000000" pitchFamily="2" charset="-78"/>
            </a:endParaRPr>
          </a:p>
          <a:p>
            <a:endParaRPr lang="en-US" sz="2000" dirty="0">
              <a:solidFill>
                <a:schemeClr val="bg1"/>
              </a:solidFill>
              <a:cs typeface="B Nazanin"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420888"/>
            <a:ext cx="3359274" cy="20359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420888"/>
            <a:ext cx="3205995" cy="203592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684213" y="404813"/>
            <a:ext cx="77042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1"/>
            <a:r>
              <a:rPr lang="fa-IR" sz="4400" b="1" dirty="0">
                <a:solidFill>
                  <a:srgbClr val="FFC000"/>
                </a:solidFill>
                <a:cs typeface="B Tabassom" panose="00000400000000000000" pitchFamily="2" charset="-78"/>
              </a:rPr>
              <a:t>محدودیت های مدل آمیخته بازاریابی :</a:t>
            </a:r>
            <a:endParaRPr lang="en-US" sz="4400" b="1" dirty="0">
              <a:solidFill>
                <a:srgbClr val="FFC000"/>
              </a:solidFill>
              <a:cs typeface="B Tabassom" panose="00000400000000000000" pitchFamily="2" charset="-78"/>
            </a:endParaRPr>
          </a:p>
        </p:txBody>
      </p:sp>
      <p:sp>
        <p:nvSpPr>
          <p:cNvPr id="2" name="Rectangle 1"/>
          <p:cNvSpPr/>
          <p:nvPr/>
        </p:nvSpPr>
        <p:spPr>
          <a:xfrm>
            <a:off x="1043608" y="1340768"/>
            <a:ext cx="7344816" cy="3393750"/>
          </a:xfrm>
          <a:prstGeom prst="rect">
            <a:avLst/>
          </a:prstGeom>
        </p:spPr>
        <p:txBody>
          <a:bodyPr wrap="square">
            <a:spAutoFit/>
          </a:bodyPr>
          <a:lstStyle/>
          <a:p>
            <a:pPr algn="just" rtl="1">
              <a:lnSpc>
                <a:spcPct val="107000"/>
              </a:lnSpc>
              <a:spcAft>
                <a:spcPts val="800"/>
              </a:spcAft>
            </a:pPr>
            <a:r>
              <a:rPr lang="fa-IR" sz="2000" dirty="0">
                <a:solidFill>
                  <a:schemeClr val="bg1"/>
                </a:solidFill>
                <a:cs typeface="B Nazanin" panose="00000400000000000000" pitchFamily="2" charset="-78"/>
              </a:rPr>
              <a:t>مدل آمیخته بازاریابی در سال های ابتدایی دوره بازاریابی و در آن زمانی که محصولات فیزیکی بخش قابل توجهی از اقتصاد را شکل می دادند ، بسیار مؤثر و کار آمد بود؛ اما با حرکت بازاریابی به سمت یکپارچه شدن و همچنین افزوده شدن بسیاری از کالاهای غیر فیزیکی به اقتصاد، برخی از بزرگان بازاریابی محدودیت هایی را برای آن قائل شدند . این محدودیت ها منجر </a:t>
            </a:r>
            <a:r>
              <a:rPr lang="fa-IR" sz="2000" dirty="0" smtClean="0">
                <a:solidFill>
                  <a:schemeClr val="bg1"/>
                </a:solidFill>
                <a:cs typeface="B Nazanin" panose="00000400000000000000" pitchFamily="2" charset="-78"/>
              </a:rPr>
              <a:t>به ارائه </a:t>
            </a:r>
            <a:r>
              <a:rPr lang="fa-IR" sz="2000" dirty="0">
                <a:solidFill>
                  <a:schemeClr val="bg1"/>
                </a:solidFill>
                <a:cs typeface="B Nazanin" panose="00000400000000000000" pitchFamily="2" charset="-78"/>
              </a:rPr>
              <a:t>مدل جدیدی به نام </a:t>
            </a:r>
            <a:r>
              <a:rPr lang="en-US" sz="2000" dirty="0">
                <a:solidFill>
                  <a:schemeClr val="bg1"/>
                </a:solidFill>
                <a:cs typeface="B Nazanin" panose="00000400000000000000" pitchFamily="2" charset="-78"/>
              </a:rPr>
              <a:t>p7 </a:t>
            </a:r>
            <a:r>
              <a:rPr lang="fa-IR" sz="2000" dirty="0">
                <a:solidFill>
                  <a:schemeClr val="bg1"/>
                </a:solidFill>
                <a:cs typeface="B Nazanin" panose="00000400000000000000" pitchFamily="2" charset="-78"/>
              </a:rPr>
              <a:t> شد که در آن فاکتور های فضای فیزیکی توزیع محصول ، فرآیند تولید و عرضه محصول و افراد در نظر گرفته شده است.</a:t>
            </a:r>
            <a:endParaRPr lang="en-US" sz="2000" dirty="0">
              <a:solidFill>
                <a:schemeClr val="bg1"/>
              </a:solidFill>
              <a:cs typeface="B Nazanin" panose="00000400000000000000" pitchFamily="2" charset="-78"/>
            </a:endParaRPr>
          </a:p>
          <a:p>
            <a:pPr algn="just" rtl="1">
              <a:lnSpc>
                <a:spcPct val="107000"/>
              </a:lnSpc>
              <a:spcAft>
                <a:spcPts val="800"/>
              </a:spcAft>
            </a:pPr>
            <a:r>
              <a:rPr lang="fa-IR" sz="2000" dirty="0">
                <a:solidFill>
                  <a:schemeClr val="bg1"/>
                </a:solidFill>
                <a:cs typeface="B Nazanin" panose="00000400000000000000" pitchFamily="2" charset="-78"/>
              </a:rPr>
              <a:t>بازاریابی به همه کسب و کارها مربوط می شود؛ اما هنوز به درستی شناخته شده نیست و اغلب با تبلیغات و فروش اشتباه میشود.</a:t>
            </a:r>
            <a:endParaRPr lang="en-US" sz="2000" dirty="0">
              <a:solidFill>
                <a:schemeClr val="bg1"/>
              </a:solidFill>
              <a:cs typeface="B Nazanin" panose="00000400000000000000" pitchFamily="2" charset="-78"/>
            </a:endParaRPr>
          </a:p>
          <a:p>
            <a:pPr algn="just" rtl="1">
              <a:lnSpc>
                <a:spcPct val="150000"/>
              </a:lnSpc>
            </a:pPr>
            <a:endParaRPr lang="en-US" sz="2000" dirty="0">
              <a:solidFill>
                <a:schemeClr val="bg1"/>
              </a:solidFill>
              <a:cs typeface="B Nazanin" panose="00000400000000000000" pitchFamily="2" charset="-78"/>
            </a:endParaRPr>
          </a:p>
        </p:txBody>
      </p:sp>
    </p:spTree>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TotalTime>
  <Words>3430</Words>
  <Application>Microsoft Office PowerPoint</Application>
  <PresentationFormat>On-screen Show (4:3)</PresentationFormat>
  <Paragraphs>192</Paragraphs>
  <Slides>46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B Nazanin</vt:lpstr>
      <vt:lpstr>Arabic Typesetting</vt:lpstr>
      <vt:lpstr>B Tabassom</vt:lpstr>
      <vt:lpstr>Arial</vt:lpstr>
      <vt:lpstr>Aldhabi</vt:lpstr>
      <vt:lpstr>Symbol</vt:lpstr>
      <vt:lpstr>Agency FB</vt:lpstr>
      <vt:lpstr>Wingdings</vt:lpstr>
      <vt:lpstr>Calibri</vt:lpstr>
      <vt:lpstr>Diseño predeterminado</vt:lpstr>
      <vt:lpstr>بســــــــمه تـــــعــــالـــــی </vt:lpstr>
      <vt:lpstr>PowerPoint Presentation</vt:lpstr>
      <vt:lpstr>PowerPoint Presentation</vt:lpstr>
      <vt:lpstr>محصول </vt:lpstr>
      <vt:lpstr>قیمت</vt:lpstr>
      <vt:lpstr>  آمیخته های بازریابی </vt:lpstr>
      <vt:lpstr>ترفیع</vt:lpstr>
      <vt:lpstr>برخی از اقدامات ترفیع </vt:lpstr>
      <vt:lpstr>PowerPoint Presentation</vt:lpstr>
      <vt:lpstr>PowerPoint Presentation</vt:lpstr>
      <vt:lpstr>صادرات کننده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Siracusa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Texto</dc:title>
  <dc:creator>Mariajose</dc:creator>
  <cp:lastModifiedBy>qaemco</cp:lastModifiedBy>
  <cp:revision>98</cp:revision>
  <dcterms:created xsi:type="dcterms:W3CDTF">2008-10-16T00:38:52Z</dcterms:created>
  <dcterms:modified xsi:type="dcterms:W3CDTF">2017-12-03T18:30:29Z</dcterms:modified>
</cp:coreProperties>
</file>